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58" r:id="rId3"/>
    <p:sldId id="260" r:id="rId4"/>
    <p:sldId id="261" r:id="rId5"/>
    <p:sldId id="262" r:id="rId6"/>
    <p:sldId id="263" r:id="rId7"/>
    <p:sldId id="264" r:id="rId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734" y="-57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0D78BEC9-8A80-41C4-A56A-0BDAA43BC152}" type="datetimeFigureOut">
              <a:rPr lang="es-CL" smtClean="0"/>
              <a:pPr/>
              <a:t>10-11-2013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30D83BB-38F5-499F-BFF2-2C609B117CAD}"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D78BEC9-8A80-41C4-A56A-0BDAA43BC152}" type="datetimeFigureOut">
              <a:rPr lang="es-CL" smtClean="0"/>
              <a:pPr/>
              <a:t>10-11-2013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30D83BB-38F5-499F-BFF2-2C609B117CAD}"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D78BEC9-8A80-41C4-A56A-0BDAA43BC152}" type="datetimeFigureOut">
              <a:rPr lang="es-CL" smtClean="0"/>
              <a:pPr/>
              <a:t>10-11-2013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30D83BB-38F5-499F-BFF2-2C609B117CAD}"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D78BEC9-8A80-41C4-A56A-0BDAA43BC152}" type="datetimeFigureOut">
              <a:rPr lang="es-CL" smtClean="0"/>
              <a:pPr/>
              <a:t>10-11-2013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30D83BB-38F5-499F-BFF2-2C609B117CAD}"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D78BEC9-8A80-41C4-A56A-0BDAA43BC152}" type="datetimeFigureOut">
              <a:rPr lang="es-CL" smtClean="0"/>
              <a:pPr/>
              <a:t>10-11-2013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30D83BB-38F5-499F-BFF2-2C609B117CAD}"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D78BEC9-8A80-41C4-A56A-0BDAA43BC152}" type="datetimeFigureOut">
              <a:rPr lang="es-CL" smtClean="0"/>
              <a:pPr/>
              <a:t>10-11-2013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30D83BB-38F5-499F-BFF2-2C609B117CAD}"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0D78BEC9-8A80-41C4-A56A-0BDAA43BC152}" type="datetimeFigureOut">
              <a:rPr lang="es-CL" smtClean="0"/>
              <a:pPr/>
              <a:t>10-11-2013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30D83BB-38F5-499F-BFF2-2C609B117CAD}"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D78BEC9-8A80-41C4-A56A-0BDAA43BC152}" type="datetimeFigureOut">
              <a:rPr lang="es-CL" smtClean="0"/>
              <a:pPr/>
              <a:t>10-11-2013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30D83BB-38F5-499F-BFF2-2C609B117CAD}"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78BEC9-8A80-41C4-A56A-0BDAA43BC152}" type="datetimeFigureOut">
              <a:rPr lang="es-CL" smtClean="0"/>
              <a:pPr/>
              <a:t>10-11-2013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30D83BB-38F5-499F-BFF2-2C609B117CAD}"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D78BEC9-8A80-41C4-A56A-0BDAA43BC152}" type="datetimeFigureOut">
              <a:rPr lang="es-CL" smtClean="0"/>
              <a:pPr/>
              <a:t>10-11-2013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30D83BB-38F5-499F-BFF2-2C609B117CAD}"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D78BEC9-8A80-41C4-A56A-0BDAA43BC152}" type="datetimeFigureOut">
              <a:rPr lang="es-CL" smtClean="0"/>
              <a:pPr/>
              <a:t>10-11-2013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30D83BB-38F5-499F-BFF2-2C609B117CAD}" type="slidenum">
              <a:rPr lang="es-CL" smtClean="0"/>
              <a:pPr/>
              <a:t>‹Nº›</a:t>
            </a:fld>
            <a:endParaRPr lang="es-CL"/>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s-ES" smtClean="0"/>
              <a:t>Haga clic en el icono para agregar una imagen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0D78BEC9-8A80-41C4-A56A-0BDAA43BC152}" type="datetimeFigureOut">
              <a:rPr lang="es-CL" smtClean="0"/>
              <a:pPr/>
              <a:t>10-11-2013</a:t>
            </a:fld>
            <a:endParaRPr lang="es-CL"/>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s-CL"/>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B30D83BB-38F5-499F-BFF2-2C609B117CAD}"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7.uc.cl/sw_educ/historia/conquista/parte1/html/nh0018.html"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92080" y="1844824"/>
            <a:ext cx="3481387" cy="1113254"/>
          </a:xfrm>
        </p:spPr>
        <p:txBody>
          <a:bodyPr/>
          <a:lstStyle/>
          <a:p>
            <a:endParaRPr lang="es-CL"/>
          </a:p>
        </p:txBody>
      </p:sp>
      <p:sp>
        <p:nvSpPr>
          <p:cNvPr id="3" name="2 Marcador de texto"/>
          <p:cNvSpPr>
            <a:spLocks noGrp="1"/>
          </p:cNvSpPr>
          <p:nvPr>
            <p:ph type="body" sz="half" idx="2"/>
          </p:nvPr>
        </p:nvSpPr>
        <p:spPr>
          <a:xfrm>
            <a:off x="395536" y="692696"/>
            <a:ext cx="3816424" cy="5112568"/>
          </a:xfrm>
        </p:spPr>
        <p:txBody>
          <a:bodyPr>
            <a:normAutofit fontScale="92500" lnSpcReduction="20000"/>
          </a:bodyPr>
          <a:lstStyle/>
          <a:p>
            <a:pPr algn="just"/>
            <a:r>
              <a:rPr lang="es-CL" sz="2300" b="1" dirty="0">
                <a:solidFill>
                  <a:srgbClr val="FFFF00"/>
                </a:solidFill>
              </a:rPr>
              <a:t>Los pueblos reducidos al poderío azteca debían entregar a las autoridades del imperio pesados tributos en especie. Los tributos se fijaban de acuerdo a los recursos disponibles en cada región; </a:t>
            </a:r>
            <a:r>
              <a:rPr lang="es-CL" sz="2300" b="1" dirty="0" smtClean="0">
                <a:solidFill>
                  <a:srgbClr val="FFFF00"/>
                </a:solidFill>
              </a:rPr>
              <a:t>por ejemplo</a:t>
            </a:r>
            <a:r>
              <a:rPr lang="es-CL" sz="2300" b="1" dirty="0">
                <a:solidFill>
                  <a:srgbClr val="FFFF00"/>
                </a:solidFill>
              </a:rPr>
              <a:t>, los totonacas de </a:t>
            </a:r>
            <a:r>
              <a:rPr lang="es-CL" sz="2300" b="1" dirty="0" err="1">
                <a:solidFill>
                  <a:srgbClr val="FFFF00"/>
                </a:solidFill>
              </a:rPr>
              <a:t>Cempoala</a:t>
            </a:r>
            <a:r>
              <a:rPr lang="es-CL" sz="2300" b="1" dirty="0">
                <a:solidFill>
                  <a:srgbClr val="FFFF00"/>
                </a:solidFill>
              </a:rPr>
              <a:t> aportaban con lanzas, escudos de plumas y caracoles marinos y los </a:t>
            </a:r>
            <a:r>
              <a:rPr lang="es-CL" sz="2300" b="1" dirty="0" err="1">
                <a:solidFill>
                  <a:srgbClr val="FFFF00"/>
                </a:solidFill>
              </a:rPr>
              <a:t>xochimilcas</a:t>
            </a:r>
            <a:r>
              <a:rPr lang="es-CL" sz="2300" b="1" dirty="0">
                <a:solidFill>
                  <a:srgbClr val="FFFF00"/>
                </a:solidFill>
              </a:rPr>
              <a:t> con productos agrícolas como maíz, porotos y ají.</a:t>
            </a:r>
          </a:p>
          <a:p>
            <a:endParaRPr lang="es-CL" b="1" dirty="0">
              <a:solidFill>
                <a:srgbClr val="FFFF00"/>
              </a:solidFill>
            </a:endParaRPr>
          </a:p>
        </p:txBody>
      </p:sp>
      <p:sp>
        <p:nvSpPr>
          <p:cNvPr id="4" name="3 Marcador de posición de imagen"/>
          <p:cNvSpPr>
            <a:spLocks noGrp="1"/>
          </p:cNvSpPr>
          <p:nvPr>
            <p:ph type="pic" sz="quarter" idx="14"/>
          </p:nvPr>
        </p:nvSpPr>
        <p:spPr/>
      </p:sp>
      <p:pic>
        <p:nvPicPr>
          <p:cNvPr id="2050" name="Picture 2" descr="C:\Users\Freddy\Desktop\f06.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395936" y="149829"/>
            <a:ext cx="4620765" cy="60882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04127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96336" y="2276872"/>
            <a:ext cx="3481387" cy="1113254"/>
          </a:xfrm>
        </p:spPr>
        <p:txBody>
          <a:bodyPr/>
          <a:lstStyle/>
          <a:p>
            <a:endParaRPr lang="es-CL" dirty="0"/>
          </a:p>
        </p:txBody>
      </p:sp>
      <p:sp>
        <p:nvSpPr>
          <p:cNvPr id="3" name="2 Marcador de texto"/>
          <p:cNvSpPr>
            <a:spLocks noGrp="1"/>
          </p:cNvSpPr>
          <p:nvPr>
            <p:ph type="body" sz="half" idx="2"/>
          </p:nvPr>
        </p:nvSpPr>
        <p:spPr>
          <a:xfrm>
            <a:off x="611560" y="1484784"/>
            <a:ext cx="3481387" cy="2530200"/>
          </a:xfrm>
        </p:spPr>
        <p:txBody>
          <a:bodyPr>
            <a:noAutofit/>
          </a:bodyPr>
          <a:lstStyle/>
          <a:p>
            <a:r>
              <a:rPr lang="es-CL" sz="1800" b="1" dirty="0" smtClean="0">
                <a:solidFill>
                  <a:srgbClr val="FFFF00"/>
                </a:solidFill>
              </a:rPr>
              <a:t>A </a:t>
            </a:r>
            <a:r>
              <a:rPr lang="es-CL" sz="1800" b="1" dirty="0">
                <a:solidFill>
                  <a:srgbClr val="FFFF00"/>
                </a:solidFill>
              </a:rPr>
              <a:t>la cabeza de la estructura de mando estaba el soberano o </a:t>
            </a:r>
            <a:r>
              <a:rPr lang="es-CL" sz="1800" b="1" dirty="0" err="1">
                <a:solidFill>
                  <a:srgbClr val="FFFF00"/>
                </a:solidFill>
              </a:rPr>
              <a:t>huey</a:t>
            </a:r>
            <a:r>
              <a:rPr lang="es-CL" sz="1800" b="1" dirty="0">
                <a:solidFill>
                  <a:srgbClr val="FFFF00"/>
                </a:solidFill>
              </a:rPr>
              <a:t> tlatoani (gran orador y jefe de los hombres) con amplios poderes militares, civiles y religiosos. El </a:t>
            </a:r>
            <a:r>
              <a:rPr lang="es-CL" sz="1800" b="1" dirty="0" err="1">
                <a:solidFill>
                  <a:srgbClr val="FFFF00"/>
                </a:solidFill>
              </a:rPr>
              <a:t>huey</a:t>
            </a:r>
            <a:r>
              <a:rPr lang="es-CL" sz="1800" b="1" dirty="0">
                <a:solidFill>
                  <a:srgbClr val="FFFF00"/>
                </a:solidFill>
              </a:rPr>
              <a:t> tlatoani presidía el consejo supremo o </a:t>
            </a:r>
            <a:r>
              <a:rPr lang="es-CL" sz="1800" b="1" dirty="0" err="1">
                <a:solidFill>
                  <a:srgbClr val="FFFF00"/>
                </a:solidFill>
              </a:rPr>
              <a:t>tlatocán</a:t>
            </a:r>
            <a:r>
              <a:rPr lang="es-CL" sz="1800" b="1" dirty="0">
                <a:solidFill>
                  <a:srgbClr val="FFFF00"/>
                </a:solidFill>
              </a:rPr>
              <a:t>, donde participaban los jefes o tlatoani de las ciudades más importantes, las máximas autoridades militares y delegados de algunos </a:t>
            </a:r>
            <a:r>
              <a:rPr lang="es-CL" sz="1800" dirty="0" err="1">
                <a:solidFill>
                  <a:srgbClr val="FFFF00"/>
                </a:solidFill>
              </a:rPr>
              <a:t>calpullis</a:t>
            </a:r>
            <a:r>
              <a:rPr lang="es-CL" sz="1800" dirty="0">
                <a:solidFill>
                  <a:srgbClr val="FFFF00"/>
                </a:solidFill>
              </a:rPr>
              <a:t>.</a:t>
            </a:r>
          </a:p>
        </p:txBody>
      </p:sp>
      <p:sp>
        <p:nvSpPr>
          <p:cNvPr id="4" name="3 Marcador de posición de imagen"/>
          <p:cNvSpPr>
            <a:spLocks noGrp="1"/>
          </p:cNvSpPr>
          <p:nvPr>
            <p:ph type="pic" sz="quarter" idx="14"/>
          </p:nvPr>
        </p:nvSpPr>
        <p:spPr/>
      </p:sp>
      <p:pic>
        <p:nvPicPr>
          <p:cNvPr id="3074" name="Picture 2" descr="C:\Users\Freddy\Desktop\f07.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283968" y="476672"/>
            <a:ext cx="4691102" cy="606065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81608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a:xfrm>
            <a:off x="323528" y="1124744"/>
            <a:ext cx="3888432" cy="6264696"/>
          </a:xfrm>
        </p:spPr>
        <p:txBody>
          <a:bodyPr>
            <a:normAutofit/>
          </a:bodyPr>
          <a:lstStyle/>
          <a:p>
            <a:r>
              <a:rPr lang="es-CL" sz="1800" b="1" dirty="0">
                <a:solidFill>
                  <a:srgbClr val="FFFF00"/>
                </a:solidFill>
              </a:rPr>
              <a:t>El consejo tomaba las decisiones políticas, militares y administrativas y designaba al nuevo </a:t>
            </a:r>
            <a:r>
              <a:rPr lang="es-CL" sz="1800" b="1" dirty="0" err="1">
                <a:solidFill>
                  <a:srgbClr val="FFFF00"/>
                </a:solidFill>
              </a:rPr>
              <a:t>huey</a:t>
            </a:r>
            <a:r>
              <a:rPr lang="es-CL" sz="1800" b="1" dirty="0">
                <a:solidFill>
                  <a:srgbClr val="FFFF00"/>
                </a:solidFill>
              </a:rPr>
              <a:t> tlatoani cuando se producía la muerte del soberano. En el territorio que se encontraba bajo jurisdicción azteca, especialmente en los focos rebeldes, había gobernadores militares apoyados por pequeñas guarniciones que mantenían el orden y aseguraban la recaudación de los tributos</a:t>
            </a:r>
            <a:r>
              <a:rPr lang="es-CL" sz="1800" dirty="0"/>
              <a:t>.</a:t>
            </a:r>
          </a:p>
        </p:txBody>
      </p:sp>
      <p:pic>
        <p:nvPicPr>
          <p:cNvPr id="4098" name="Picture 2" descr="C:\Users\Freddy\Desktop\f08.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860032" y="404664"/>
            <a:ext cx="4013200" cy="604867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35192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a:xfrm>
            <a:off x="683568" y="404664"/>
            <a:ext cx="3481387" cy="5112568"/>
          </a:xfrm>
        </p:spPr>
        <p:txBody>
          <a:bodyPr>
            <a:normAutofit/>
          </a:bodyPr>
          <a:lstStyle/>
          <a:p>
            <a:r>
              <a:rPr lang="es-CL" sz="1800" b="1" dirty="0">
                <a:solidFill>
                  <a:srgbClr val="FFFF00"/>
                </a:solidFill>
              </a:rPr>
              <a:t>La expansión del imperio azteca afectó en gran medida a la organización social. Mientras la nobleza, formada por los tlatoani de las principales ciudades, los guerreros y sacerdotes, fue acumulando cada vez más tierras y riquezas, la gente común o </a:t>
            </a:r>
            <a:r>
              <a:rPr lang="es-CL" sz="1800" b="1" dirty="0" err="1">
                <a:solidFill>
                  <a:srgbClr val="FFFF00"/>
                </a:solidFill>
              </a:rPr>
              <a:t>macehualtin</a:t>
            </a:r>
            <a:r>
              <a:rPr lang="es-CL" sz="1800" b="1" dirty="0">
                <a:solidFill>
                  <a:srgbClr val="FFFF00"/>
                </a:solidFill>
              </a:rPr>
              <a:t> siguió desempeñándose fundamentalmente como mano de obra en la agricultura y la artesanía y debía pagar tributos al imperio.</a:t>
            </a:r>
          </a:p>
        </p:txBody>
      </p:sp>
      <p:pic>
        <p:nvPicPr>
          <p:cNvPr id="5122" name="Picture 2" descr="C:\Users\Freddy\Desktop\f09.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860032" y="614400"/>
            <a:ext cx="3886200" cy="583264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17791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a:xfrm>
            <a:off x="323528" y="1196752"/>
            <a:ext cx="3528392" cy="4392488"/>
          </a:xfrm>
        </p:spPr>
        <p:txBody>
          <a:bodyPr>
            <a:noAutofit/>
          </a:bodyPr>
          <a:lstStyle/>
          <a:p>
            <a:pPr algn="just"/>
            <a:r>
              <a:rPr lang="es-CL" sz="1800" b="1" dirty="0">
                <a:solidFill>
                  <a:srgbClr val="FFFF00"/>
                </a:solidFill>
              </a:rPr>
              <a:t>Los denominados </a:t>
            </a:r>
            <a:r>
              <a:rPr lang="es-CL" sz="1800" b="1" dirty="0" err="1">
                <a:solidFill>
                  <a:srgbClr val="FFFF00"/>
                </a:solidFill>
              </a:rPr>
              <a:t>macehualtin</a:t>
            </a:r>
            <a:r>
              <a:rPr lang="es-CL" sz="1800" b="1" dirty="0">
                <a:solidFill>
                  <a:srgbClr val="FFFF00"/>
                </a:solidFill>
              </a:rPr>
              <a:t> conformaban a la mayor parte del pueblo azteca. Aparte de los labradores, encontramos en este grupo a artesanos y servidores públicos. Si bien los </a:t>
            </a:r>
            <a:r>
              <a:rPr lang="es-CL" sz="1800" b="1" dirty="0" err="1">
                <a:solidFill>
                  <a:srgbClr val="FFFF00"/>
                </a:solidFill>
              </a:rPr>
              <a:t>macehualtin</a:t>
            </a:r>
            <a:r>
              <a:rPr lang="es-CL" sz="1800" b="1" dirty="0">
                <a:solidFill>
                  <a:srgbClr val="FFFF00"/>
                </a:solidFill>
              </a:rPr>
              <a:t> tenían la posibilidad de mejorar su situación social, destacándose en la guerra o el comercio, la </a:t>
            </a:r>
            <a:r>
              <a:rPr lang="es-CL" sz="1800" b="1" i="1" dirty="0" err="1">
                <a:solidFill>
                  <a:srgbClr val="FFFF00"/>
                </a:solidFill>
              </a:rPr>
              <a:t>movilidad</a:t>
            </a:r>
            <a:r>
              <a:rPr lang="es-CL" sz="1800" b="1" dirty="0" err="1">
                <a:solidFill>
                  <a:srgbClr val="FFFF00"/>
                </a:solidFill>
              </a:rPr>
              <a:t>dentro</a:t>
            </a:r>
            <a:r>
              <a:rPr lang="es-CL" sz="1800" b="1" dirty="0">
                <a:solidFill>
                  <a:srgbClr val="FFFF00"/>
                </a:solidFill>
              </a:rPr>
              <a:t> del imperio fue muy reducida.</a:t>
            </a:r>
          </a:p>
        </p:txBody>
      </p:sp>
      <p:pic>
        <p:nvPicPr>
          <p:cNvPr id="6146" name="Picture 2" descr="C:\Users\Freddy\Desktop\f10.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644008" y="260648"/>
            <a:ext cx="4159389" cy="614255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48002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a:xfrm>
            <a:off x="395536" y="764704"/>
            <a:ext cx="4095293" cy="5544616"/>
          </a:xfrm>
        </p:spPr>
        <p:txBody>
          <a:bodyPr>
            <a:normAutofit/>
          </a:bodyPr>
          <a:lstStyle/>
          <a:p>
            <a:pPr algn="just"/>
            <a:r>
              <a:rPr lang="es-CL" sz="1800" b="1" dirty="0">
                <a:solidFill>
                  <a:srgbClr val="FFFF00"/>
                </a:solidFill>
              </a:rPr>
              <a:t>La unidad social básica en el mundo azteca era el </a:t>
            </a:r>
            <a:r>
              <a:rPr lang="es-CL" sz="1800" b="1" dirty="0" err="1">
                <a:solidFill>
                  <a:srgbClr val="FFFF00"/>
                </a:solidFill>
              </a:rPr>
              <a:t>calpulli</a:t>
            </a:r>
            <a:r>
              <a:rPr lang="es-CL" sz="1800" b="1" dirty="0">
                <a:solidFill>
                  <a:srgbClr val="FFFF00"/>
                </a:solidFill>
              </a:rPr>
              <a:t>, conformado por familias de </a:t>
            </a:r>
            <a:r>
              <a:rPr lang="es-CL" sz="1800" b="1" dirty="0" err="1">
                <a:solidFill>
                  <a:srgbClr val="FFFF00"/>
                </a:solidFill>
              </a:rPr>
              <a:t>macehualtin</a:t>
            </a:r>
            <a:r>
              <a:rPr lang="es-CL" sz="1800" b="1" dirty="0">
                <a:solidFill>
                  <a:srgbClr val="FFFF00"/>
                </a:solidFill>
              </a:rPr>
              <a:t> que tenían antepasados comunes y compartían un territorio subdividido en parcelas comunales. Al frente de cada </a:t>
            </a:r>
            <a:r>
              <a:rPr lang="es-CL" sz="1800" b="1" dirty="0" err="1">
                <a:solidFill>
                  <a:srgbClr val="FFFF00"/>
                </a:solidFill>
              </a:rPr>
              <a:t>calpulli</a:t>
            </a:r>
            <a:r>
              <a:rPr lang="es-CL" sz="1800" b="1" dirty="0">
                <a:solidFill>
                  <a:srgbClr val="FFFF00"/>
                </a:solidFill>
              </a:rPr>
              <a:t> estaba el </a:t>
            </a:r>
            <a:r>
              <a:rPr lang="es-CL" sz="1800" b="1" dirty="0" err="1">
                <a:solidFill>
                  <a:srgbClr val="FFFF00"/>
                </a:solidFill>
              </a:rPr>
              <a:t>calpullec</a:t>
            </a:r>
            <a:r>
              <a:rPr lang="es-CL" sz="1800" b="1" dirty="0">
                <a:solidFill>
                  <a:srgbClr val="FFFF00"/>
                </a:solidFill>
              </a:rPr>
              <a:t>, electo de por vida por los habitantes y en conformidad con el soberano azteca. Su principal tarea era el registro de todas las tierras de la comunidad y el control de las labores de cultivo.</a:t>
            </a:r>
          </a:p>
        </p:txBody>
      </p:sp>
      <p:pic>
        <p:nvPicPr>
          <p:cNvPr id="7170" name="Picture 2" descr="C:\Users\Freddy\Desktop\f1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788024" y="620688"/>
            <a:ext cx="4063313" cy="589262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09060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a:xfrm>
            <a:off x="467545" y="836712"/>
            <a:ext cx="3888432" cy="4968552"/>
          </a:xfrm>
        </p:spPr>
        <p:txBody>
          <a:bodyPr>
            <a:normAutofit/>
          </a:bodyPr>
          <a:lstStyle/>
          <a:p>
            <a:pPr algn="just"/>
            <a:r>
              <a:rPr lang="es-CL" sz="1800" b="1" dirty="0">
                <a:solidFill>
                  <a:srgbClr val="FFFF00"/>
                </a:solidFill>
              </a:rPr>
              <a:t>Por último, en la sociedad azteca existían los </a:t>
            </a:r>
            <a:r>
              <a:rPr lang="es-CL" sz="1800" b="1" dirty="0" err="1">
                <a:solidFill>
                  <a:srgbClr val="FFFF00"/>
                </a:solidFill>
              </a:rPr>
              <a:t>tlacotli</a:t>
            </a:r>
            <a:r>
              <a:rPr lang="es-CL" sz="1800" b="1" dirty="0">
                <a:solidFill>
                  <a:srgbClr val="FFFF00"/>
                </a:solidFill>
              </a:rPr>
              <a:t>, quienes eran personas que por haber contraído deudas o haber cometido algún delito, trabajaban para un amo sin recibir ningún tipo de pago. A pesar de que esta condición los asemeja a la de simples esclavos, en la mayoría de los casos el trabajo finalizaba cuando la deuda o el delito se consideraban pagados. Aquellos </a:t>
            </a:r>
            <a:r>
              <a:rPr lang="es-CL" sz="1800" b="1" dirty="0" err="1">
                <a:solidFill>
                  <a:srgbClr val="FFFF00"/>
                </a:solidFill>
              </a:rPr>
              <a:t>tlacotli</a:t>
            </a:r>
            <a:r>
              <a:rPr lang="es-CL" sz="1800" b="1" dirty="0">
                <a:solidFill>
                  <a:srgbClr val="FFFF00"/>
                </a:solidFill>
              </a:rPr>
              <a:t> que reincidían podían llegar a ser</a:t>
            </a:r>
            <a:r>
              <a:rPr lang="es-CL" sz="1800" dirty="0">
                <a:solidFill>
                  <a:srgbClr val="FF0000"/>
                </a:solidFill>
              </a:rPr>
              <a:t> </a:t>
            </a:r>
            <a:r>
              <a:rPr lang="es-CL" sz="1800" dirty="0">
                <a:solidFill>
                  <a:srgbClr val="FF0000"/>
                </a:solidFill>
                <a:hlinkClick r:id="rId2"/>
              </a:rPr>
              <a:t>sacrificados para los dioses</a:t>
            </a:r>
            <a:r>
              <a:rPr lang="es-CL" sz="1800" dirty="0">
                <a:solidFill>
                  <a:srgbClr val="FF0000"/>
                </a:solidFill>
              </a:rPr>
              <a:t>.</a:t>
            </a:r>
          </a:p>
        </p:txBody>
      </p:sp>
      <p:pic>
        <p:nvPicPr>
          <p:cNvPr id="8194" name="Picture 2" descr="C:\Users\Freddy\Desktop\f12.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644008" y="575370"/>
            <a:ext cx="4362840" cy="592881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11496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Personalizado 6">
      <a:dk1>
        <a:srgbClr val="9B0041"/>
      </a:dk1>
      <a:lt1>
        <a:srgbClr val="FF388C"/>
      </a:lt1>
      <a:dk2>
        <a:srgbClr val="FF87BA"/>
      </a:dk2>
      <a:lt2>
        <a:srgbClr val="68007F"/>
      </a:lt2>
      <a:accent1>
        <a:srgbClr val="FF388C"/>
      </a:accent1>
      <a:accent2>
        <a:srgbClr val="E40059"/>
      </a:accent2>
      <a:accent3>
        <a:srgbClr val="9C007F"/>
      </a:accent3>
      <a:accent4>
        <a:srgbClr val="68007F"/>
      </a:accent4>
      <a:accent5>
        <a:srgbClr val="68007F"/>
      </a:accent5>
      <a:accent6>
        <a:srgbClr val="E40059"/>
      </a:accent6>
      <a:hlink>
        <a:srgbClr val="FF2AD7"/>
      </a:hlink>
      <a:folHlink>
        <a:srgbClr val="FF79C2"/>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TC102455596[[fn=Primavera]]</Template>
  <TotalTime>111</TotalTime>
  <Words>453</Words>
  <Application>Microsoft Office PowerPoint</Application>
  <PresentationFormat>Presentación en pantalla (4:3)</PresentationFormat>
  <Paragraphs>7</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Spring</vt:lpstr>
      <vt:lpstr>Diapositiva 1</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Freddy</dc:creator>
  <cp:lastModifiedBy>isabel</cp:lastModifiedBy>
  <cp:revision>9</cp:revision>
  <dcterms:created xsi:type="dcterms:W3CDTF">2013-11-04T21:47:50Z</dcterms:created>
  <dcterms:modified xsi:type="dcterms:W3CDTF">2013-11-10T18:37:47Z</dcterms:modified>
</cp:coreProperties>
</file>