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56" r:id="rId4"/>
    <p:sldId id="257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711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347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8845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0801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06412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157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8508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10268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02878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4277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684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C9FE2-23D9-F442-879A-E7D6340A9878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BD3E6-5520-084C-A120-03E1540F5AD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alphaModFix am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946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12848" t="9167" r="11805" b="21944"/>
          <a:stretch/>
        </p:blipFill>
        <p:spPr>
          <a:xfrm>
            <a:off x="1063625" y="2698750"/>
            <a:ext cx="7000875" cy="4000501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50873" y="0"/>
            <a:ext cx="8175627" cy="258532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4800" b="1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  <a:latin typeface="Ayuthaya"/>
                <a:cs typeface="Ayuthaya"/>
              </a:rPr>
              <a:t>ORGANIZACIÓN</a:t>
            </a:r>
            <a:r>
              <a:rPr lang="es-ES" sz="4800" b="1" dirty="0" smtClean="0">
                <a:ln w="50800"/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yuthaya"/>
                <a:cs typeface="Ayuthaya"/>
              </a:rPr>
              <a:t> </a:t>
            </a:r>
            <a:r>
              <a:rPr lang="es-ES" sz="4800" b="1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  <a:latin typeface="Ayuthaya"/>
                <a:cs typeface="Ayuthaya"/>
              </a:rPr>
              <a:t>POLÍT</a:t>
            </a:r>
            <a:r>
              <a:rPr lang="es-ES" sz="4800" b="1" dirty="0" smtClean="0">
                <a:ln w="50800"/>
                <a:solidFill>
                  <a:schemeClr val="accent2">
                    <a:lumMod val="75000"/>
                  </a:schemeClr>
                </a:solidFill>
                <a:latin typeface="Ayuthaya"/>
                <a:cs typeface="Ayuthaya"/>
              </a:rPr>
              <a:t>I</a:t>
            </a:r>
            <a:r>
              <a:rPr lang="es-ES" sz="4800" b="1" dirty="0" smtClean="0">
                <a:ln w="50800"/>
                <a:solidFill>
                  <a:schemeClr val="accent2">
                    <a:lumMod val="75000"/>
                  </a:schemeClr>
                </a:solidFill>
                <a:effectLst/>
                <a:latin typeface="Ayuthaya"/>
                <a:cs typeface="Ayuthaya"/>
              </a:rPr>
              <a:t>CA DE LOS MAYAS </a:t>
            </a:r>
            <a:endParaRPr lang="es-ES" sz="4800" b="1" dirty="0">
              <a:ln w="50800"/>
              <a:solidFill>
                <a:schemeClr val="accent2">
                  <a:lumMod val="75000"/>
                </a:schemeClr>
              </a:solidFill>
              <a:effectLst/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6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5125" y="-96034"/>
            <a:ext cx="8572500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Durante el periodo </a:t>
            </a:r>
            <a:r>
              <a:rPr lang="es-ES" sz="2800" dirty="0" smtClean="0"/>
              <a:t>Clásico de los Mayas </a:t>
            </a:r>
            <a:r>
              <a:rPr lang="es-ES" sz="2800" dirty="0"/>
              <a:t>(300 al 900 d.C.) cada ciudad</a:t>
            </a:r>
            <a:r>
              <a:rPr lang="es-ES" sz="2800"/>
              <a:t>-</a:t>
            </a:r>
            <a:r>
              <a:rPr lang="es-ES" sz="2800" smtClean="0"/>
              <a:t>Estado </a:t>
            </a:r>
            <a:r>
              <a:rPr lang="es-ES" sz="2800" dirty="0"/>
              <a:t>era independiente y tenía un supremo gobernante llamado</a:t>
            </a:r>
            <a:r>
              <a:rPr lang="es-ES" sz="2800" b="1" i="1" dirty="0"/>
              <a:t> </a:t>
            </a:r>
            <a:r>
              <a:rPr lang="es-ES" sz="2800" b="1" i="1" dirty="0" err="1"/>
              <a:t>Kinich</a:t>
            </a:r>
            <a:r>
              <a:rPr lang="es-ES" sz="2800" dirty="0"/>
              <a:t>. Pero hacia el año 990 se formó la "</a:t>
            </a:r>
            <a:r>
              <a:rPr lang="es-ES" sz="2800" b="1" dirty="0"/>
              <a:t>Liga de </a:t>
            </a:r>
            <a:r>
              <a:rPr lang="es-ES" sz="2800" b="1" dirty="0" err="1"/>
              <a:t>Mayapán</a:t>
            </a:r>
            <a:r>
              <a:rPr lang="es-ES" sz="2800" b="1" dirty="0"/>
              <a:t>"</a:t>
            </a:r>
            <a:r>
              <a:rPr lang="es-ES" sz="2800" dirty="0"/>
              <a:t>, integrada por </a:t>
            </a:r>
            <a:r>
              <a:rPr lang="es-ES" sz="2800" dirty="0" err="1"/>
              <a:t>Mayapán</a:t>
            </a:r>
            <a:r>
              <a:rPr lang="es-ES" sz="2800" dirty="0"/>
              <a:t>, Chinchen Itzá y Uxmal. Entonces el gobierno pasó a manos del </a:t>
            </a:r>
            <a:r>
              <a:rPr lang="es-ES" sz="2800" b="1" i="1" dirty="0" err="1"/>
              <a:t>Multepal</a:t>
            </a:r>
            <a:r>
              <a:rPr lang="es-ES" sz="2800" i="1" dirty="0"/>
              <a:t>,</a:t>
            </a:r>
            <a:r>
              <a:rPr lang="es-ES" sz="2800" dirty="0"/>
              <a:t> un consejo integrado por los 3 </a:t>
            </a:r>
            <a:r>
              <a:rPr lang="es-ES" sz="2800" b="1" i="1" dirty="0"/>
              <a:t>Ah </a:t>
            </a:r>
            <a:r>
              <a:rPr lang="es-ES" sz="2800" b="1" i="1" dirty="0" err="1"/>
              <a:t>Tepal</a:t>
            </a:r>
            <a:r>
              <a:rPr lang="es-ES" sz="2800" dirty="0"/>
              <a:t>, jefes de las ciudades confederadas. </a:t>
            </a:r>
          </a:p>
          <a:p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3048000"/>
            <a:ext cx="2425700" cy="3810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1054" y="2977356"/>
            <a:ext cx="2515833" cy="830997"/>
          </a:xfrm>
          <a:prstGeom prst="rect">
            <a:avLst/>
          </a:prstGeom>
          <a:noFill/>
          <a:ln w="9525" cmpd="sng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dirty="0" err="1" smtClean="0"/>
              <a:t>Kinich</a:t>
            </a:r>
            <a:r>
              <a:rPr lang="es-ES" sz="2400" dirty="0" smtClean="0"/>
              <a:t> </a:t>
            </a:r>
          </a:p>
          <a:p>
            <a:r>
              <a:rPr lang="es-ES" sz="2400" dirty="0" smtClean="0"/>
              <a:t>Sacerdotes solares</a:t>
            </a:r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774" y="3088481"/>
            <a:ext cx="2841626" cy="21369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5" y="4536918"/>
            <a:ext cx="2841626" cy="213122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18350" y="3369204"/>
            <a:ext cx="2908068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/>
              <a:t>Liga </a:t>
            </a:r>
            <a:r>
              <a:rPr lang="es-ES" sz="2400" dirty="0" err="1" smtClean="0"/>
              <a:t>Mayapán</a:t>
            </a:r>
            <a:endParaRPr lang="es-ES" sz="2400" dirty="0" smtClean="0"/>
          </a:p>
          <a:p>
            <a:r>
              <a:rPr lang="es-ES" sz="2400" dirty="0" smtClean="0"/>
              <a:t>Bandera de los mayas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7195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49" y="301624"/>
            <a:ext cx="4873625" cy="62388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1125" y="720547"/>
            <a:ext cx="382587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Hacia el año 1200 se desintegró la "Liga de </a:t>
            </a:r>
            <a:r>
              <a:rPr lang="es-ES" sz="3600" dirty="0" err="1"/>
              <a:t>Mayapán</a:t>
            </a:r>
            <a:r>
              <a:rPr lang="es-ES" sz="3600" dirty="0"/>
              <a:t>", y el mundo maya se fragmentó en </a:t>
            </a:r>
            <a:r>
              <a:rPr lang="es-ES" sz="3600" dirty="0" smtClean="0"/>
              <a:t>16 señoríos </a:t>
            </a:r>
            <a:r>
              <a:rPr lang="es-ES" sz="3600" dirty="0"/>
              <a:t>independientes. Cada una tenía la siguiente </a:t>
            </a:r>
            <a:r>
              <a:rPr lang="es-ES" sz="3600" dirty="0" smtClean="0"/>
              <a:t>organización </a:t>
            </a:r>
            <a:r>
              <a:rPr lang="es-ES" sz="3600" dirty="0"/>
              <a:t>política: </a:t>
            </a:r>
          </a:p>
        </p:txBody>
      </p:sp>
    </p:spTree>
    <p:extLst>
      <p:ext uri="{BB962C8B-B14F-4D97-AF65-F5344CB8AC3E}">
        <p14:creationId xmlns="" xmlns:p14="http://schemas.microsoft.com/office/powerpoint/2010/main" val="2057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5" y="95250"/>
            <a:ext cx="3397249" cy="535033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044" y="-22661"/>
            <a:ext cx="541720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1. El </a:t>
            </a:r>
            <a:r>
              <a:rPr lang="es-ES" sz="2800" b="1" dirty="0" err="1"/>
              <a:t>Halach</a:t>
            </a:r>
            <a:r>
              <a:rPr lang="es-ES" sz="2800" b="1" dirty="0"/>
              <a:t> </a:t>
            </a:r>
            <a:r>
              <a:rPr lang="es-ES" sz="2800" b="1" dirty="0" err="1"/>
              <a:t>Uinic</a:t>
            </a:r>
            <a:r>
              <a:rPr lang="es-ES" sz="2800" b="1" dirty="0"/>
              <a:t>: </a:t>
            </a:r>
            <a:r>
              <a:rPr lang="es-ES" sz="2800" dirty="0"/>
              <a:t>era el máximo gobernante de una ciudad-Estado. Era un cargo hereditario que se trasmitía al hijo mayor. Su principal símbolo de poder era el "cetro de maniquí", un bastón ceremonial que tenía la figura de </a:t>
            </a:r>
            <a:r>
              <a:rPr lang="es-ES" sz="2800" dirty="0" err="1"/>
              <a:t>K´awiil</a:t>
            </a:r>
            <a:r>
              <a:rPr lang="es-ES" sz="2800" dirty="0"/>
              <a:t>, el dios de la vida. </a:t>
            </a:r>
          </a:p>
          <a:p>
            <a:endParaRPr lang="es-ES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25" y="3310414"/>
            <a:ext cx="3810000" cy="3441700"/>
          </a:xfrm>
          <a:prstGeom prst="rect">
            <a:avLst/>
          </a:prstGeom>
          <a:ln w="9525" cmpd="sng">
            <a:solidFill>
              <a:srgbClr val="4F81BD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2476500" y="6118169"/>
            <a:ext cx="19876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2000" dirty="0" smtClean="0"/>
              <a:t>Cetro de maniquí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37854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99" y="3505199"/>
            <a:ext cx="4435476" cy="330200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9399" y="-74662"/>
            <a:ext cx="87852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Junto al </a:t>
            </a:r>
            <a:r>
              <a:rPr lang="es-ES" sz="2800" b="1" dirty="0" err="1"/>
              <a:t>Halach</a:t>
            </a:r>
            <a:r>
              <a:rPr lang="es-ES" sz="2800" b="1" dirty="0"/>
              <a:t> </a:t>
            </a:r>
            <a:r>
              <a:rPr lang="es-ES" sz="2800" b="1" dirty="0" err="1"/>
              <a:t>Uinic</a:t>
            </a:r>
            <a:r>
              <a:rPr lang="es-ES" sz="2800" b="1" dirty="0"/>
              <a:t> </a:t>
            </a:r>
            <a:r>
              <a:rPr lang="es-ES" sz="2800" dirty="0"/>
              <a:t>trabajaban varios funcionarios que él designaba directamente: </a:t>
            </a:r>
            <a:endParaRPr lang="es-ES" sz="2800" dirty="0" smtClean="0"/>
          </a:p>
          <a:p>
            <a:endParaRPr lang="es-ES" sz="2800" dirty="0"/>
          </a:p>
          <a:p>
            <a:endParaRPr lang="es-ES" sz="2800" dirty="0"/>
          </a:p>
        </p:txBody>
      </p:sp>
      <p:sp>
        <p:nvSpPr>
          <p:cNvPr id="11" name="Rectángulo 10"/>
          <p:cNvSpPr/>
          <p:nvPr/>
        </p:nvSpPr>
        <p:spPr>
          <a:xfrm>
            <a:off x="206375" y="905044"/>
            <a:ext cx="53975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a. Los Ah </a:t>
            </a:r>
            <a:r>
              <a:rPr lang="es-ES" sz="2800" b="1" dirty="0" err="1"/>
              <a:t>Holpop</a:t>
            </a:r>
            <a:r>
              <a:rPr lang="es-ES" sz="2800" dirty="0"/>
              <a:t>: Eran delegados político-religiosos del </a:t>
            </a:r>
            <a:r>
              <a:rPr lang="es-ES" sz="2800" dirty="0" err="1"/>
              <a:t>Halach</a:t>
            </a:r>
            <a:r>
              <a:rPr lang="es-ES" sz="2800" dirty="0"/>
              <a:t> </a:t>
            </a:r>
            <a:r>
              <a:rPr lang="es-ES" sz="2800" dirty="0" err="1"/>
              <a:t>Uinic</a:t>
            </a:r>
            <a:r>
              <a:rPr lang="es-ES" sz="2800" dirty="0"/>
              <a:t>. Preparaban las grandes ceremonias y fiestas sagradas. También custodiaban los instrumentos musicales.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815153"/>
            <a:ext cx="3044826" cy="34798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603876" y="4583183"/>
            <a:ext cx="3698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b. El </a:t>
            </a:r>
            <a:r>
              <a:rPr lang="es-ES" sz="2800" b="1" dirty="0" err="1"/>
              <a:t>Nacom</a:t>
            </a:r>
            <a:r>
              <a:rPr lang="es-ES" sz="2800" dirty="0"/>
              <a:t>: Era el principal jefe militares de una ciudad-Estado. </a:t>
            </a:r>
          </a:p>
        </p:txBody>
      </p:sp>
    </p:spTree>
    <p:extLst>
      <p:ext uri="{BB962C8B-B14F-4D97-AF65-F5344CB8AC3E}">
        <p14:creationId xmlns="" xmlns:p14="http://schemas.microsoft.com/office/powerpoint/2010/main" val="1973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9805"/>
          <a:stretch/>
        </p:blipFill>
        <p:spPr>
          <a:xfrm>
            <a:off x="809624" y="2596086"/>
            <a:ext cx="2809875" cy="4198413"/>
          </a:xfrm>
          <a:prstGeom prst="rect">
            <a:avLst/>
          </a:prstGeom>
          <a:ln w="9525" cmpd="sng">
            <a:solidFill>
              <a:schemeClr val="tx1"/>
            </a:solidFill>
          </a:ln>
        </p:spPr>
      </p:pic>
      <p:sp>
        <p:nvSpPr>
          <p:cNvPr id="7" name="Rectángulo 6"/>
          <p:cNvSpPr/>
          <p:nvPr/>
        </p:nvSpPr>
        <p:spPr>
          <a:xfrm>
            <a:off x="190500" y="-96865"/>
            <a:ext cx="4635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c. El </a:t>
            </a:r>
            <a:r>
              <a:rPr lang="es-ES" sz="2800" b="1" dirty="0" err="1"/>
              <a:t>Ahuacán</a:t>
            </a:r>
            <a:r>
              <a:rPr lang="es-ES" sz="2800" dirty="0"/>
              <a:t>: era el máximo sacerdote. Vigilaba los calendarios, los libros sagrados y la educación. También dirigía los sacrificios y los ritos de adivinación.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209852"/>
            <a:ext cx="3162300" cy="440738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Rectángulo 8"/>
          <p:cNvSpPr/>
          <p:nvPr/>
        </p:nvSpPr>
        <p:spPr>
          <a:xfrm>
            <a:off x="4556125" y="4665479"/>
            <a:ext cx="3921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d. Los </a:t>
            </a:r>
            <a:r>
              <a:rPr lang="es-ES" sz="2800" b="1" dirty="0" err="1" smtClean="0"/>
              <a:t>Tupiles</a:t>
            </a:r>
            <a:r>
              <a:rPr lang="es-ES" sz="2800" b="1" dirty="0"/>
              <a:t>:</a:t>
            </a:r>
            <a:r>
              <a:rPr lang="es-ES" sz="2800" b="1" dirty="0" smtClean="0"/>
              <a:t> </a:t>
            </a:r>
            <a:r>
              <a:rPr lang="es-ES" sz="2800" dirty="0"/>
              <a:t>eran los guardias que vigilaban el orden público y el cumplimiento de la ley. </a:t>
            </a:r>
          </a:p>
        </p:txBody>
      </p:sp>
    </p:spTree>
    <p:extLst>
      <p:ext uri="{BB962C8B-B14F-4D97-AF65-F5344CB8AC3E}">
        <p14:creationId xmlns="" xmlns:p14="http://schemas.microsoft.com/office/powerpoint/2010/main" val="14078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68607"/>
            <a:ext cx="5445125" cy="34258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0" y="-113536"/>
            <a:ext cx="8969375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/>
              <a:t>2. Los </a:t>
            </a:r>
            <a:r>
              <a:rPr lang="es-ES" sz="2800" b="1" dirty="0" err="1"/>
              <a:t>Bataboob</a:t>
            </a:r>
            <a:r>
              <a:rPr lang="es-ES" sz="2800" b="1" dirty="0"/>
              <a:t>:</a:t>
            </a:r>
            <a:r>
              <a:rPr lang="es-ES" sz="2800" dirty="0"/>
              <a:t> eran los gobernadores </a:t>
            </a:r>
            <a:r>
              <a:rPr lang="es-ES" sz="2800"/>
              <a:t>de </a:t>
            </a:r>
            <a:r>
              <a:rPr lang="es-ES" sz="2800" smtClean="0"/>
              <a:t>las </a:t>
            </a:r>
            <a:r>
              <a:rPr lang="es-ES" sz="2800" dirty="0"/>
              <a:t>ciudades menores. Eran nombrados por el </a:t>
            </a:r>
            <a:r>
              <a:rPr lang="es-ES" sz="2800" dirty="0" err="1"/>
              <a:t>Halach</a:t>
            </a:r>
            <a:r>
              <a:rPr lang="es-ES" sz="2800" dirty="0"/>
              <a:t> </a:t>
            </a:r>
            <a:r>
              <a:rPr lang="es-ES" sz="2800" dirty="0" err="1"/>
              <a:t>Uinic</a:t>
            </a:r>
            <a:r>
              <a:rPr lang="es-ES" sz="2800" dirty="0"/>
              <a:t> para que administren sus localidades, hagan justicia y supervisen el cobro de los tributos.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b="1" dirty="0"/>
              <a:t>3. Los Ah </a:t>
            </a:r>
            <a:r>
              <a:rPr lang="es-ES" sz="2800" b="1" dirty="0" err="1"/>
              <a:t>Cuch</a:t>
            </a:r>
            <a:r>
              <a:rPr lang="es-ES" sz="2800" b="1" dirty="0"/>
              <a:t> </a:t>
            </a:r>
            <a:r>
              <a:rPr lang="es-ES" sz="2800" b="1" dirty="0" err="1"/>
              <a:t>Caboob</a:t>
            </a:r>
            <a:r>
              <a:rPr lang="es-ES" sz="2800" b="1" dirty="0"/>
              <a:t>:</a:t>
            </a:r>
            <a:r>
              <a:rPr lang="es-ES" sz="2800" dirty="0"/>
              <a:t> eran los jefes de los numerosos barrios que rodeaban las ciudades. Se encargaban de organizar los trabajos y recaudar los tributos.</a:t>
            </a:r>
          </a:p>
        </p:txBody>
      </p:sp>
    </p:spTree>
    <p:extLst>
      <p:ext uri="{BB962C8B-B14F-4D97-AF65-F5344CB8AC3E}">
        <p14:creationId xmlns="" xmlns:p14="http://schemas.microsoft.com/office/powerpoint/2010/main" val="3050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3641"/>
          <a:stretch/>
        </p:blipFill>
        <p:spPr>
          <a:xfrm>
            <a:off x="263489" y="1092777"/>
            <a:ext cx="8556721" cy="55482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3029" y="285750"/>
            <a:ext cx="72597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sz="3200" dirty="0" smtClean="0"/>
              <a:t>Organización Política y Social de los Mayas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391525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348</Words>
  <Application>Microsoft Macintosh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 Chinga</dc:creator>
  <cp:lastModifiedBy>isabel</cp:lastModifiedBy>
  <cp:revision>47</cp:revision>
  <dcterms:created xsi:type="dcterms:W3CDTF">2013-11-01T19:21:26Z</dcterms:created>
  <dcterms:modified xsi:type="dcterms:W3CDTF">2013-11-10T18:03:12Z</dcterms:modified>
</cp:coreProperties>
</file>