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82CC8-5393-4211-9CB7-CC058A662A84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4BA8E-F150-47FB-879E-2EF88F8E51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CBD858-0C7E-4206-9C21-E17EDAB2DD61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576C6E-17F6-4772-A8A8-97DB9F183464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7158" y="1500174"/>
            <a:ext cx="56436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civilización Maya se extendió </a:t>
            </a:r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por</a:t>
            </a:r>
            <a:endParaRPr lang="es-CL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Mesoamérica (México</a:t>
            </a:r>
            <a:r>
              <a:rPr lang="es-CL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Guatemala, Honduras</a:t>
            </a:r>
            <a:r>
              <a:rPr lang="es-CL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etc.) </a:t>
            </a:r>
            <a:endParaRPr lang="es-CL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CL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 siglos III y XV.</a:t>
            </a:r>
          </a:p>
          <a:p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Hablaban </a:t>
            </a:r>
            <a:r>
              <a:rPr lang="es-CL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muchas lenguas y </a:t>
            </a:r>
            <a:r>
              <a:rPr lang="es-C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dialectos.</a:t>
            </a:r>
            <a:endParaRPr lang="es-CL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https://encrypted-tbn0.gstatic.com/images?q=tbn:ANd9GcRCgBxzgwHbizKYRsJHTD-oUK_1TyI7WtYTTAhcwCWLrtFU5i0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142984"/>
            <a:ext cx="2573351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1285860"/>
            <a:ext cx="47149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smtClean="0">
                <a:latin typeface="Arial" pitchFamily="34" charset="0"/>
                <a:cs typeface="Arial" pitchFamily="34" charset="0"/>
              </a:rPr>
              <a:t>La sociedad maya</a:t>
            </a:r>
          </a:p>
          <a:p>
            <a:r>
              <a:rPr lang="es-CL" sz="3200" dirty="0" smtClean="0">
                <a:latin typeface="Arial" pitchFamily="34" charset="0"/>
                <a:cs typeface="Arial" pitchFamily="34" charset="0"/>
              </a:rPr>
              <a:t>estaba dividida en distintas clases sociales.</a:t>
            </a:r>
          </a:p>
          <a:p>
            <a:r>
              <a:rPr lang="es-CL" sz="3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CL" sz="3200" dirty="0">
                <a:latin typeface="Arial" pitchFamily="34" charset="0"/>
                <a:cs typeface="Arial" pitchFamily="34" charset="0"/>
              </a:rPr>
              <a:t>sociedad 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maya, </a:t>
            </a:r>
            <a:r>
              <a:rPr lang="es-CL" sz="3200" dirty="0">
                <a:latin typeface="Arial" pitchFamily="34" charset="0"/>
                <a:cs typeface="Arial" pitchFamily="34" charset="0"/>
              </a:rPr>
              <a:t>no alcanzó el nivel de Estado como forma de organización 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política pero contaba con una  </a:t>
            </a:r>
            <a:r>
              <a:rPr lang="es-CL" sz="3200" dirty="0">
                <a:latin typeface="Arial" pitchFamily="34" charset="0"/>
                <a:cs typeface="Arial" pitchFamily="34" charset="0"/>
              </a:rPr>
              <a:t>poderosa clase de 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dirigentes.</a:t>
            </a:r>
            <a:endParaRPr lang="es-CL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4" descr="https://encrypted-tbn3.gstatic.com/images?q=tbn:ANd9GcREIP0mJNEei3KEFfWIZrvNDG8Uni67Dq9cLM6FCtZgnWVEjwd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000108"/>
            <a:ext cx="3643306" cy="540068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928794" y="35716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u="sng" dirty="0" smtClean="0">
                <a:latin typeface="Arial" pitchFamily="34" charset="0"/>
                <a:cs typeface="Arial" pitchFamily="34" charset="0"/>
              </a:rPr>
              <a:t>CLASES SOCIALES</a:t>
            </a:r>
            <a:endParaRPr lang="es-CL" sz="3200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28694"/>
          </a:xfrm>
        </p:spPr>
        <p:txBody>
          <a:bodyPr/>
          <a:lstStyle/>
          <a:p>
            <a:pPr algn="ctr"/>
            <a:r>
              <a:rPr lang="es-CL" dirty="0" smtClean="0"/>
              <a:t>Primer estrato social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4114800" cy="4895864"/>
          </a:xfrm>
        </p:spPr>
        <p:txBody>
          <a:bodyPr>
            <a:normAutofit/>
          </a:bodyPr>
          <a:lstStyle/>
          <a:p>
            <a:r>
              <a:rPr lang="es-CL" sz="3200" dirty="0" smtClean="0">
                <a:latin typeface="Arial" pitchFamily="34" charset="0"/>
                <a:cs typeface="Arial" pitchFamily="34" charset="0"/>
              </a:rPr>
              <a:t>La que tenía mayor poder era la clase dirigente, encabezado por </a:t>
            </a:r>
            <a:r>
              <a:rPr lang="es-CL" sz="3200" dirty="0" err="1" smtClean="0">
                <a:latin typeface="Arial" pitchFamily="34" charset="0"/>
                <a:cs typeface="Arial" pitchFamily="34" charset="0"/>
              </a:rPr>
              <a:t>Halach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3200" dirty="0" err="1" smtClean="0">
                <a:latin typeface="Arial" pitchFamily="34" charset="0"/>
                <a:cs typeface="Arial" pitchFamily="34" charset="0"/>
              </a:rPr>
              <a:t>winic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 (el jefe del estado), cargo que era hereditario</a:t>
            </a:r>
            <a:r>
              <a:rPr lang="es-CL" dirty="0" smtClean="0"/>
              <a:t>.</a:t>
            </a:r>
            <a:endParaRPr lang="es-CL" dirty="0"/>
          </a:p>
        </p:txBody>
      </p:sp>
      <p:pic>
        <p:nvPicPr>
          <p:cNvPr id="46082" name="Picture 2" descr="http://my.fresnounified.org/personal/macarmo/history/World%20History%20Standards%20Through%20Images/Standard%207.7%20Meso%20American%20and%20Andean%20Civilizations/Mayan%20Halach%20Uin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4190554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357298"/>
            <a:ext cx="4429156" cy="4746310"/>
          </a:xfrm>
        </p:spPr>
        <p:txBody>
          <a:bodyPr>
            <a:normAutofit/>
          </a:bodyPr>
          <a:lstStyle/>
          <a:p>
            <a:r>
              <a:rPr lang="es-CL" dirty="0" smtClean="0"/>
              <a:t>El </a:t>
            </a:r>
            <a:r>
              <a:rPr lang="es-CL" dirty="0" err="1" smtClean="0"/>
              <a:t>Halach</a:t>
            </a:r>
            <a:r>
              <a:rPr lang="es-CL" dirty="0" smtClean="0"/>
              <a:t> </a:t>
            </a:r>
            <a:r>
              <a:rPr lang="es-CL" dirty="0" err="1" smtClean="0"/>
              <a:t>Winic</a:t>
            </a:r>
            <a:r>
              <a:rPr lang="es-CL" dirty="0" smtClean="0"/>
              <a:t> cumplía funciones civiles, militares y religiosas.</a:t>
            </a:r>
          </a:p>
          <a:p>
            <a:r>
              <a:rPr lang="es-CL" dirty="0" smtClean="0"/>
              <a:t>Todos le pagaban tributo con productos agrícolas: maíz, cacao y frijol.</a:t>
            </a:r>
          </a:p>
          <a:p>
            <a:r>
              <a:rPr lang="es-CL" dirty="0" smtClean="0"/>
              <a:t> Por su sabiduría y consejos hacia el pueblo, era la clase social más poderosa y respetada.</a:t>
            </a:r>
            <a:endParaRPr lang="es-CL" dirty="0"/>
          </a:p>
        </p:txBody>
      </p:sp>
      <p:pic>
        <p:nvPicPr>
          <p:cNvPr id="47106" name="Picture 2" descr="La civilización maya habitó una vasta región ubicada geográficamente en el territorio del sur-sureste de Méx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14422"/>
            <a:ext cx="3286148" cy="2714645"/>
          </a:xfrm>
          <a:prstGeom prst="rect">
            <a:avLst/>
          </a:prstGeom>
          <a:noFill/>
        </p:spPr>
      </p:pic>
      <p:pic>
        <p:nvPicPr>
          <p:cNvPr id="47108" name="Picture 4" descr="árbol sagrado, la ceib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929066"/>
            <a:ext cx="3357586" cy="269081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714480" y="571480"/>
            <a:ext cx="39290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u="sng" dirty="0" smtClean="0">
                <a:latin typeface="Arial" pitchFamily="34" charset="0"/>
                <a:cs typeface="Arial" pitchFamily="34" charset="0"/>
              </a:rPr>
              <a:t>HALACH WINIC </a:t>
            </a:r>
            <a:endParaRPr lang="es-CL" sz="3000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es-CL" dirty="0" smtClean="0"/>
              <a:t>Segundo estrato social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4471990" cy="4389120"/>
          </a:xfrm>
        </p:spPr>
        <p:txBody>
          <a:bodyPr>
            <a:normAutofit/>
          </a:bodyPr>
          <a:lstStyle/>
          <a:p>
            <a:r>
              <a:rPr lang="es-CL" dirty="0" smtClean="0"/>
              <a:t>En el segundo estrato social maya estaban ubicados los funcionarios de menor rango; los </a:t>
            </a:r>
            <a:r>
              <a:rPr lang="es-CL" dirty="0" err="1" smtClean="0"/>
              <a:t>Nacones</a:t>
            </a:r>
            <a:r>
              <a:rPr lang="es-CL" dirty="0" smtClean="0"/>
              <a:t> o jefes militares, los Ah </a:t>
            </a:r>
            <a:r>
              <a:rPr lang="es-CL" dirty="0" err="1" smtClean="0"/>
              <a:t>Holpopoob</a:t>
            </a:r>
            <a:r>
              <a:rPr lang="es-CL" dirty="0" smtClean="0"/>
              <a:t> o consejeros políticos, los </a:t>
            </a:r>
            <a:r>
              <a:rPr lang="es-CL" dirty="0" err="1" smtClean="0"/>
              <a:t>Batabes</a:t>
            </a:r>
            <a:r>
              <a:rPr lang="es-CL" dirty="0" smtClean="0"/>
              <a:t> o los jefes de rancheríos que estaban encargados de repartir el trabajo.</a:t>
            </a:r>
            <a:endParaRPr lang="es-CL" dirty="0"/>
          </a:p>
        </p:txBody>
      </p:sp>
      <p:pic>
        <p:nvPicPr>
          <p:cNvPr id="50180" name="Picture 4" descr="http://www.mayatikal.com/wp-content/uploads/2008/04/pueblo-ma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071678"/>
            <a:ext cx="390525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pPr algn="ctr"/>
            <a:r>
              <a:rPr lang="es-CL" dirty="0" smtClean="0"/>
              <a:t>	Tercer estrato social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071678"/>
            <a:ext cx="4286280" cy="4389120"/>
          </a:xfrm>
        </p:spPr>
        <p:txBody>
          <a:bodyPr/>
          <a:lstStyle/>
          <a:p>
            <a:r>
              <a:rPr lang="es-CL" sz="3200" dirty="0" smtClean="0">
                <a:latin typeface="Arial" pitchFamily="34" charset="0"/>
                <a:cs typeface="Arial" pitchFamily="34" charset="0"/>
              </a:rPr>
              <a:t>En un tercer estrato estaban los militares, sacerdotes, adivinos, curanderos y comerciantes</a:t>
            </a:r>
            <a:r>
              <a:rPr lang="es-CL" dirty="0" smtClean="0"/>
              <a:t>.</a:t>
            </a:r>
            <a:endParaRPr lang="es-CL" dirty="0"/>
          </a:p>
        </p:txBody>
      </p:sp>
      <p:pic>
        <p:nvPicPr>
          <p:cNvPr id="49154" name="Picture 2" descr="http://nuevolaredoexpress.com/wp-content/uploads/2013/06/Nac-3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43116"/>
            <a:ext cx="4357718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es-CL" dirty="0" smtClean="0"/>
              <a:t>Ultimo estrato social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4400552" cy="4538674"/>
          </a:xfrm>
        </p:spPr>
        <p:txBody>
          <a:bodyPr>
            <a:normAutofit/>
          </a:bodyPr>
          <a:lstStyle/>
          <a:p>
            <a:r>
              <a:rPr lang="es-CL" sz="3600" dirty="0" smtClean="0">
                <a:latin typeface="Arial" pitchFamily="34" charset="0"/>
                <a:cs typeface="Arial" pitchFamily="34" charset="0"/>
              </a:rPr>
              <a:t>En el último nivel se ubicaban los campesinos y los esclavos.</a:t>
            </a:r>
            <a:endParaRPr lang="es-CL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8130" name="Picture 2" descr="http://3.bp.blogspot.com/-ZRAwIkxEAzY/TZCqJElaAnI/AAAAAAAAABE/5SZuO-789zc/s320/recolecion_maya%255B1%255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928802"/>
            <a:ext cx="3929090" cy="2214578"/>
          </a:xfrm>
          <a:prstGeom prst="rect">
            <a:avLst/>
          </a:prstGeom>
          <a:noFill/>
        </p:spPr>
      </p:pic>
      <p:pic>
        <p:nvPicPr>
          <p:cNvPr id="48132" name="Picture 4" descr="[catherwood1.jpg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143380"/>
            <a:ext cx="4071966" cy="2510978"/>
          </a:xfrm>
          <a:prstGeom prst="rect">
            <a:avLst/>
          </a:prstGeom>
          <a:noFill/>
        </p:spPr>
      </p:pic>
      <p:pic>
        <p:nvPicPr>
          <p:cNvPr id="48134" name="Picture 6" descr="http://www.redmexicana.com/FloraFaunaEcologia/pag26-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4143380"/>
            <a:ext cx="4143404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991</TotalTime>
  <Words>215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Diapositiva 1</vt:lpstr>
      <vt:lpstr>Diapositiva 2</vt:lpstr>
      <vt:lpstr>Primer estrato social</vt:lpstr>
      <vt:lpstr>Diapositiva 4</vt:lpstr>
      <vt:lpstr>Segundo estrato social</vt:lpstr>
      <vt:lpstr> Tercer estrato social</vt:lpstr>
      <vt:lpstr>Ultimo estrato 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isabel</cp:lastModifiedBy>
  <cp:revision>20</cp:revision>
  <dcterms:created xsi:type="dcterms:W3CDTF">2013-11-03T04:29:46Z</dcterms:created>
  <dcterms:modified xsi:type="dcterms:W3CDTF">2013-11-10T18:09:55Z</dcterms:modified>
</cp:coreProperties>
</file>