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3"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000" autoAdjust="0"/>
    <p:restoredTop sz="94660"/>
  </p:normalViewPr>
  <p:slideViewPr>
    <p:cSldViewPr snapToGrid="0">
      <p:cViewPr varScale="1">
        <p:scale>
          <a:sx n="78" d="100"/>
          <a:sy n="78" d="100"/>
        </p:scale>
        <p:origin x="-198" y="-8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5A069CB8-F204-4D06-B913-C5A26A89888A}" type="datetimeFigureOut">
              <a:rPr lang="en-US" smtClean="0"/>
              <a:pPr/>
              <a:t>11/10/2013</a:t>
            </a:fld>
            <a:endParaRPr lang="en-US" dirty="0"/>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xmlns="" val="3508307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50B6E300-0A13-4A81-945A-7333C271A069}" type="datetimeFigureOut">
              <a:rPr lang="en-US" smtClean="0"/>
              <a:pPr/>
              <a:t>11/10/2013</a:t>
            </a:fld>
            <a:endParaRPr lang="en-US" dirty="0"/>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xmlns="" val="28323559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34671962-1EA4-46E7-BCB0-F36CE46D1A59}" type="datetimeFigureOut">
              <a:rPr lang="en-US" smtClean="0"/>
              <a:pPr/>
              <a:t>11/10/2013</a:t>
            </a:fld>
            <a:endParaRPr lang="en-US" dirty="0"/>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xmlns="" val="13408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D30BB376-B19C-488D-ABEB-03C7E6E9E3E0}" type="datetimeFigureOut">
              <a:rPr lang="en-US" smtClean="0"/>
              <a:pPr/>
              <a:t>11/10/2013</a:t>
            </a:fld>
            <a:endParaRPr lang="en-US" dirty="0"/>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629637A9-119A-49DA-BD12-AAC58B377D80}" type="slidenum">
              <a:rPr lang="en-US" smtClean="0"/>
              <a:pPr/>
              <a:t>‹Nº›</a:t>
            </a:fld>
            <a:endParaRPr lang="en-US" dirty="0"/>
          </a:p>
        </p:txBody>
      </p:sp>
    </p:spTree>
    <p:extLst>
      <p:ext uri="{BB962C8B-B14F-4D97-AF65-F5344CB8AC3E}">
        <p14:creationId xmlns:p14="http://schemas.microsoft.com/office/powerpoint/2010/main" xmlns="" val="19128525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486F077B-A50F-4D64-8574-E2D6A98A5553}" type="datetimeFigureOut">
              <a:rPr lang="en-US" smtClean="0"/>
              <a:pPr/>
              <a:t>11/10/2013</a:t>
            </a:fld>
            <a:endParaRPr lang="en-US" dirty="0"/>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xmlns="" val="4133052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7D9E2A62-1983-43A1-A163-D8AA46534C80}" type="datetimeFigureOut">
              <a:rPr lang="en-US" smtClean="0"/>
              <a:pPr/>
              <a:t>11/10/2013</a:t>
            </a:fld>
            <a:endParaRPr lang="en-US" dirty="0"/>
          </a:p>
        </p:txBody>
      </p:sp>
      <p:sp>
        <p:nvSpPr>
          <p:cNvPr id="6" name="Marcador de pie de página 5"/>
          <p:cNvSpPr>
            <a:spLocks noGrp="1"/>
          </p:cNvSpPr>
          <p:nvPr>
            <p:ph type="ftr" sz="quarter" idx="11"/>
          </p:nvPr>
        </p:nvSpPr>
        <p:spPr/>
        <p:txBody>
          <a:bodyPr/>
          <a:lstStyle/>
          <a:p>
            <a:endParaRPr lang="en-US" dirty="0"/>
          </a:p>
        </p:txBody>
      </p:sp>
      <p:sp>
        <p:nvSpPr>
          <p:cNvPr id="7" name="Marcador de número de diapositiva 6"/>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xmlns="" val="996025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898F3E3B-34E3-4345-B2A1-994B83598A9C}" type="datetimeFigureOut">
              <a:rPr lang="en-US" smtClean="0"/>
              <a:pPr/>
              <a:t>11/10/2013</a:t>
            </a:fld>
            <a:endParaRPr lang="en-US" dirty="0"/>
          </a:p>
        </p:txBody>
      </p:sp>
      <p:sp>
        <p:nvSpPr>
          <p:cNvPr id="8" name="Marcador de pie de página 7"/>
          <p:cNvSpPr>
            <a:spLocks noGrp="1"/>
          </p:cNvSpPr>
          <p:nvPr>
            <p:ph type="ftr" sz="quarter" idx="11"/>
          </p:nvPr>
        </p:nvSpPr>
        <p:spPr/>
        <p:txBody>
          <a:bodyPr/>
          <a:lstStyle/>
          <a:p>
            <a:endParaRPr lang="en-US" dirty="0"/>
          </a:p>
        </p:txBody>
      </p:sp>
      <p:sp>
        <p:nvSpPr>
          <p:cNvPr id="9" name="Marcador de número de diapositiva 8"/>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xmlns="" val="430530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5DC5B261-8843-42D1-AAFC-05E20E2D9B97}" type="datetimeFigureOut">
              <a:rPr lang="en-US" smtClean="0"/>
              <a:pPr/>
              <a:t>11/10/2013</a:t>
            </a:fld>
            <a:endParaRPr lang="en-US" dirty="0"/>
          </a:p>
        </p:txBody>
      </p:sp>
      <p:sp>
        <p:nvSpPr>
          <p:cNvPr id="4" name="Marcador de pie de página 3"/>
          <p:cNvSpPr>
            <a:spLocks noGrp="1"/>
          </p:cNvSpPr>
          <p:nvPr>
            <p:ph type="ftr" sz="quarter" idx="11"/>
          </p:nvPr>
        </p:nvSpPr>
        <p:spPr/>
        <p:txBody>
          <a:bodyPr/>
          <a:lstStyle/>
          <a:p>
            <a:endParaRPr lang="en-US" dirty="0"/>
          </a:p>
        </p:txBody>
      </p:sp>
      <p:sp>
        <p:nvSpPr>
          <p:cNvPr id="5" name="Marcador de número de diapositiva 4"/>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xmlns="" val="39588723"/>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1D102C1E-28F2-47E9-802D-339E64E2F920}" type="datetimeFigureOut">
              <a:rPr lang="en-US" smtClean="0"/>
              <a:pPr/>
              <a:t>11/10/2013</a:t>
            </a:fld>
            <a:endParaRPr lang="en-US" dirty="0"/>
          </a:p>
        </p:txBody>
      </p:sp>
      <p:sp>
        <p:nvSpPr>
          <p:cNvPr id="3" name="Marcador de pie de página 2"/>
          <p:cNvSpPr>
            <a:spLocks noGrp="1"/>
          </p:cNvSpPr>
          <p:nvPr>
            <p:ph type="ftr" sz="quarter" idx="11"/>
          </p:nvPr>
        </p:nvSpPr>
        <p:spPr/>
        <p:txBody>
          <a:bodyPr/>
          <a:lstStyle/>
          <a:p>
            <a:endParaRPr lang="en-US" dirty="0"/>
          </a:p>
        </p:txBody>
      </p:sp>
      <p:sp>
        <p:nvSpPr>
          <p:cNvPr id="4" name="Marcador de número de diapositiva 3"/>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xmlns="" val="2499184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24271A48-F18A-45B3-BC05-1E27DA3F88AF}" type="datetimeFigureOut">
              <a:rPr lang="en-US" smtClean="0"/>
              <a:pPr/>
              <a:t>11/10/2013</a:t>
            </a:fld>
            <a:endParaRPr lang="en-US" dirty="0"/>
          </a:p>
        </p:txBody>
      </p:sp>
      <p:sp>
        <p:nvSpPr>
          <p:cNvPr id="6" name="Marcador de pie de página 5"/>
          <p:cNvSpPr>
            <a:spLocks noGrp="1"/>
          </p:cNvSpPr>
          <p:nvPr>
            <p:ph type="ftr" sz="quarter" idx="11"/>
          </p:nvPr>
        </p:nvSpPr>
        <p:spPr/>
        <p:txBody>
          <a:bodyPr/>
          <a:lstStyle/>
          <a:p>
            <a:endParaRPr lang="en-US" dirty="0"/>
          </a:p>
        </p:txBody>
      </p:sp>
      <p:sp>
        <p:nvSpPr>
          <p:cNvPr id="7" name="Marcador de número de diapositiva 6"/>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xmlns="" val="10404170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65B747F8-9654-4282-85D2-65F41AAE7A75}" type="datetimeFigureOut">
              <a:rPr lang="en-US" smtClean="0"/>
              <a:pPr/>
              <a:t>11/10/2013</a:t>
            </a:fld>
            <a:endParaRPr lang="en-US" dirty="0"/>
          </a:p>
        </p:txBody>
      </p:sp>
      <p:sp>
        <p:nvSpPr>
          <p:cNvPr id="6" name="Marcador de pie de página 5"/>
          <p:cNvSpPr>
            <a:spLocks noGrp="1"/>
          </p:cNvSpPr>
          <p:nvPr>
            <p:ph type="ftr" sz="quarter" idx="11"/>
          </p:nvPr>
        </p:nvSpPr>
        <p:spPr/>
        <p:txBody>
          <a:bodyPr/>
          <a:lstStyle/>
          <a:p>
            <a:endParaRPr lang="en-US" dirty="0"/>
          </a:p>
        </p:txBody>
      </p:sp>
      <p:sp>
        <p:nvSpPr>
          <p:cNvPr id="7" name="Marcador de número de diapositiva 6"/>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xmlns="" val="2372643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C5B261-8843-42D1-AAFC-05E20E2D9B97}" type="datetimeFigureOut">
              <a:rPr lang="en-US" smtClean="0"/>
              <a:pPr/>
              <a:t>11/10/2013</a:t>
            </a:fld>
            <a:endParaRPr lang="en-US" dirty="0"/>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xmlns="" val="189659878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7" name="Título 6"/>
          <p:cNvSpPr>
            <a:spLocks noGrp="1"/>
          </p:cNvSpPr>
          <p:nvPr>
            <p:ph type="title"/>
          </p:nvPr>
        </p:nvSpPr>
        <p:spPr>
          <a:xfrm>
            <a:off x="839788" y="0"/>
            <a:ext cx="10259621" cy="2145792"/>
          </a:xfrm>
        </p:spPr>
        <p:txBody>
          <a:bodyPr>
            <a:normAutofit fontScale="90000"/>
          </a:bodyPr>
          <a:lstStyle/>
          <a:p>
            <a:pPr algn="ctr"/>
            <a:r>
              <a:rPr lang="es-ES" sz="8000" dirty="0" smtClean="0">
                <a:latin typeface="Algerian" panose="04020705040A02060702" pitchFamily="82" charset="0"/>
              </a:rPr>
              <a:t> </a:t>
            </a:r>
            <a:br>
              <a:rPr lang="es-ES" sz="8000" dirty="0" smtClean="0">
                <a:latin typeface="Algerian" panose="04020705040A02060702" pitchFamily="82" charset="0"/>
              </a:rPr>
            </a:br>
            <a:r>
              <a:rPr lang="es-ES" sz="8000" dirty="0" smtClean="0">
                <a:latin typeface="Algerian" panose="04020705040A02060702" pitchFamily="82" charset="0"/>
              </a:rPr>
              <a:t/>
            </a:r>
            <a:br>
              <a:rPr lang="es-ES" sz="8000" dirty="0" smtClean="0">
                <a:latin typeface="Algerian" panose="04020705040A02060702" pitchFamily="82" charset="0"/>
              </a:rPr>
            </a:br>
            <a:r>
              <a:rPr lang="es-ES" sz="8000" dirty="0" smtClean="0">
                <a:latin typeface="Algerian" panose="04020705040A02060702" pitchFamily="82" charset="0"/>
              </a:rPr>
              <a:t/>
            </a:r>
            <a:br>
              <a:rPr lang="es-ES" sz="8000" dirty="0" smtClean="0">
                <a:latin typeface="Algerian" panose="04020705040A02060702" pitchFamily="82" charset="0"/>
              </a:rPr>
            </a:br>
            <a:r>
              <a:rPr lang="es-ES" sz="8000" dirty="0" smtClean="0">
                <a:latin typeface="Algerian" panose="04020705040A02060702" pitchFamily="82" charset="0"/>
              </a:rPr>
              <a:t/>
            </a:r>
            <a:br>
              <a:rPr lang="es-ES" sz="8000" dirty="0" smtClean="0">
                <a:latin typeface="Algerian" panose="04020705040A02060702" pitchFamily="82" charset="0"/>
              </a:rPr>
            </a:br>
            <a:r>
              <a:rPr lang="es-ES" sz="8000" dirty="0" smtClean="0">
                <a:latin typeface="Algerian" panose="04020705040A02060702" pitchFamily="82" charset="0"/>
              </a:rPr>
              <a:t/>
            </a:r>
            <a:br>
              <a:rPr lang="es-ES" sz="8000" dirty="0" smtClean="0">
                <a:latin typeface="Algerian" panose="04020705040A02060702" pitchFamily="82" charset="0"/>
              </a:rPr>
            </a:br>
            <a:r>
              <a:rPr lang="es-ES" sz="8000" dirty="0" smtClean="0">
                <a:latin typeface="Algerian" panose="04020705040A02060702" pitchFamily="82" charset="0"/>
              </a:rPr>
              <a:t>DESARROLLO CULTURAL  Maya</a:t>
            </a:r>
            <a:endParaRPr lang="es-ES" sz="8000" dirty="0">
              <a:latin typeface="Algerian" panose="04020705040A02060702" pitchFamily="82" charset="0"/>
            </a:endParaRPr>
          </a:p>
        </p:txBody>
      </p:sp>
    </p:spTree>
    <p:extLst>
      <p:ext uri="{BB962C8B-B14F-4D97-AF65-F5344CB8AC3E}">
        <p14:creationId xmlns:p14="http://schemas.microsoft.com/office/powerpoint/2010/main" xmlns="" val="980661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5" name="Título 4"/>
          <p:cNvSpPr>
            <a:spLocks noGrp="1"/>
          </p:cNvSpPr>
          <p:nvPr>
            <p:ph type="title"/>
          </p:nvPr>
        </p:nvSpPr>
        <p:spPr>
          <a:xfrm>
            <a:off x="839788" y="457200"/>
            <a:ext cx="3932237" cy="1005840"/>
          </a:xfrm>
        </p:spPr>
        <p:txBody>
          <a:bodyPr/>
          <a:lstStyle/>
          <a:p>
            <a:r>
              <a:rPr lang="es-ES" sz="3600" dirty="0" smtClean="0">
                <a:latin typeface="Baskerville Old Face" panose="02020602080505020303" pitchFamily="18" charset="0"/>
              </a:rPr>
              <a:t>Astronomía</a:t>
            </a:r>
            <a:r>
              <a:rPr lang="es-ES" dirty="0" smtClean="0"/>
              <a:t> </a:t>
            </a:r>
            <a:endParaRPr lang="es-ES" dirty="0"/>
          </a:p>
        </p:txBody>
      </p:sp>
      <p:pic>
        <p:nvPicPr>
          <p:cNvPr id="8" name="Marcador de contenido 7"/>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5917169" y="457200"/>
            <a:ext cx="4563261" cy="5704076"/>
          </a:xfrm>
        </p:spPr>
      </p:pic>
      <p:sp>
        <p:nvSpPr>
          <p:cNvPr id="7" name="Marcador de texto 6"/>
          <p:cNvSpPr>
            <a:spLocks noGrp="1"/>
          </p:cNvSpPr>
          <p:nvPr>
            <p:ph type="body" sz="half" idx="2"/>
          </p:nvPr>
        </p:nvSpPr>
        <p:spPr/>
        <p:txBody>
          <a:bodyPr>
            <a:normAutofit/>
          </a:bodyPr>
          <a:lstStyle/>
          <a:p>
            <a:r>
              <a:rPr lang="es-ES" sz="2000" dirty="0" smtClean="0"/>
              <a:t>En América durante la época precolombina se desarrolló un estudio astronómico bastante extenso. Algunas observaciones Mayas son bien conocidas, como el eclipse lunar del 15 de Febrero de 3379 a.C. Tenían su propio calendario solar y conocían la periodicidad de los eclipses. Inscribieron en monumentos de piedra fórmulas para predecir eclipses solares y la salida heliaca de Venus.</a:t>
            </a:r>
            <a:endParaRPr lang="es-ES" sz="2000" dirty="0"/>
          </a:p>
        </p:txBody>
      </p:sp>
    </p:spTree>
    <p:extLst>
      <p:ext uri="{BB962C8B-B14F-4D97-AF65-F5344CB8AC3E}">
        <p14:creationId xmlns:p14="http://schemas.microsoft.com/office/powerpoint/2010/main" xmlns="" val="1420516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xEl>
                                              <p:pRg st="0" end="0"/>
                                            </p:txEl>
                                          </p:spTgt>
                                        </p:tgtEl>
                                        <p:attrNameLst>
                                          <p:attrName>style.visibility</p:attrName>
                                        </p:attrNameLst>
                                      </p:cBhvr>
                                      <p:to>
                                        <p:strVal val="visible"/>
                                      </p:to>
                                    </p:set>
                                    <p:animEffect transition="in" filter="fade">
                                      <p:cBhvr>
                                        <p:cTn id="14" dur="1000"/>
                                        <p:tgtEl>
                                          <p:spTgt spid="7">
                                            <p:txEl>
                                              <p:pRg st="0" end="0"/>
                                            </p:txEl>
                                          </p:spTgt>
                                        </p:tgtEl>
                                      </p:cBhvr>
                                    </p:animEffect>
                                    <p:anim calcmode="lin" valueType="num">
                                      <p:cBhvr>
                                        <p:cTn id="15"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1" presetClass="entr" presetSubtype="1" fill="hold"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wheel(1)">
                                      <p:cBhvr>
                                        <p:cTn id="21"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851095"/>
          </a:xfrm>
        </p:spPr>
        <p:txBody>
          <a:bodyPr>
            <a:normAutofit/>
          </a:bodyPr>
          <a:lstStyle/>
          <a:p>
            <a:r>
              <a:rPr lang="es-ES" sz="3600" dirty="0" smtClean="0">
                <a:latin typeface="Baskerville Old Face" panose="02020602080505020303" pitchFamily="18" charset="0"/>
              </a:rPr>
              <a:t>Arquitectura</a:t>
            </a:r>
            <a:endParaRPr lang="es-ES" sz="3600" dirty="0">
              <a:latin typeface="Baskerville Old Face" panose="02020602080505020303" pitchFamily="18" charset="0"/>
            </a:endParaRPr>
          </a:p>
        </p:txBody>
      </p:sp>
      <p:pic>
        <p:nvPicPr>
          <p:cNvPr id="5" name="Marcador de contenido 4"/>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5183188" y="1109662"/>
            <a:ext cx="6172200" cy="4629150"/>
          </a:xfrm>
        </p:spPr>
      </p:pic>
      <p:sp>
        <p:nvSpPr>
          <p:cNvPr id="4" name="Marcador de texto 3"/>
          <p:cNvSpPr>
            <a:spLocks noGrp="1"/>
          </p:cNvSpPr>
          <p:nvPr>
            <p:ph type="body" sz="half" idx="2"/>
          </p:nvPr>
        </p:nvSpPr>
        <p:spPr>
          <a:xfrm>
            <a:off x="839787" y="1518442"/>
            <a:ext cx="3932237" cy="4342607"/>
          </a:xfrm>
        </p:spPr>
        <p:txBody>
          <a:bodyPr>
            <a:normAutofit/>
          </a:bodyPr>
          <a:lstStyle/>
          <a:p>
            <a:r>
              <a:rPr lang="es-ES" sz="2000" dirty="0" smtClean="0"/>
              <a:t>Durante esta época de la cultura maya, los centros del poder religioso, comercial y burocrático crecieron para convertirse en increíbles ciudades como la preclásica El Mirador, la mayor del clásico Tikal y las posclásicas Chichén Itzá y Uxmal. Debido a sus muchas semejanzas, así como a sus diferencias estilísticas, los restos de la arquitectura maya son una clave importante para entender la evolución de su antigua civilización.</a:t>
            </a:r>
            <a:endParaRPr lang="es-ES" sz="2000" dirty="0"/>
          </a:p>
        </p:txBody>
      </p:sp>
    </p:spTree>
    <p:extLst>
      <p:ext uri="{BB962C8B-B14F-4D97-AF65-F5344CB8AC3E}">
        <p14:creationId xmlns:p14="http://schemas.microsoft.com/office/powerpoint/2010/main" xmlns="" val="163750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arn(inVertical)">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ircle(in)">
                                      <p:cBhvr>
                                        <p:cTn id="1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879231"/>
          </a:xfrm>
        </p:spPr>
        <p:txBody>
          <a:bodyPr>
            <a:normAutofit/>
          </a:bodyPr>
          <a:lstStyle/>
          <a:p>
            <a:r>
              <a:rPr lang="es-ES" sz="3600" dirty="0" smtClean="0">
                <a:latin typeface="Baskerville Old Face" panose="02020602080505020303" pitchFamily="18" charset="0"/>
              </a:rPr>
              <a:t>Escritura</a:t>
            </a:r>
            <a:endParaRPr lang="es-ES" sz="3600" dirty="0">
              <a:latin typeface="Baskerville Old Face" panose="02020602080505020303" pitchFamily="18" charset="0"/>
            </a:endParaRPr>
          </a:p>
        </p:txBody>
      </p:sp>
      <p:pic>
        <p:nvPicPr>
          <p:cNvPr id="5" name="Marcador de contenido 4"/>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5111872" y="926243"/>
            <a:ext cx="6590005" cy="4588291"/>
          </a:xfrm>
        </p:spPr>
      </p:pic>
      <p:sp>
        <p:nvSpPr>
          <p:cNvPr id="4" name="Marcador de texto 3"/>
          <p:cNvSpPr>
            <a:spLocks noGrp="1"/>
          </p:cNvSpPr>
          <p:nvPr>
            <p:ph type="body" sz="half" idx="2"/>
          </p:nvPr>
        </p:nvSpPr>
        <p:spPr>
          <a:xfrm>
            <a:off x="839788" y="1518442"/>
            <a:ext cx="3932237" cy="4446259"/>
          </a:xfrm>
        </p:spPr>
        <p:txBody>
          <a:bodyPr>
            <a:normAutofit/>
          </a:bodyPr>
          <a:lstStyle/>
          <a:p>
            <a:r>
              <a:rPr lang="es-ES" sz="2000" dirty="0" smtClean="0"/>
              <a:t>La escritura maya, o jeroglíficos mayas, fue el sistema de escritura usado por la civilización maya precolombina en Mesoamérica. Fue llamada jeroglífica por los antiguos exploradores europeos de los siglos XVIII y XIX, quienes no la entendían, pero encontraron que tenía reminiscentes similitudes en su apariencia con los jeroglíficos egipcios, con los que la escritura maya no está relacionada.</a:t>
            </a:r>
            <a:endParaRPr lang="es-ES" sz="2000" dirty="0"/>
          </a:p>
        </p:txBody>
      </p:sp>
    </p:spTree>
    <p:extLst>
      <p:ext uri="{BB962C8B-B14F-4D97-AF65-F5344CB8AC3E}">
        <p14:creationId xmlns:p14="http://schemas.microsoft.com/office/powerpoint/2010/main" xmlns="" val="3115632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 calcmode="lin" valueType="num">
                                      <p:cBhvr>
                                        <p:cTn id="14"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4">
                                            <p:txEl>
                                              <p:pRg st="0" end="0"/>
                                            </p:txEl>
                                          </p:spTgt>
                                        </p:tgtEl>
                                        <p:attrNameLst>
                                          <p:attrName>style.rotation</p:attrName>
                                        </p:attrNameLst>
                                      </p:cBhvr>
                                      <p:tavLst>
                                        <p:tav tm="0">
                                          <p:val>
                                            <p:fltVal val="90"/>
                                          </p:val>
                                        </p:tav>
                                        <p:tav tm="100000">
                                          <p:val>
                                            <p:fltVal val="0"/>
                                          </p:val>
                                        </p:tav>
                                      </p:tavLst>
                                    </p:anim>
                                    <p:animEffect transition="in" filter="fade">
                                      <p:cBhvr>
                                        <p:cTn id="17" dur="10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dissolve">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808892"/>
          </a:xfrm>
        </p:spPr>
        <p:txBody>
          <a:bodyPr>
            <a:normAutofit/>
          </a:bodyPr>
          <a:lstStyle/>
          <a:p>
            <a:r>
              <a:rPr lang="es-ES" sz="3600" dirty="0" smtClean="0">
                <a:latin typeface="Baskerville Old Face" panose="02020602080505020303" pitchFamily="18" charset="0"/>
              </a:rPr>
              <a:t>Calendario</a:t>
            </a:r>
            <a:endParaRPr lang="es-ES" sz="3600" dirty="0">
              <a:latin typeface="Baskerville Old Face" panose="02020602080505020303" pitchFamily="18" charset="0"/>
            </a:endParaRPr>
          </a:p>
        </p:txBody>
      </p:sp>
      <p:pic>
        <p:nvPicPr>
          <p:cNvPr id="5" name="Marcador de contenido 4"/>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5731242" y="732979"/>
            <a:ext cx="5227490" cy="5136009"/>
          </a:xfrm>
          <a:solidFill>
            <a:schemeClr val="accent2"/>
          </a:solidFill>
        </p:spPr>
      </p:pic>
      <p:sp>
        <p:nvSpPr>
          <p:cNvPr id="4" name="Marcador de texto 3"/>
          <p:cNvSpPr>
            <a:spLocks noGrp="1"/>
          </p:cNvSpPr>
          <p:nvPr>
            <p:ph type="body" sz="half" idx="2"/>
          </p:nvPr>
        </p:nvSpPr>
        <p:spPr>
          <a:xfrm>
            <a:off x="839788" y="1547446"/>
            <a:ext cx="3932237" cy="4321542"/>
          </a:xfrm>
        </p:spPr>
        <p:txBody>
          <a:bodyPr>
            <a:normAutofit/>
          </a:bodyPr>
          <a:lstStyle/>
          <a:p>
            <a:r>
              <a:rPr lang="es-ES" sz="2000" dirty="0" smtClean="0"/>
              <a:t>En el calendario maya coexisten tres cuentas de tiempo:</a:t>
            </a:r>
          </a:p>
          <a:p>
            <a:r>
              <a:rPr lang="es-ES" sz="2000" dirty="0" smtClean="0"/>
              <a:t>- El calendario sagrado (</a:t>
            </a:r>
            <a:r>
              <a:rPr lang="es-ES" sz="2000" dirty="0" err="1" smtClean="0"/>
              <a:t>tzolkin</a:t>
            </a:r>
            <a:r>
              <a:rPr lang="es-ES" sz="2000" dirty="0" smtClean="0"/>
              <a:t> o </a:t>
            </a:r>
            <a:r>
              <a:rPr lang="es-ES" sz="2000" dirty="0" err="1" smtClean="0"/>
              <a:t>bucxok</a:t>
            </a:r>
            <a:r>
              <a:rPr lang="es-ES" sz="2000" dirty="0" smtClean="0"/>
              <a:t>, de 260 días)</a:t>
            </a:r>
          </a:p>
          <a:p>
            <a:r>
              <a:rPr lang="es-ES" sz="2000" dirty="0" smtClean="0"/>
              <a:t>- El calendario civil (</a:t>
            </a:r>
            <a:r>
              <a:rPr lang="es-ES" sz="2000" dirty="0" err="1" smtClean="0"/>
              <a:t>haab</a:t>
            </a:r>
            <a:r>
              <a:rPr lang="es-ES" sz="2000" dirty="0" smtClean="0"/>
              <a:t>, de 365 días)</a:t>
            </a:r>
          </a:p>
          <a:p>
            <a:r>
              <a:rPr lang="es-ES" sz="2000" dirty="0" smtClean="0"/>
              <a:t>- La cuenta larga:  la denominación de un calendario vigesimal mesoamericano no repetitivo, empleado por varias culturas de Mesoamérica a partir del período Preclásico Tardío.</a:t>
            </a:r>
            <a:endParaRPr lang="es-ES" sz="2000" dirty="0"/>
          </a:p>
        </p:txBody>
      </p:sp>
    </p:spTree>
    <p:extLst>
      <p:ext uri="{BB962C8B-B14F-4D97-AF65-F5344CB8AC3E}">
        <p14:creationId xmlns:p14="http://schemas.microsoft.com/office/powerpoint/2010/main" xmlns="" val="1491721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Effect transition="in" filter="fade">
                                      <p:cBhvr>
                                        <p:cTn id="13" dur="1000"/>
                                        <p:tgtEl>
                                          <p:spTgt spid="4">
                                            <p:txEl>
                                              <p:pRg st="0" end="0"/>
                                            </p:txEl>
                                          </p:spTgt>
                                        </p:tgtEl>
                                      </p:cBhvr>
                                    </p:animEffect>
                                    <p:anim calcmode="lin" valueType="num">
                                      <p:cBhvr>
                                        <p:cTn id="14"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4">
                                            <p:txEl>
                                              <p:pRg st="1" end="1"/>
                                            </p:txEl>
                                          </p:spTgt>
                                        </p:tgtEl>
                                        <p:attrNameLst>
                                          <p:attrName>style.visibility</p:attrName>
                                        </p:attrNameLst>
                                      </p:cBhvr>
                                      <p:to>
                                        <p:strVal val="visible"/>
                                      </p:to>
                                    </p:set>
                                    <p:animEffect transition="in" filter="fade">
                                      <p:cBhvr>
                                        <p:cTn id="20" dur="1000"/>
                                        <p:tgtEl>
                                          <p:spTgt spid="4">
                                            <p:txEl>
                                              <p:pRg st="1" end="1"/>
                                            </p:txEl>
                                          </p:spTgt>
                                        </p:tgtEl>
                                      </p:cBhvr>
                                    </p:animEffect>
                                    <p:anim calcmode="lin" valueType="num">
                                      <p:cBhvr>
                                        <p:cTn id="21"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animEffect transition="in" filter="fade">
                                      <p:cBhvr>
                                        <p:cTn id="27" dur="1000"/>
                                        <p:tgtEl>
                                          <p:spTgt spid="4">
                                            <p:txEl>
                                              <p:pRg st="2" end="2"/>
                                            </p:txEl>
                                          </p:spTgt>
                                        </p:tgtEl>
                                      </p:cBhvr>
                                    </p:animEffect>
                                    <p:anim calcmode="lin" valueType="num">
                                      <p:cBhvr>
                                        <p:cTn id="28"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4">
                                            <p:txEl>
                                              <p:pRg st="3" end="3"/>
                                            </p:txEl>
                                          </p:spTgt>
                                        </p:tgtEl>
                                        <p:attrNameLst>
                                          <p:attrName>style.visibility</p:attrName>
                                        </p:attrNameLst>
                                      </p:cBhvr>
                                      <p:to>
                                        <p:strVal val="visible"/>
                                      </p:to>
                                    </p:set>
                                    <p:animEffect transition="in" filter="fade">
                                      <p:cBhvr>
                                        <p:cTn id="34" dur="1000"/>
                                        <p:tgtEl>
                                          <p:spTgt spid="4">
                                            <p:txEl>
                                              <p:pRg st="3" end="3"/>
                                            </p:txEl>
                                          </p:spTgt>
                                        </p:tgtEl>
                                      </p:cBhvr>
                                    </p:animEffect>
                                    <p:anim calcmode="lin" valueType="num">
                                      <p:cBhvr>
                                        <p:cTn id="35"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1" presetClass="entr" presetSubtype="1" fill="hold" nodeType="clickEffect">
                                  <p:stCondLst>
                                    <p:cond delay="0"/>
                                  </p:stCondLst>
                                  <p:childTnLst>
                                    <p:set>
                                      <p:cBhvr>
                                        <p:cTn id="40" dur="1" fill="hold">
                                          <p:stCondLst>
                                            <p:cond delay="0"/>
                                          </p:stCondLst>
                                        </p:cTn>
                                        <p:tgtEl>
                                          <p:spTgt spid="5"/>
                                        </p:tgtEl>
                                        <p:attrNameLst>
                                          <p:attrName>style.visibility</p:attrName>
                                        </p:attrNameLst>
                                      </p:cBhvr>
                                      <p:to>
                                        <p:strVal val="visible"/>
                                      </p:to>
                                    </p:set>
                                    <p:animEffect transition="in" filter="wheel(1)">
                                      <p:cBhvr>
                                        <p:cTn id="41"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35</TotalTime>
  <Words>270</Words>
  <Application>Microsoft Office PowerPoint</Application>
  <PresentationFormat>Personalizado</PresentationFormat>
  <Paragraphs>12</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Tema de Office</vt:lpstr>
      <vt:lpstr>      DESARROLLO CULTURAL  Maya</vt:lpstr>
      <vt:lpstr>Astronomía </vt:lpstr>
      <vt:lpstr>Arquitectura</vt:lpstr>
      <vt:lpstr>Escritura</vt:lpstr>
      <vt:lpstr>Calendario</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Inventos Mayas</dc:title>
  <dc:creator>Tito</dc:creator>
  <cp:lastModifiedBy>isabel</cp:lastModifiedBy>
  <cp:revision>5</cp:revision>
  <dcterms:created xsi:type="dcterms:W3CDTF">2013-11-03T03:10:48Z</dcterms:created>
  <dcterms:modified xsi:type="dcterms:W3CDTF">2013-11-10T18:07:36Z</dcterms:modified>
</cp:coreProperties>
</file>