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63" r:id="rId10"/>
    <p:sldId id="264" r:id="rId11"/>
    <p:sldId id="257" r:id="rId12"/>
    <p:sldId id="258" r:id="rId13"/>
    <p:sldId id="259" r:id="rId14"/>
    <p:sldId id="260" r:id="rId15"/>
    <p:sldId id="261" r:id="rId16"/>
    <p:sldId id="262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C1C92-7A16-484E-A1F0-9F9B7F7A0728}" type="datetimeFigureOut">
              <a:rPr lang="es-ES" smtClean="0"/>
              <a:t>10/05/2013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E0CBC-27E5-4E53-BC8F-4FA41CE9514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E0CBC-27E5-4E53-BC8F-4FA41CE9514B}" type="slidenum">
              <a:rPr lang="es-ES" smtClean="0"/>
              <a:t>10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E094-5844-44D2-B1C0-0280C3F9DB3A}" type="datetimeFigureOut">
              <a:rPr lang="es-ES" smtClean="0"/>
              <a:t>10/05/2013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3F2E-AF9D-47FB-99D9-03477EC603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E094-5844-44D2-B1C0-0280C3F9DB3A}" type="datetimeFigureOut">
              <a:rPr lang="es-ES" smtClean="0"/>
              <a:t>10/05/2013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3F2E-AF9D-47FB-99D9-03477EC603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E094-5844-44D2-B1C0-0280C3F9DB3A}" type="datetimeFigureOut">
              <a:rPr lang="es-ES" smtClean="0"/>
              <a:t>10/05/2013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3F2E-AF9D-47FB-99D9-03477EC603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E094-5844-44D2-B1C0-0280C3F9DB3A}" type="datetimeFigureOut">
              <a:rPr lang="es-ES" smtClean="0"/>
              <a:t>10/05/2013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3F2E-AF9D-47FB-99D9-03477EC603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E094-5844-44D2-B1C0-0280C3F9DB3A}" type="datetimeFigureOut">
              <a:rPr lang="es-ES" smtClean="0"/>
              <a:t>10/05/2013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3F2E-AF9D-47FB-99D9-03477EC603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E094-5844-44D2-B1C0-0280C3F9DB3A}" type="datetimeFigureOut">
              <a:rPr lang="es-ES" smtClean="0"/>
              <a:t>10/05/2013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3F2E-AF9D-47FB-99D9-03477EC603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E094-5844-44D2-B1C0-0280C3F9DB3A}" type="datetimeFigureOut">
              <a:rPr lang="es-ES" smtClean="0"/>
              <a:t>10/05/2013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3F2E-AF9D-47FB-99D9-03477EC603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E094-5844-44D2-B1C0-0280C3F9DB3A}" type="datetimeFigureOut">
              <a:rPr lang="es-ES" smtClean="0"/>
              <a:t>10/05/2013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3F2E-AF9D-47FB-99D9-03477EC603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E094-5844-44D2-B1C0-0280C3F9DB3A}" type="datetimeFigureOut">
              <a:rPr lang="es-ES" smtClean="0"/>
              <a:t>10/05/2013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3F2E-AF9D-47FB-99D9-03477EC603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E094-5844-44D2-B1C0-0280C3F9DB3A}" type="datetimeFigureOut">
              <a:rPr lang="es-ES" smtClean="0"/>
              <a:t>10/05/2013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3F2E-AF9D-47FB-99D9-03477EC603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E094-5844-44D2-B1C0-0280C3F9DB3A}" type="datetimeFigureOut">
              <a:rPr lang="es-ES" smtClean="0"/>
              <a:t>10/05/2013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3F2E-AF9D-47FB-99D9-03477EC603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CE094-5844-44D2-B1C0-0280C3F9DB3A}" type="datetimeFigureOut">
              <a:rPr lang="es-ES" smtClean="0"/>
              <a:t>10/05/2013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D3F2E-AF9D-47FB-99D9-03477EC6036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>
            <a:normAutofit/>
          </a:bodyPr>
          <a:lstStyle/>
          <a:p>
            <a:r>
              <a:rPr lang="es-E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Romanticismo</a:t>
            </a:r>
            <a:endParaRPr lang="es-ES" sz="6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4" name="Picture 2" descr="http://www.ildestro.it/wp-content/uploads/2012/10/il-viandante-sul-mare-di-nebbia-il-destro-1000x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996952"/>
            <a:ext cx="5060504" cy="25302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ildestro.it/wp-content/uploads/2012/10/il-viandante-sul-mare-di-nebbia-il-destro-1000x5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81000" y="1052736"/>
            <a:ext cx="95250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http://teatroceh.wikispaces.com/file/view/atala,_girodet.jpg/196752286/624x479/atala,_girod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http://evc-wp01.s3.amazonaws.com/wordpress01.entravision.com/2013/03/Orsay-destapa-el-lado-oscuro-del-Romanticismo-con-El-%C3%A1ngel-de-lo-extra%C3%B1o-400x4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0"/>
            <a:ext cx="5580112" cy="69472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7170" name="Picture 2" descr="http://a3.ec-images.myspacecdn.com/images01/86/0a53e5a070e5d9e2af433a0d1779a1b4/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0"/>
            <a:ext cx="5472608" cy="6904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8194" name="Picture 2" descr="http://2.bp.blogspot.com/-mtuM7d1Ws9A/T3QftIYTAnI/AAAAAAAAADI/KjoPSRqnCcg/s1600/pierre-auguste-cot-le-printemp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-221185"/>
            <a:ext cx="4896544" cy="75202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9218" name="Picture 2" descr="http://arssecreta.com/wp-content/uploads/2007/11/incuboal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42" name="Picture 2" descr="http://html.rincondelvago.com/0007643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s-CL" sz="12800" dirty="0">
                <a:latin typeface="Cambria" pitchFamily="18" charset="0"/>
              </a:rPr>
              <a:t>En la primera mitad del siglo XIX se desarrolla el movimiento romántico,  por el que </a:t>
            </a:r>
            <a:r>
              <a:rPr lang="es-CL" sz="1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el sentimiento</a:t>
            </a:r>
            <a:r>
              <a:rPr lang="es-CL" sz="12800" b="1" dirty="0">
                <a:latin typeface="Cambria" pitchFamily="18" charset="0"/>
              </a:rPr>
              <a:t>, la </a:t>
            </a:r>
            <a:r>
              <a:rPr lang="es-CL" sz="1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imaginación</a:t>
            </a:r>
            <a:r>
              <a:rPr lang="es-CL" sz="12800" b="1" dirty="0">
                <a:latin typeface="Cambria" pitchFamily="18" charset="0"/>
              </a:rPr>
              <a:t> y </a:t>
            </a:r>
            <a:r>
              <a:rPr lang="es-CL" sz="1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las pasiones </a:t>
            </a:r>
            <a:r>
              <a:rPr lang="es-CL" sz="12800" dirty="0">
                <a:latin typeface="Cambria" pitchFamily="18" charset="0"/>
              </a:rPr>
              <a:t>(en una palabra, </a:t>
            </a:r>
            <a:r>
              <a:rPr lang="es-CL" sz="12800" b="1" dirty="0">
                <a:latin typeface="Cambria" pitchFamily="18" charset="0"/>
              </a:rPr>
              <a:t>el irracionalismo y </a:t>
            </a:r>
            <a:r>
              <a:rPr lang="es-CL" sz="12800" b="1" dirty="0" err="1">
                <a:latin typeface="Cambria" pitchFamily="18" charset="0"/>
              </a:rPr>
              <a:t>anticlasicismo</a:t>
            </a:r>
            <a:r>
              <a:rPr lang="es-CL" sz="12800" b="1" dirty="0">
                <a:latin typeface="Cambria" pitchFamily="18" charset="0"/>
              </a:rPr>
              <a:t>) sustituirán a la RAZÓN del siglo XVIII o Siglo de las luces</a:t>
            </a:r>
            <a:r>
              <a:rPr lang="es-CL" sz="12800" dirty="0">
                <a:latin typeface="Cambria" pitchFamily="18" charset="0"/>
              </a:rPr>
              <a:t>. </a:t>
            </a:r>
            <a:r>
              <a:rPr lang="es-CL" sz="12800" dirty="0" smtClean="0">
                <a:latin typeface="Cambria" pitchFamily="18" charset="0"/>
              </a:rPr>
              <a:t>El </a:t>
            </a:r>
            <a:r>
              <a:rPr lang="es-CL" sz="12800" dirty="0">
                <a:latin typeface="Cambria" pitchFamily="18" charset="0"/>
              </a:rPr>
              <a:t>escritor  alemán GOETHE desempeñó un importante papel de divulgación de algunas de las características del prerromanticismo, sobre todo a través de su novela </a:t>
            </a:r>
            <a:r>
              <a:rPr lang="es-CL" sz="12800" b="1" dirty="0">
                <a:latin typeface="Cambria" pitchFamily="18" charset="0"/>
              </a:rPr>
              <a:t>“Las aventuras del joven Werther”</a:t>
            </a:r>
            <a:r>
              <a:rPr lang="es-CL" sz="12800" dirty="0">
                <a:latin typeface="Cambria" pitchFamily="18" charset="0"/>
              </a:rPr>
              <a:t> (1774), que narra la trágica historia de amor del joven Werther por Carlota, una mujer casada; </a:t>
            </a:r>
            <a:r>
              <a:rPr lang="es-CL" sz="12800" dirty="0">
                <a:solidFill>
                  <a:srgbClr val="C00000"/>
                </a:solidFill>
                <a:latin typeface="Cambria" pitchFamily="18" charset="0"/>
              </a:rPr>
              <a:t>la imposibilidad de este amor lleva al protagonista al suicidio</a:t>
            </a:r>
            <a:r>
              <a:rPr lang="es-CL" sz="12800" dirty="0">
                <a:latin typeface="Cambria" pitchFamily="18" charset="0"/>
              </a:rPr>
              <a:t>. </a:t>
            </a:r>
            <a:endParaRPr lang="es-ES" sz="12800" dirty="0">
              <a:latin typeface="Cambria" pitchFamily="18" charset="0"/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algn="ctr">
              <a:buNone/>
            </a:pPr>
            <a:r>
              <a:rPr lang="es-CL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II.- CAUSAS DEL ROMANTICISMO</a:t>
            </a:r>
            <a:r>
              <a:rPr lang="es-C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:</a:t>
            </a:r>
          </a:p>
          <a:p>
            <a:pPr>
              <a:buNone/>
            </a:pPr>
            <a:endParaRPr lang="es-ES" dirty="0">
              <a:latin typeface="Cambria" pitchFamily="18" charset="0"/>
            </a:endParaRPr>
          </a:p>
          <a:p>
            <a:r>
              <a:rPr lang="es-CL" dirty="0">
                <a:latin typeface="Cambria" pitchFamily="18" charset="0"/>
              </a:rPr>
              <a:t>a) Influencia de la ideas de la Ilustración</a:t>
            </a:r>
            <a:endParaRPr lang="es-ES" dirty="0">
              <a:latin typeface="Cambria" pitchFamily="18" charset="0"/>
            </a:endParaRPr>
          </a:p>
          <a:p>
            <a:r>
              <a:rPr lang="es-CL" dirty="0">
                <a:latin typeface="Cambria" pitchFamily="18" charset="0"/>
              </a:rPr>
              <a:t>b) La literatura de los prerrománticos</a:t>
            </a:r>
            <a:endParaRPr lang="es-ES" dirty="0">
              <a:latin typeface="Cambria" pitchFamily="18" charset="0"/>
            </a:endParaRPr>
          </a:p>
          <a:p>
            <a:r>
              <a:rPr lang="es-CL" dirty="0">
                <a:latin typeface="Cambria" pitchFamily="18" charset="0"/>
              </a:rPr>
              <a:t>c) La Revolución Francesa (1789)</a:t>
            </a:r>
            <a:endParaRPr lang="es-ES" dirty="0">
              <a:latin typeface="Cambria" pitchFamily="18" charset="0"/>
            </a:endParaRPr>
          </a:p>
          <a:p>
            <a:r>
              <a:rPr lang="es-CL" dirty="0">
                <a:latin typeface="Cambria" pitchFamily="18" charset="0"/>
              </a:rPr>
              <a:t>d) La reacción ante el afán imperialista de Napoleón</a:t>
            </a:r>
            <a:endParaRPr lang="es-ES" dirty="0">
              <a:latin typeface="Cambria" pitchFamily="18" charset="0"/>
            </a:endParaRPr>
          </a:p>
          <a:p>
            <a:r>
              <a:rPr lang="es-CL" dirty="0">
                <a:latin typeface="Cambria" pitchFamily="18" charset="0"/>
              </a:rPr>
              <a:t>e) La exaltación del sentimiento nacionalista</a:t>
            </a:r>
            <a:endParaRPr lang="es-ES" dirty="0">
              <a:latin typeface="Cambria" pitchFamily="18" charset="0"/>
            </a:endParaRPr>
          </a:p>
          <a:p>
            <a:r>
              <a:rPr lang="es-CL" dirty="0">
                <a:latin typeface="Cambria" pitchFamily="18" charset="0"/>
              </a:rPr>
              <a:t>f) El triunfo de los liberales</a:t>
            </a:r>
            <a:endParaRPr lang="es-ES" dirty="0">
              <a:latin typeface="Cambria" pitchFamily="18" charset="0"/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algn="ctr">
              <a:buNone/>
            </a:pPr>
            <a:r>
              <a:rPr lang="es-C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III.- LAS DOS VERTIENTES </a:t>
            </a:r>
            <a:r>
              <a:rPr lang="es-CL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DEL ROMANTICISMO:</a:t>
            </a:r>
          </a:p>
          <a:p>
            <a:pPr algn="ctr">
              <a:buNone/>
            </a:pPr>
            <a:endParaRPr lang="es-CL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buNone/>
            </a:pPr>
            <a:endParaRPr lang="es-ES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es-CL" dirty="0">
                <a:latin typeface="Cambria" pitchFamily="18" charset="0"/>
              </a:rPr>
              <a:t>a) El Romanticismo de </a:t>
            </a:r>
            <a:r>
              <a:rPr lang="es-CL" b="1" dirty="0">
                <a:solidFill>
                  <a:srgbClr val="C00000"/>
                </a:solidFill>
                <a:latin typeface="Cambria" pitchFamily="18" charset="0"/>
              </a:rPr>
              <a:t>corte conservador y cristiano</a:t>
            </a:r>
            <a:r>
              <a:rPr lang="es-CL" dirty="0">
                <a:latin typeface="Cambria" pitchFamily="18" charset="0"/>
              </a:rPr>
              <a:t> (nostalgia medieval) Ej. Walter Scott, </a:t>
            </a:r>
            <a:r>
              <a:rPr lang="es-CL" dirty="0" err="1">
                <a:latin typeface="Cambria" pitchFamily="18" charset="0"/>
              </a:rPr>
              <a:t>Manzoni</a:t>
            </a:r>
            <a:r>
              <a:rPr lang="es-CL" dirty="0">
                <a:latin typeface="Cambria" pitchFamily="18" charset="0"/>
              </a:rPr>
              <a:t>, </a:t>
            </a:r>
            <a:r>
              <a:rPr lang="es-CL" dirty="0" err="1">
                <a:latin typeface="Cambria" pitchFamily="18" charset="0"/>
              </a:rPr>
              <a:t>Chateaubriand</a:t>
            </a:r>
            <a:r>
              <a:rPr lang="es-CL" dirty="0">
                <a:latin typeface="Cambria" pitchFamily="18" charset="0"/>
              </a:rPr>
              <a:t>, Zorrilla</a:t>
            </a:r>
            <a:r>
              <a:rPr lang="es-CL" dirty="0" smtClean="0">
                <a:latin typeface="Cambria" pitchFamily="18" charset="0"/>
              </a:rPr>
              <a:t>.</a:t>
            </a:r>
          </a:p>
          <a:p>
            <a:pPr>
              <a:buNone/>
            </a:pPr>
            <a:endParaRPr lang="es-ES" dirty="0">
              <a:latin typeface="Cambria" pitchFamily="18" charset="0"/>
            </a:endParaRPr>
          </a:p>
          <a:p>
            <a:r>
              <a:rPr lang="es-CL" dirty="0">
                <a:latin typeface="Cambria" pitchFamily="18" charset="0"/>
              </a:rPr>
              <a:t>b) El Romanticismo </a:t>
            </a:r>
            <a:r>
              <a:rPr lang="es-CL" dirty="0">
                <a:solidFill>
                  <a:srgbClr val="C00000"/>
                </a:solidFill>
                <a:latin typeface="Cambria" pitchFamily="18" charset="0"/>
              </a:rPr>
              <a:t>de índole liberal y revolucionario </a:t>
            </a:r>
            <a:r>
              <a:rPr lang="es-C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(progreso social) </a:t>
            </a:r>
            <a:r>
              <a:rPr lang="es-CL" dirty="0">
                <a:latin typeface="Cambria" pitchFamily="18" charset="0"/>
              </a:rPr>
              <a:t>Ej. Lord Byron, Leopardi, Víctor Hugo y Espronceda.</a:t>
            </a:r>
            <a:endParaRPr lang="es-ES" dirty="0">
              <a:latin typeface="Cambria" pitchFamily="18" charset="0"/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s-CL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IV.-  El ESPÍRITU ROMÁNTICO:</a:t>
            </a:r>
            <a:endParaRPr lang="es-E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just">
              <a:buNone/>
            </a:pPr>
            <a:endParaRPr lang="es-ES" dirty="0">
              <a:latin typeface="Cambria" pitchFamily="18" charset="0"/>
            </a:endParaRPr>
          </a:p>
          <a:p>
            <a:pPr algn="just"/>
            <a:r>
              <a:rPr lang="es-CL" b="1" dirty="0">
                <a:latin typeface="Cambria" pitchFamily="18" charset="0"/>
              </a:rPr>
              <a:t>1) Subjetivismo y exaltación del “yo”:</a:t>
            </a:r>
            <a:r>
              <a:rPr lang="es-CL" dirty="0">
                <a:latin typeface="Cambria" pitchFamily="18" charset="0"/>
              </a:rPr>
              <a:t> El artista se muestra a sí mismo en sus obras, exhibe sus sentimientos sin pudor y tiene una visión subjetiva del mundo.  Frente a  la  realidad  racional de los ilustrados la literatura romántica </a:t>
            </a:r>
            <a:r>
              <a:rPr lang="es-C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incorporó temas fantásticos y hechos misteriosos.</a:t>
            </a:r>
            <a:endParaRPr lang="es-E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just"/>
            <a:r>
              <a:rPr lang="es-CL" b="1" dirty="0">
                <a:latin typeface="Cambria" pitchFamily="18" charset="0"/>
              </a:rPr>
              <a:t>2) Libertad:</a:t>
            </a:r>
            <a:r>
              <a:rPr lang="es-CL" dirty="0">
                <a:latin typeface="Cambria" pitchFamily="18" charset="0"/>
              </a:rPr>
              <a:t> El individualismo romántico no admite ningún tipo de trabas y reclama </a:t>
            </a:r>
            <a:r>
              <a:rPr lang="es-C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una libertad absoluta </a:t>
            </a:r>
            <a:r>
              <a:rPr lang="es-CL" dirty="0">
                <a:latin typeface="Cambria" pitchFamily="18" charset="0"/>
              </a:rPr>
              <a:t>en todos los ámbitos: </a:t>
            </a:r>
            <a:r>
              <a:rPr lang="es-CL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político</a:t>
            </a:r>
            <a:r>
              <a:rPr lang="es-CL" dirty="0">
                <a:latin typeface="Cambria" pitchFamily="18" charset="0"/>
              </a:rPr>
              <a:t> (exaltación de lo nacional, e las lenguas vernáculas y de lo característico de cada país), </a:t>
            </a:r>
            <a:r>
              <a:rPr lang="es-CL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moral </a:t>
            </a:r>
            <a:r>
              <a:rPr lang="es-CL" dirty="0">
                <a:latin typeface="Cambria" pitchFamily="18" charset="0"/>
              </a:rPr>
              <a:t>(obrar sin normas), </a:t>
            </a:r>
            <a:r>
              <a:rPr lang="es-CL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religioso</a:t>
            </a:r>
            <a:r>
              <a:rPr lang="es-CL" dirty="0">
                <a:latin typeface="Cambria" pitchFamily="18" charset="0"/>
              </a:rPr>
              <a:t> (profesar la religión que se quisiera), </a:t>
            </a:r>
            <a:r>
              <a:rPr lang="es-CL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afectivo</a:t>
            </a:r>
            <a:r>
              <a:rPr lang="es-CL" dirty="0">
                <a:latin typeface="Cambria" pitchFamily="18" charset="0"/>
              </a:rPr>
              <a:t> y </a:t>
            </a:r>
            <a:r>
              <a:rPr lang="es-CL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artístico</a:t>
            </a:r>
            <a:r>
              <a:rPr lang="es-CL" dirty="0">
                <a:latin typeface="Cambria" pitchFamily="18" charset="0"/>
              </a:rPr>
              <a:t> (no se respetan los géneros, se mezcla el verso y la prosa...)</a:t>
            </a:r>
            <a:endParaRPr lang="es-ES" dirty="0">
              <a:latin typeface="Cambria" pitchFamily="18" charset="0"/>
            </a:endParaRPr>
          </a:p>
          <a:p>
            <a:pPr algn="just"/>
            <a:r>
              <a:rPr lang="es-CL" b="1" dirty="0">
                <a:latin typeface="Cambria" pitchFamily="18" charset="0"/>
              </a:rPr>
              <a:t>3) Dolor existencial:</a:t>
            </a:r>
            <a:r>
              <a:rPr lang="es-CL" dirty="0">
                <a:latin typeface="Cambria" pitchFamily="18" charset="0"/>
              </a:rPr>
              <a:t> El espíritu idealista del romántico choca con la realidad mediocre y rutinaria, frente a la que reacciona mediante </a:t>
            </a:r>
            <a:r>
              <a:rPr lang="es-C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la rebeldía </a:t>
            </a:r>
            <a:r>
              <a:rPr lang="es-CL" dirty="0">
                <a:latin typeface="Cambria" pitchFamily="18" charset="0"/>
              </a:rPr>
              <a:t>(crítica de la sociedad), </a:t>
            </a:r>
            <a:r>
              <a:rPr lang="es-C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la angustia  o la evasión</a:t>
            </a:r>
            <a:r>
              <a:rPr lang="es-CL" dirty="0">
                <a:latin typeface="Cambria" pitchFamily="18" charset="0"/>
              </a:rPr>
              <a:t> (en el pasado idealizado de la Edad Media, en las leyendas y en los países lejanos y exóticos, en el mundo de la infancia, en los sueños y en la fantasía).</a:t>
            </a:r>
            <a:endParaRPr lang="es-ES" dirty="0">
              <a:latin typeface="Cambria" pitchFamily="18" charset="0"/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s-CL" sz="4400" b="1" dirty="0">
                <a:latin typeface="Cambria" pitchFamily="18" charset="0"/>
              </a:rPr>
              <a:t>4) Valoración del genio o talento</a:t>
            </a:r>
            <a:r>
              <a:rPr lang="es-CL" sz="4400" dirty="0">
                <a:latin typeface="Cambria" pitchFamily="18" charset="0"/>
              </a:rPr>
              <a:t> (el artista se convierte en ser casi divino) por encima del trabajo y de la inteligencia. La sensibilidad, </a:t>
            </a:r>
            <a:r>
              <a:rPr lang="es-CL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la imaginación </a:t>
            </a:r>
            <a:r>
              <a:rPr lang="es-CL" sz="4400" dirty="0">
                <a:latin typeface="Cambria" pitchFamily="18" charset="0"/>
              </a:rPr>
              <a:t>y las pasiones sustituirán a la razón del XVIII.</a:t>
            </a:r>
            <a:endParaRPr lang="es-ES" sz="4400" dirty="0">
              <a:latin typeface="Cambria" pitchFamily="18" charset="0"/>
            </a:endParaRPr>
          </a:p>
          <a:p>
            <a:pPr algn="just"/>
            <a:r>
              <a:rPr lang="es-CL" sz="4400" b="1" dirty="0">
                <a:latin typeface="Cambria" pitchFamily="18" charset="0"/>
              </a:rPr>
              <a:t>5) Melancolía: </a:t>
            </a:r>
            <a:r>
              <a:rPr lang="es-CL" sz="4400" dirty="0">
                <a:latin typeface="Cambria" pitchFamily="18" charset="0"/>
              </a:rPr>
              <a:t>Vive no la realidad externa, sino, sus idealidades proyectadas hacia el mundo. </a:t>
            </a:r>
            <a:r>
              <a:rPr lang="es-CL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Las decepciones de la vida</a:t>
            </a:r>
            <a:r>
              <a:rPr lang="es-CL" sz="4400" dirty="0">
                <a:latin typeface="Cambria" pitchFamily="18" charset="0"/>
              </a:rPr>
              <a:t> llevan al estado denominado </a:t>
            </a:r>
            <a:r>
              <a:rPr lang="es-CL" sz="4400" i="1" dirty="0">
                <a:latin typeface="Cambria" pitchFamily="18" charset="0"/>
              </a:rPr>
              <a:t>mal del siglo.</a:t>
            </a:r>
            <a:endParaRPr lang="es-ES" sz="4400" dirty="0">
              <a:latin typeface="Cambria" pitchFamily="18" charset="0"/>
            </a:endParaRPr>
          </a:p>
          <a:p>
            <a:pPr algn="just"/>
            <a:r>
              <a:rPr lang="es-CL" sz="4400" b="1" dirty="0">
                <a:latin typeface="Cambria" pitchFamily="18" charset="0"/>
              </a:rPr>
              <a:t>6) Dinamismo exterior e interior: </a:t>
            </a:r>
            <a:r>
              <a:rPr lang="es-CL" sz="4400" dirty="0">
                <a:latin typeface="Cambria" pitchFamily="18" charset="0"/>
              </a:rPr>
              <a:t>la búsqueda incesante de</a:t>
            </a:r>
            <a:r>
              <a:rPr lang="es-CL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lugares </a:t>
            </a:r>
            <a:r>
              <a:rPr lang="es-CL" sz="4400" dirty="0">
                <a:latin typeface="Cambria" pitchFamily="18" charset="0"/>
              </a:rPr>
              <a:t>que satisfagan su espíritu.</a:t>
            </a:r>
            <a:endParaRPr lang="es-ES" sz="4400" dirty="0">
              <a:latin typeface="Cambria" pitchFamily="18" charset="0"/>
            </a:endParaRPr>
          </a:p>
          <a:p>
            <a:pPr algn="just"/>
            <a:r>
              <a:rPr lang="es-CL" sz="4400" b="1" dirty="0">
                <a:latin typeface="Cambria" pitchFamily="18" charset="0"/>
              </a:rPr>
              <a:t>7) La angustia metafísica:</a:t>
            </a:r>
            <a:r>
              <a:rPr lang="es-CL" sz="4400" dirty="0">
                <a:latin typeface="Cambria" pitchFamily="18" charset="0"/>
              </a:rPr>
              <a:t> el neoclásico sentía que la vida y la naturaleza estaban regidas por un orden superior. Los románticos, en cambio, </a:t>
            </a:r>
            <a:r>
              <a:rPr lang="es-CL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al desechar la razón sienten la angustia de no poder alcanzar sus anhelos</a:t>
            </a:r>
            <a:r>
              <a:rPr lang="es-CL" sz="4400" dirty="0">
                <a:latin typeface="Cambria" pitchFamily="18" charset="0"/>
              </a:rPr>
              <a:t>.</a:t>
            </a:r>
            <a:endParaRPr lang="es-ES" sz="4400" dirty="0">
              <a:latin typeface="Cambria" pitchFamily="18" charset="0"/>
            </a:endParaRPr>
          </a:p>
          <a:p>
            <a:pPr algn="just"/>
            <a:r>
              <a:rPr lang="es-CL" sz="4400" b="1" dirty="0">
                <a:latin typeface="Cambria" pitchFamily="18" charset="0"/>
              </a:rPr>
              <a:t>8) El Idealismo</a:t>
            </a:r>
            <a:r>
              <a:rPr lang="es-CL" sz="4400" dirty="0">
                <a:latin typeface="Cambria" pitchFamily="18" charset="0"/>
              </a:rPr>
              <a:t>: la aspiración a un mundo mejor llevan a los </a:t>
            </a:r>
            <a:r>
              <a:rPr lang="es-CL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ideales de Humanidad</a:t>
            </a:r>
            <a:r>
              <a:rPr lang="es-CL" sz="4400" dirty="0">
                <a:latin typeface="Cambria" pitchFamily="18" charset="0"/>
              </a:rPr>
              <a:t>, Mujer, Patria. Fraternidad con los derechos del pueblo, de la mujer y de la conciencia.</a:t>
            </a:r>
            <a:endParaRPr lang="es-ES" sz="4400" dirty="0">
              <a:latin typeface="Cambria" pitchFamily="18" charset="0"/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algn="ctr"/>
            <a:r>
              <a:rPr lang="es-CL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V.- TEMAS ROMÁNTICOS:</a:t>
            </a:r>
            <a:endParaRPr lang="es-E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es-CL" dirty="0">
                <a:latin typeface="Cambria" pitchFamily="18" charset="0"/>
              </a:rPr>
              <a:t>1) La intimidad del yo</a:t>
            </a:r>
            <a:endParaRPr lang="es-ES" dirty="0">
              <a:latin typeface="Cambria" pitchFamily="18" charset="0"/>
            </a:endParaRPr>
          </a:p>
          <a:p>
            <a:r>
              <a:rPr lang="es-CL" dirty="0">
                <a:latin typeface="Cambria" pitchFamily="18" charset="0"/>
              </a:rPr>
              <a:t>2) La Naturaleza</a:t>
            </a:r>
            <a:endParaRPr lang="es-ES" dirty="0">
              <a:latin typeface="Cambria" pitchFamily="18" charset="0"/>
            </a:endParaRPr>
          </a:p>
          <a:p>
            <a:r>
              <a:rPr lang="es-CL" dirty="0">
                <a:latin typeface="Cambria" pitchFamily="18" charset="0"/>
              </a:rPr>
              <a:t>3) Las ruinas y la noche</a:t>
            </a:r>
            <a:endParaRPr lang="es-ES" dirty="0">
              <a:latin typeface="Cambria" pitchFamily="18" charset="0"/>
            </a:endParaRPr>
          </a:p>
          <a:p>
            <a:r>
              <a:rPr lang="es-CL" dirty="0">
                <a:latin typeface="Cambria" pitchFamily="18" charset="0"/>
              </a:rPr>
              <a:t>4) El exotismo</a:t>
            </a:r>
            <a:endParaRPr lang="es-ES" dirty="0">
              <a:latin typeface="Cambria" pitchFamily="18" charset="0"/>
            </a:endParaRPr>
          </a:p>
          <a:p>
            <a:r>
              <a:rPr lang="es-CL" dirty="0">
                <a:latin typeface="Cambria" pitchFamily="18" charset="0"/>
              </a:rPr>
              <a:t>5) La Edad Media</a:t>
            </a:r>
            <a:endParaRPr lang="es-ES" dirty="0">
              <a:latin typeface="Cambria" pitchFamily="18" charset="0"/>
            </a:endParaRPr>
          </a:p>
          <a:p>
            <a:r>
              <a:rPr lang="es-CL" dirty="0">
                <a:latin typeface="Cambria" pitchFamily="18" charset="0"/>
              </a:rPr>
              <a:t>6) Lo Nacional</a:t>
            </a:r>
            <a:endParaRPr lang="es-ES" dirty="0">
              <a:latin typeface="Cambria" pitchFamily="18" charset="0"/>
            </a:endParaRPr>
          </a:p>
          <a:p>
            <a:r>
              <a:rPr lang="es-CL" dirty="0">
                <a:latin typeface="Cambria" pitchFamily="18" charset="0"/>
              </a:rPr>
              <a:t>7) Lo Popular</a:t>
            </a:r>
            <a:endParaRPr lang="es-ES" dirty="0">
              <a:latin typeface="Cambria" pitchFamily="18" charset="0"/>
            </a:endParaRPr>
          </a:p>
          <a:p>
            <a:r>
              <a:rPr lang="es-CL" dirty="0">
                <a:latin typeface="Cambria" pitchFamily="18" charset="0"/>
              </a:rPr>
              <a:t>8) La Orientación metafísica</a:t>
            </a:r>
            <a:endParaRPr lang="es-ES" dirty="0">
              <a:latin typeface="Cambria" pitchFamily="18" charset="0"/>
            </a:endParaRPr>
          </a:p>
          <a:p>
            <a:r>
              <a:rPr lang="es-CL" dirty="0">
                <a:latin typeface="Cambria" pitchFamily="18" charset="0"/>
              </a:rPr>
              <a:t>9) Las preocupaciones políticas</a:t>
            </a:r>
            <a:endParaRPr lang="es-ES" dirty="0">
              <a:latin typeface="Cambria" pitchFamily="18" charset="0"/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0"/>
            <a:ext cx="8229600" cy="6597352"/>
          </a:xfrm>
        </p:spPr>
        <p:txBody>
          <a:bodyPr>
            <a:noAutofit/>
          </a:bodyPr>
          <a:lstStyle/>
          <a:p>
            <a:pPr algn="ctr"/>
            <a:r>
              <a:rPr lang="es-C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VI.- LOS MODELOS LITERARIOS (arquetipos)</a:t>
            </a:r>
            <a:endParaRPr lang="es-ES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es-ES" sz="1200" dirty="0"/>
          </a:p>
          <a:p>
            <a:pPr algn="just"/>
            <a:r>
              <a:rPr lang="es-CL" sz="1800" dirty="0">
                <a:latin typeface="Cambria" pitchFamily="18" charset="0"/>
              </a:rPr>
              <a:t>a) </a:t>
            </a:r>
            <a:r>
              <a:rPr lang="es-CL" sz="1800" b="1" dirty="0">
                <a:latin typeface="Cambria" pitchFamily="18" charset="0"/>
              </a:rPr>
              <a:t>El revolucionario o patriota:</a:t>
            </a:r>
            <a:r>
              <a:rPr lang="es-CL" sz="1800" dirty="0">
                <a:latin typeface="Cambria" pitchFamily="18" charset="0"/>
              </a:rPr>
              <a:t> con ideales que lo llevan a luchar por la independencia en pos de un ideal.</a:t>
            </a:r>
            <a:endParaRPr lang="es-ES" sz="1800" dirty="0">
              <a:latin typeface="Cambria" pitchFamily="18" charset="0"/>
            </a:endParaRPr>
          </a:p>
          <a:p>
            <a:pPr algn="just"/>
            <a:r>
              <a:rPr lang="es-CL" sz="1800" dirty="0">
                <a:latin typeface="Cambria" pitchFamily="18" charset="0"/>
              </a:rPr>
              <a:t>b) </a:t>
            </a:r>
            <a:r>
              <a:rPr lang="es-CL" sz="1800" b="1" dirty="0">
                <a:latin typeface="Cambria" pitchFamily="18" charset="0"/>
              </a:rPr>
              <a:t>Don Juan</a:t>
            </a:r>
            <a:r>
              <a:rPr lang="es-CL" sz="1800" dirty="0">
                <a:latin typeface="Cambria" pitchFamily="18" charset="0"/>
              </a:rPr>
              <a:t> </a:t>
            </a:r>
            <a:r>
              <a:rPr lang="es-CL" sz="1800" b="1" dirty="0">
                <a:latin typeface="Cambria" pitchFamily="18" charset="0"/>
              </a:rPr>
              <a:t>(libertino):</a:t>
            </a:r>
            <a:r>
              <a:rPr lang="es-CL" sz="1800" dirty="0">
                <a:latin typeface="Cambria" pitchFamily="18" charset="0"/>
              </a:rPr>
              <a:t> altanero, orgulloso, rebelde a prejuicios sociales y morales, apasionado y </a:t>
            </a:r>
            <a:r>
              <a:rPr lang="es-CL" sz="1800" dirty="0" smtClean="0">
                <a:latin typeface="Cambria" pitchFamily="18" charset="0"/>
              </a:rPr>
              <a:t>hedonista </a:t>
            </a:r>
            <a:r>
              <a:rPr lang="es-CL" sz="1600" dirty="0" smtClean="0">
                <a:latin typeface="Cambria" pitchFamily="18" charset="0"/>
              </a:rPr>
              <a:t>(búsqueda de satisfacer sus placeres carnales).</a:t>
            </a:r>
            <a:endParaRPr lang="es-ES" sz="1800" dirty="0">
              <a:latin typeface="Cambria" pitchFamily="18" charset="0"/>
            </a:endParaRPr>
          </a:p>
          <a:p>
            <a:pPr algn="just"/>
            <a:r>
              <a:rPr lang="es-CL" sz="1800" dirty="0">
                <a:latin typeface="Cambria" pitchFamily="18" charset="0"/>
              </a:rPr>
              <a:t>c) </a:t>
            </a:r>
            <a:r>
              <a:rPr lang="es-CL" sz="1800" b="1" dirty="0">
                <a:latin typeface="Cambria" pitchFamily="18" charset="0"/>
              </a:rPr>
              <a:t>El hombre natural o salvaje:</a:t>
            </a:r>
            <a:r>
              <a:rPr lang="es-CL" sz="1800" dirty="0">
                <a:latin typeface="Cambria" pitchFamily="18" charset="0"/>
              </a:rPr>
              <a:t> hombre bueno, pacífico, sentimental, no corrompido por la civilización.</a:t>
            </a:r>
            <a:endParaRPr lang="es-ES" sz="1800" dirty="0">
              <a:latin typeface="Cambria" pitchFamily="18" charset="0"/>
            </a:endParaRPr>
          </a:p>
          <a:p>
            <a:pPr algn="just"/>
            <a:r>
              <a:rPr lang="es-CL" sz="1800" dirty="0">
                <a:latin typeface="Cambria" pitchFamily="18" charset="0"/>
              </a:rPr>
              <a:t>d) </a:t>
            </a:r>
            <a:r>
              <a:rPr lang="es-CL" sz="1800" b="1" dirty="0">
                <a:latin typeface="Cambria" pitchFamily="18" charset="0"/>
              </a:rPr>
              <a:t>La mujer ángel:</a:t>
            </a:r>
            <a:r>
              <a:rPr lang="es-CL" sz="1800" dirty="0">
                <a:latin typeface="Cambria" pitchFamily="18" charset="0"/>
              </a:rPr>
              <a:t> figura celestial, capaz de purificar el alma del amante y volverlo noble.</a:t>
            </a:r>
            <a:endParaRPr lang="es-ES" sz="1800" dirty="0">
              <a:latin typeface="Cambria" pitchFamily="18" charset="0"/>
            </a:endParaRPr>
          </a:p>
          <a:p>
            <a:pPr algn="just"/>
            <a:r>
              <a:rPr lang="es-CL" sz="1800" dirty="0">
                <a:latin typeface="Cambria" pitchFamily="18" charset="0"/>
              </a:rPr>
              <a:t>e) </a:t>
            </a:r>
            <a:r>
              <a:rPr lang="es-CL" sz="1800" b="1" dirty="0">
                <a:latin typeface="Cambria" pitchFamily="18" charset="0"/>
              </a:rPr>
              <a:t>La mujer fatal (mujer demonio):</a:t>
            </a:r>
            <a:r>
              <a:rPr lang="es-CL" sz="1800" dirty="0">
                <a:latin typeface="Cambria" pitchFamily="18" charset="0"/>
              </a:rPr>
              <a:t> seduce y hechiza gracias a su encanto traicionero. Lleva al hombre a la desesperación y/o a la muerte.</a:t>
            </a:r>
            <a:endParaRPr lang="es-ES" sz="1800" dirty="0">
              <a:latin typeface="Cambria" pitchFamily="18" charset="0"/>
            </a:endParaRPr>
          </a:p>
          <a:p>
            <a:pPr algn="just"/>
            <a:r>
              <a:rPr lang="es-CL" sz="1800" dirty="0">
                <a:latin typeface="Cambria" pitchFamily="18" charset="0"/>
              </a:rPr>
              <a:t>f) </a:t>
            </a:r>
            <a:r>
              <a:rPr lang="es-CL" sz="1800" b="1" dirty="0">
                <a:latin typeface="Cambria" pitchFamily="18" charset="0"/>
              </a:rPr>
              <a:t>El pirata y el bandido:</a:t>
            </a:r>
            <a:r>
              <a:rPr lang="es-CL" sz="1800" dirty="0">
                <a:latin typeface="Cambria" pitchFamily="18" charset="0"/>
              </a:rPr>
              <a:t> símbolos del espíritu rebelde, al margen de la sociedad.</a:t>
            </a:r>
            <a:endParaRPr lang="es-ES" sz="1800" dirty="0">
              <a:latin typeface="Cambria" pitchFamily="18" charset="0"/>
            </a:endParaRPr>
          </a:p>
          <a:p>
            <a:pPr algn="just"/>
            <a:r>
              <a:rPr lang="es-CL" sz="1800" dirty="0">
                <a:latin typeface="Cambria" pitchFamily="18" charset="0"/>
              </a:rPr>
              <a:t>g) </a:t>
            </a:r>
            <a:r>
              <a:rPr lang="es-CL" sz="1800" b="1" dirty="0">
                <a:latin typeface="Cambria" pitchFamily="18" charset="0"/>
              </a:rPr>
              <a:t>El hombre sensible</a:t>
            </a:r>
            <a:r>
              <a:rPr lang="es-CL" sz="1800" dirty="0">
                <a:latin typeface="Cambria" pitchFamily="18" charset="0"/>
              </a:rPr>
              <a:t>: arquetipo más caracterizador. Se emociona ante la naturaleza, el arte y la belleza. Es un artista.</a:t>
            </a:r>
            <a:endParaRPr lang="es-ES" sz="1800" dirty="0">
              <a:latin typeface="Cambria" pitchFamily="18" charset="0"/>
            </a:endParaRPr>
          </a:p>
          <a:p>
            <a:pPr algn="just"/>
            <a:r>
              <a:rPr lang="es-CL" sz="1800" dirty="0">
                <a:latin typeface="Cambria" pitchFamily="18" charset="0"/>
              </a:rPr>
              <a:t>h) </a:t>
            </a:r>
            <a:r>
              <a:rPr lang="es-CL" sz="1800" b="1" dirty="0">
                <a:latin typeface="Cambria" pitchFamily="18" charset="0"/>
              </a:rPr>
              <a:t>El héroe cristiano</a:t>
            </a:r>
            <a:r>
              <a:rPr lang="es-CL" sz="1800" dirty="0">
                <a:latin typeface="Cambria" pitchFamily="18" charset="0"/>
              </a:rPr>
              <a:t>: imagen idealizada del caballero medieval: bondadoso, católico, digno y leal.</a:t>
            </a:r>
            <a:endParaRPr lang="es-ES" sz="1800" dirty="0">
              <a:latin typeface="Cambria" pitchFamily="18" charset="0"/>
            </a:endParaRPr>
          </a:p>
          <a:p>
            <a:pPr algn="just"/>
            <a:r>
              <a:rPr lang="es-CL" sz="1800" dirty="0">
                <a:latin typeface="Cambria" pitchFamily="18" charset="0"/>
              </a:rPr>
              <a:t>i) </a:t>
            </a:r>
            <a:r>
              <a:rPr lang="es-CL" sz="1800" b="1" dirty="0">
                <a:latin typeface="Cambria" pitchFamily="18" charset="0"/>
              </a:rPr>
              <a:t>El idealista:</a:t>
            </a:r>
            <a:r>
              <a:rPr lang="es-CL" sz="1800" dirty="0">
                <a:latin typeface="Cambria" pitchFamily="18" charset="0"/>
              </a:rPr>
              <a:t> impulsado por sus sentimientos, aspira a un mundo mejor. Filántropo.</a:t>
            </a:r>
            <a:endParaRPr lang="es-ES" sz="1800" dirty="0">
              <a:latin typeface="Cambria" pitchFamily="18" charset="0"/>
            </a:endParaRPr>
          </a:p>
          <a:p>
            <a:pPr algn="just"/>
            <a:r>
              <a:rPr lang="es-CL" sz="1800" dirty="0">
                <a:latin typeface="Cambria" pitchFamily="18" charset="0"/>
              </a:rPr>
              <a:t>j) </a:t>
            </a:r>
            <a:r>
              <a:rPr lang="es-CL" sz="1800" b="1" dirty="0">
                <a:latin typeface="Cambria" pitchFamily="18" charset="0"/>
              </a:rPr>
              <a:t>El hombre liberal: </a:t>
            </a:r>
            <a:r>
              <a:rPr lang="es-CL" sz="1800" dirty="0">
                <a:latin typeface="Cambria" pitchFamily="18" charset="0"/>
              </a:rPr>
              <a:t>representa el ideal político, moral y social del romanticismo. Ansias de libertad de las convenciones sociales.</a:t>
            </a:r>
            <a:endParaRPr lang="es-ES" sz="1800" dirty="0">
              <a:latin typeface="Cambria" pitchFamily="18" charset="0"/>
            </a:endParaRPr>
          </a:p>
          <a:p>
            <a:endParaRPr lang="es-E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1266" name="Picture 2" descr="http://2.bp.blogspot.com/_CjicAYa-lwc/TMjZSponq-I/AAAAAAAAAGQ/i5CBzHJfaJk/s1600/arte+romant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8244408" cy="6906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584</Words>
  <Application>Microsoft Office PowerPoint</Application>
  <PresentationFormat>Presentación en pantalla (4:3)</PresentationFormat>
  <Paragraphs>49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Romanticismo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Romanticismo</dc:title>
  <dc:creator>Felipe Sepúlveda</dc:creator>
  <cp:lastModifiedBy>Felipe Sepúlveda</cp:lastModifiedBy>
  <cp:revision>6</cp:revision>
  <dcterms:created xsi:type="dcterms:W3CDTF">2013-05-10T19:25:02Z</dcterms:created>
  <dcterms:modified xsi:type="dcterms:W3CDTF">2013-05-10T20:12:06Z</dcterms:modified>
</cp:coreProperties>
</file>