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6" r:id="rId7"/>
    <p:sldId id="261" r:id="rId8"/>
    <p:sldId id="262" r:id="rId9"/>
    <p:sldId id="263" r:id="rId10"/>
    <p:sldId id="264" r:id="rId11"/>
    <p:sldId id="265" r:id="rId12"/>
    <p:sldId id="276" r:id="rId13"/>
    <p:sldId id="274" r:id="rId14"/>
    <p:sldId id="267" r:id="rId15"/>
    <p:sldId id="277" r:id="rId16"/>
    <p:sldId id="278" r:id="rId17"/>
    <p:sldId id="268" r:id="rId18"/>
    <p:sldId id="269" r:id="rId19"/>
    <p:sldId id="270" r:id="rId20"/>
    <p:sldId id="271" r:id="rId21"/>
    <p:sldId id="272" r:id="rId22"/>
    <p:sldId id="273"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229B48-A892-489B-8E4C-55AD45D24353}" type="datetimeFigureOut">
              <a:rPr lang="es-ES" smtClean="0"/>
              <a:pPr/>
              <a:t>14/05/2013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D912AEC-DABD-47B8-BAFD-7E36F21D520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29B48-A892-489B-8E4C-55AD45D24353}" type="datetimeFigureOut">
              <a:rPr lang="es-ES" smtClean="0"/>
              <a:pPr/>
              <a:t>14/05/2013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12AEC-DABD-47B8-BAFD-7E36F21D52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268760"/>
            <a:ext cx="7772400" cy="1470025"/>
          </a:xfrm>
        </p:spPr>
        <p:txBody>
          <a:bodyPr/>
          <a:lstStyle/>
          <a:p>
            <a:r>
              <a:rPr lang="es-ES" dirty="0" smtClean="0">
                <a:solidFill>
                  <a:srgbClr val="C00000"/>
                </a:solidFill>
                <a:effectLst>
                  <a:outerShdw blurRad="38100" dist="38100" dir="2700000" algn="tl">
                    <a:srgbClr val="000000">
                      <a:alpha val="43137"/>
                    </a:srgbClr>
                  </a:outerShdw>
                </a:effectLst>
                <a:latin typeface="Cambria" pitchFamily="18" charset="0"/>
              </a:rPr>
              <a:t>LITERATURA NEOCLÁSICA</a:t>
            </a:r>
            <a:endParaRPr lang="es-ES" dirty="0">
              <a:solidFill>
                <a:srgbClr val="C00000"/>
              </a:solidFill>
              <a:effectLst>
                <a:outerShdw blurRad="38100" dist="38100" dir="2700000" algn="tl">
                  <a:srgbClr val="000000">
                    <a:alpha val="43137"/>
                  </a:srgbClr>
                </a:outerShdw>
              </a:effectLst>
              <a:latin typeface="Cambria" pitchFamily="18" charset="0"/>
            </a:endParaRPr>
          </a:p>
        </p:txBody>
      </p:sp>
      <p:pic>
        <p:nvPicPr>
          <p:cNvPr id="12290" name="Picture 2" descr="http://3.bp.blogspot.com/-PEW5ETyx1pU/TekMYYjo4JI/AAAAAAAAAAc/lVS9TWoncBI/s1600/neoclas.jpg"/>
          <p:cNvPicPr>
            <a:picLocks noChangeAspect="1" noChangeArrowheads="1"/>
          </p:cNvPicPr>
          <p:nvPr/>
        </p:nvPicPr>
        <p:blipFill>
          <a:blip r:embed="rId2" cstate="print"/>
          <a:srcRect/>
          <a:stretch>
            <a:fillRect/>
          </a:stretch>
        </p:blipFill>
        <p:spPr bwMode="auto">
          <a:xfrm>
            <a:off x="3203848" y="2708920"/>
            <a:ext cx="2857936"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fontScale="40000" lnSpcReduction="20000"/>
          </a:bodyPr>
          <a:lstStyle/>
          <a:p>
            <a:pPr algn="just"/>
            <a:r>
              <a:rPr lang="es-MX" sz="4300" b="1" dirty="0">
                <a:solidFill>
                  <a:srgbClr val="C00000"/>
                </a:solidFill>
                <a:effectLst>
                  <a:outerShdw blurRad="38100" dist="38100" dir="2700000" algn="tl">
                    <a:srgbClr val="000000">
                      <a:alpha val="43137"/>
                    </a:srgbClr>
                  </a:outerShdw>
                </a:effectLst>
                <a:latin typeface="Cambria" pitchFamily="18" charset="0"/>
              </a:rPr>
              <a:t>3. LA PROSA DEL NEOCLASICISMO</a:t>
            </a:r>
            <a:endParaRPr lang="es-ES" sz="4300" dirty="0">
              <a:solidFill>
                <a:srgbClr val="C00000"/>
              </a:solidFill>
              <a:effectLst>
                <a:outerShdw blurRad="38100" dist="38100" dir="2700000" algn="tl">
                  <a:srgbClr val="000000">
                    <a:alpha val="43137"/>
                  </a:srgbClr>
                </a:outerShdw>
              </a:effectLst>
              <a:latin typeface="Cambria" pitchFamily="18" charset="0"/>
            </a:endParaRPr>
          </a:p>
          <a:p>
            <a:pPr algn="just">
              <a:buNone/>
            </a:pPr>
            <a:r>
              <a:rPr lang="es-MX" sz="4300" dirty="0">
                <a:latin typeface="Cambria" pitchFamily="18" charset="0"/>
              </a:rPr>
              <a:t> </a:t>
            </a:r>
            <a:endParaRPr lang="es-ES" sz="4300" dirty="0">
              <a:latin typeface="Cambria" pitchFamily="18" charset="0"/>
            </a:endParaRPr>
          </a:p>
          <a:p>
            <a:pPr algn="just"/>
            <a:r>
              <a:rPr lang="es-MX" sz="4300" dirty="0">
                <a:solidFill>
                  <a:srgbClr val="C00000"/>
                </a:solidFill>
                <a:latin typeface="Cambria" pitchFamily="18" charset="0"/>
              </a:rPr>
              <a:t>Desarrollada fuertemente en la etapa de la reacción al barroco</a:t>
            </a:r>
            <a:r>
              <a:rPr lang="es-MX" sz="4300" dirty="0">
                <a:latin typeface="Cambria" pitchFamily="18" charset="0"/>
              </a:rPr>
              <a:t>. Aquí destaca el monje benedictino Fray Benito Jerónimo Feijoo.</a:t>
            </a:r>
            <a:endParaRPr lang="es-ES" sz="4300" dirty="0">
              <a:latin typeface="Cambria" pitchFamily="18" charset="0"/>
            </a:endParaRPr>
          </a:p>
          <a:p>
            <a:pPr algn="just">
              <a:buNone/>
            </a:pPr>
            <a:r>
              <a:rPr lang="es-MX" sz="4300" b="1" dirty="0">
                <a:latin typeface="Cambria" pitchFamily="18" charset="0"/>
              </a:rPr>
              <a:t> </a:t>
            </a:r>
            <a:endParaRPr lang="es-ES" sz="4300" dirty="0">
              <a:latin typeface="Cambria" pitchFamily="18" charset="0"/>
            </a:endParaRPr>
          </a:p>
          <a:p>
            <a:pPr algn="just"/>
            <a:r>
              <a:rPr lang="es-MX" sz="4300" b="1" dirty="0">
                <a:latin typeface="Cambria" pitchFamily="18" charset="0"/>
              </a:rPr>
              <a:t>FRAY BENITO JERÓNIMO FEIJOO</a:t>
            </a:r>
            <a:endParaRPr lang="es-ES" sz="4300" dirty="0">
              <a:latin typeface="Cambria" pitchFamily="18" charset="0"/>
            </a:endParaRPr>
          </a:p>
          <a:p>
            <a:pPr algn="just">
              <a:buNone/>
            </a:pPr>
            <a:endParaRPr lang="es-ES" sz="4300" dirty="0">
              <a:latin typeface="Cambria" pitchFamily="18" charset="0"/>
            </a:endParaRPr>
          </a:p>
          <a:p>
            <a:pPr algn="just"/>
            <a:r>
              <a:rPr lang="es-MX" sz="4300" dirty="0">
                <a:latin typeface="Cambria" pitchFamily="18" charset="0"/>
              </a:rPr>
              <a:t>Nació en Orense en 1676 y vivió casi toda su vida en Oviedo donde fue catedrático de Teología. </a:t>
            </a:r>
            <a:r>
              <a:rPr lang="es-MX" sz="4300" dirty="0">
                <a:solidFill>
                  <a:srgbClr val="C00000"/>
                </a:solidFill>
                <a:latin typeface="Cambria" pitchFamily="18" charset="0"/>
              </a:rPr>
              <a:t>Su obra es fundamentalmente didáctica, pues guiaba hacia la verdad (la que él entendía). Con espíritu ilustrado racional, atacó en el pueblo todas las supersticiones, falsas ideas, las costumbres sin sentido, entre otras. </a:t>
            </a:r>
            <a:r>
              <a:rPr lang="es-MX" sz="4300" dirty="0">
                <a:latin typeface="Cambria" pitchFamily="18" charset="0"/>
              </a:rPr>
              <a:t>Se dedicó a la cátedra, a la lectura, a los estudios experimentales y a promover las luces de la razón en España. Decía que en su literatura, predomina más la precisión que la belleza.</a:t>
            </a:r>
            <a:endParaRPr lang="es-ES" sz="4300" dirty="0">
              <a:latin typeface="Cambria" pitchFamily="18" charset="0"/>
            </a:endParaRPr>
          </a:p>
          <a:p>
            <a:pPr algn="just">
              <a:buNone/>
            </a:pPr>
            <a:endParaRPr lang="es-MX" sz="4300" dirty="0">
              <a:latin typeface="Cambria" pitchFamily="18" charset="0"/>
            </a:endParaRPr>
          </a:p>
          <a:p>
            <a:pPr algn="just">
              <a:buNone/>
            </a:pPr>
            <a:r>
              <a:rPr lang="es-MX" sz="4300" dirty="0" smtClean="0">
                <a:latin typeface="Cambria" pitchFamily="18" charset="0"/>
              </a:rPr>
              <a:t>Escribió </a:t>
            </a:r>
            <a:r>
              <a:rPr lang="es-MX" sz="4300" dirty="0">
                <a:latin typeface="Cambria" pitchFamily="18" charset="0"/>
              </a:rPr>
              <a:t>dos obras que son reconocidas y valoradas:</a:t>
            </a:r>
            <a:endParaRPr lang="es-ES" sz="4300" dirty="0">
              <a:latin typeface="Cambria" pitchFamily="18" charset="0"/>
            </a:endParaRPr>
          </a:p>
          <a:p>
            <a:pPr algn="just">
              <a:buNone/>
            </a:pPr>
            <a:endParaRPr lang="es-ES" sz="4300" dirty="0">
              <a:latin typeface="Cambria" pitchFamily="18" charset="0"/>
            </a:endParaRPr>
          </a:p>
          <a:p>
            <a:pPr lvl="0" algn="just"/>
            <a:r>
              <a:rPr lang="es-MX" sz="4300" b="1" dirty="0">
                <a:latin typeface="Cambria" pitchFamily="18" charset="0"/>
              </a:rPr>
              <a:t>Teatro Crítico Universal:</a:t>
            </a:r>
            <a:r>
              <a:rPr lang="es-MX" sz="4300" dirty="0">
                <a:latin typeface="Cambria" pitchFamily="18" charset="0"/>
              </a:rPr>
              <a:t> es un ensayo que consta de ocho tomos, donde </a:t>
            </a:r>
            <a:r>
              <a:rPr lang="es-MX" sz="4300" dirty="0">
                <a:solidFill>
                  <a:srgbClr val="C00000"/>
                </a:solidFill>
                <a:latin typeface="Cambria" pitchFamily="18" charset="0"/>
              </a:rPr>
              <a:t>e autor ataca duramente las supersticiones y falsas creencias entre los natural y lo sobrenatural.</a:t>
            </a:r>
            <a:endParaRPr lang="es-ES" sz="4300" dirty="0">
              <a:solidFill>
                <a:srgbClr val="C00000"/>
              </a:solidFill>
              <a:latin typeface="Cambria" pitchFamily="18" charset="0"/>
            </a:endParaRPr>
          </a:p>
          <a:p>
            <a:pPr lvl="0" algn="just"/>
            <a:r>
              <a:rPr lang="es-MX" sz="4300" b="1" dirty="0">
                <a:latin typeface="Cambria" pitchFamily="18" charset="0"/>
              </a:rPr>
              <a:t>Cartas Eruditas:</a:t>
            </a:r>
            <a:r>
              <a:rPr lang="es-MX" sz="4300" dirty="0">
                <a:latin typeface="Cambria" pitchFamily="18" charset="0"/>
              </a:rPr>
              <a:t> posee una estructura ensayística, en la cual  expone en cinco tomos los diferentes problemas filosóficos, literarios, didácticos y morales que le interesan.</a:t>
            </a:r>
            <a:endParaRPr lang="es-ES" sz="4300" dirty="0">
              <a:latin typeface="Cambria" pitchFamily="18" charset="0"/>
            </a:endParaRPr>
          </a:p>
          <a:p>
            <a:pPr>
              <a:buNone/>
            </a:pPr>
            <a:r>
              <a:rPr lang="es-MX" dirty="0"/>
              <a:t> </a:t>
            </a:r>
            <a:endParaRPr lang="es-ES" dirty="0"/>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rmAutofit fontScale="55000" lnSpcReduction="20000"/>
          </a:bodyPr>
          <a:lstStyle/>
          <a:p>
            <a:pPr algn="ctr">
              <a:buNone/>
            </a:pPr>
            <a:r>
              <a:rPr lang="es-MX" b="1" dirty="0">
                <a:solidFill>
                  <a:srgbClr val="C00000"/>
                </a:solidFill>
                <a:effectLst>
                  <a:outerShdw blurRad="38100" dist="38100" dir="2700000" algn="tl">
                    <a:srgbClr val="000000">
                      <a:alpha val="43137"/>
                    </a:srgbClr>
                  </a:outerShdw>
                </a:effectLst>
                <a:latin typeface="Cambria" pitchFamily="18" charset="0"/>
              </a:rPr>
              <a:t>4. EL TEATRO NEOCLÁSICO</a:t>
            </a:r>
            <a:endParaRPr lang="es-ES" dirty="0">
              <a:solidFill>
                <a:srgbClr val="C00000"/>
              </a:solidFill>
              <a:effectLst>
                <a:outerShdw blurRad="38100" dist="38100" dir="2700000" algn="tl">
                  <a:srgbClr val="000000">
                    <a:alpha val="43137"/>
                  </a:srgbClr>
                </a:outerShdw>
              </a:effectLst>
              <a:latin typeface="Cambria" pitchFamily="18" charset="0"/>
            </a:endParaRPr>
          </a:p>
          <a:p>
            <a:pPr algn="just">
              <a:buNone/>
            </a:pPr>
            <a:r>
              <a:rPr lang="es-MX" dirty="0">
                <a:latin typeface="Cambria" pitchFamily="18" charset="0"/>
              </a:rPr>
              <a:t> </a:t>
            </a:r>
            <a:endParaRPr lang="es-ES" dirty="0">
              <a:latin typeface="Cambria" pitchFamily="18" charset="0"/>
            </a:endParaRPr>
          </a:p>
          <a:p>
            <a:pPr algn="just"/>
            <a:r>
              <a:rPr lang="es-MX" dirty="0">
                <a:latin typeface="Cambria" pitchFamily="18" charset="0"/>
              </a:rPr>
              <a:t>El teatro clásico se caracterizaba por tres reglas que lo dominaban. En el barroco, Lope de Vega había roto esta estructura, por lo que </a:t>
            </a:r>
            <a:r>
              <a:rPr lang="es-MX" dirty="0">
                <a:solidFill>
                  <a:srgbClr val="C00000"/>
                </a:solidFill>
                <a:latin typeface="Cambria" pitchFamily="18" charset="0"/>
              </a:rPr>
              <a:t>los  neoclásicos vuelven a la estructura</a:t>
            </a:r>
            <a:r>
              <a:rPr lang="es-MX" dirty="0">
                <a:latin typeface="Cambria" pitchFamily="18" charset="0"/>
              </a:rPr>
              <a:t> que describimos a continuación:</a:t>
            </a:r>
            <a:endParaRPr lang="es-ES" dirty="0">
              <a:latin typeface="Cambria" pitchFamily="18" charset="0"/>
            </a:endParaRPr>
          </a:p>
          <a:p>
            <a:pPr algn="just">
              <a:buNone/>
            </a:pPr>
            <a:r>
              <a:rPr lang="es-MX" dirty="0">
                <a:latin typeface="Cambria" pitchFamily="18" charset="0"/>
              </a:rPr>
              <a:t> </a:t>
            </a:r>
            <a:endParaRPr lang="es-ES" dirty="0">
              <a:latin typeface="Cambria" pitchFamily="18" charset="0"/>
            </a:endParaRPr>
          </a:p>
          <a:p>
            <a:pPr algn="just"/>
            <a:r>
              <a:rPr lang="es-MX" b="1" dirty="0">
                <a:solidFill>
                  <a:srgbClr val="C00000"/>
                </a:solidFill>
                <a:latin typeface="Cambria" pitchFamily="18" charset="0"/>
              </a:rPr>
              <a:t>1-Acción:</a:t>
            </a:r>
            <a:r>
              <a:rPr lang="es-MX" dirty="0">
                <a:solidFill>
                  <a:srgbClr val="C00000"/>
                </a:solidFill>
                <a:latin typeface="Cambria" pitchFamily="18" charset="0"/>
              </a:rPr>
              <a:t> solo existe una acción en la obra. En el teatro anterior había acciones paralelas: la de los señores y la de los criados.</a:t>
            </a:r>
            <a:endParaRPr lang="es-ES" dirty="0">
              <a:solidFill>
                <a:srgbClr val="C00000"/>
              </a:solidFill>
              <a:latin typeface="Cambria" pitchFamily="18" charset="0"/>
            </a:endParaRPr>
          </a:p>
          <a:p>
            <a:pPr algn="just"/>
            <a:r>
              <a:rPr lang="es-MX" b="1" dirty="0">
                <a:solidFill>
                  <a:srgbClr val="C00000"/>
                </a:solidFill>
                <a:latin typeface="Cambria" pitchFamily="18" charset="0"/>
              </a:rPr>
              <a:t>2- Tiempo:</a:t>
            </a:r>
            <a:r>
              <a:rPr lang="es-MX" dirty="0">
                <a:solidFill>
                  <a:srgbClr val="C00000"/>
                </a:solidFill>
                <a:latin typeface="Cambria" pitchFamily="18" charset="0"/>
              </a:rPr>
              <a:t> la acción debe suceder, como máximo, a lo largo de un día.</a:t>
            </a:r>
            <a:endParaRPr lang="es-ES" dirty="0">
              <a:solidFill>
                <a:srgbClr val="C00000"/>
              </a:solidFill>
              <a:latin typeface="Cambria" pitchFamily="18" charset="0"/>
            </a:endParaRPr>
          </a:p>
          <a:p>
            <a:pPr algn="just"/>
            <a:r>
              <a:rPr lang="es-MX" b="1" dirty="0">
                <a:solidFill>
                  <a:srgbClr val="C00000"/>
                </a:solidFill>
                <a:latin typeface="Cambria" pitchFamily="18" charset="0"/>
              </a:rPr>
              <a:t>3- Lugar:</a:t>
            </a:r>
            <a:r>
              <a:rPr lang="es-MX" dirty="0">
                <a:solidFill>
                  <a:srgbClr val="C00000"/>
                </a:solidFill>
                <a:latin typeface="Cambria" pitchFamily="18" charset="0"/>
              </a:rPr>
              <a:t> toda la obra debe desarrollarse en el mismo sitio.</a:t>
            </a:r>
            <a:endParaRPr lang="es-ES" dirty="0">
              <a:solidFill>
                <a:srgbClr val="C00000"/>
              </a:solidFill>
              <a:latin typeface="Cambria" pitchFamily="18" charset="0"/>
            </a:endParaRPr>
          </a:p>
          <a:p>
            <a:pPr algn="just"/>
            <a:r>
              <a:rPr lang="es-MX" dirty="0">
                <a:latin typeface="Cambria" pitchFamily="18" charset="0"/>
              </a:rPr>
              <a:t> </a:t>
            </a:r>
            <a:endParaRPr lang="es-ES" dirty="0">
              <a:latin typeface="Cambria" pitchFamily="18" charset="0"/>
            </a:endParaRPr>
          </a:p>
          <a:p>
            <a:pPr algn="just"/>
            <a:r>
              <a:rPr lang="es-MX" b="1" dirty="0">
                <a:latin typeface="Cambria" pitchFamily="18" charset="0"/>
              </a:rPr>
              <a:t>LEANDRO FERNÁNDEZ DE MORATÍN</a:t>
            </a:r>
            <a:r>
              <a:rPr lang="es-ES" dirty="0" smtClean="0">
                <a:latin typeface="Cambria" pitchFamily="18" charset="0"/>
              </a:rPr>
              <a:t> </a:t>
            </a:r>
            <a:endParaRPr lang="es-ES" dirty="0">
              <a:latin typeface="Cambria" pitchFamily="18" charset="0"/>
            </a:endParaRPr>
          </a:p>
          <a:p>
            <a:pPr algn="just"/>
            <a:r>
              <a:rPr lang="es-MX" dirty="0">
                <a:latin typeface="Cambria" pitchFamily="18" charset="0"/>
              </a:rPr>
              <a:t>Nació en 1760. Ocupó cargos de carácter cultural durante el reinado de José Bonaparte (hermano de Napoleón). Sentía mucha admiración por Francia y cuando fueron expulsados los franceses de España, tuvo que irse al exilio. Murió en París en 1828. Toda su obra teatral está realizada siguiendo las normas neoclásicas y ha convertido al autor en uno de los mejores y escasos dramaturgos de este siglo</a:t>
            </a:r>
            <a:r>
              <a:rPr lang="es-MX" dirty="0" smtClean="0">
                <a:latin typeface="Cambria" pitchFamily="18" charset="0"/>
              </a:rPr>
              <a:t>.</a:t>
            </a:r>
            <a:endParaRPr lang="es-ES" dirty="0" smtClean="0">
              <a:latin typeface="Cambria" pitchFamily="18" charset="0"/>
            </a:endParaRPr>
          </a:p>
          <a:p>
            <a:pPr algn="just"/>
            <a:r>
              <a:rPr lang="es-ES" dirty="0" smtClean="0">
                <a:latin typeface="Cambria" pitchFamily="18" charset="0"/>
              </a:rPr>
              <a:t/>
            </a:r>
            <a:br>
              <a:rPr lang="es-ES" dirty="0" smtClean="0">
                <a:latin typeface="Cambria" pitchFamily="18" charset="0"/>
              </a:rPr>
            </a:br>
            <a:r>
              <a:rPr lang="es-MX" b="1" dirty="0">
                <a:latin typeface="Cambria" pitchFamily="18" charset="0"/>
              </a:rPr>
              <a:t>OBRAS</a:t>
            </a:r>
            <a:r>
              <a:rPr lang="es-MX" b="1" dirty="0" smtClean="0">
                <a:latin typeface="Cambria" pitchFamily="18" charset="0"/>
              </a:rPr>
              <a:t>:</a:t>
            </a:r>
            <a:r>
              <a:rPr lang="es-MX" dirty="0">
                <a:latin typeface="Cambria" pitchFamily="18" charset="0"/>
              </a:rPr>
              <a:t> </a:t>
            </a:r>
            <a:endParaRPr lang="es-ES" dirty="0">
              <a:latin typeface="Cambria" pitchFamily="18" charset="0"/>
            </a:endParaRPr>
          </a:p>
          <a:p>
            <a:pPr algn="just"/>
            <a:r>
              <a:rPr lang="es-MX" b="1" dirty="0">
                <a:solidFill>
                  <a:srgbClr val="C00000"/>
                </a:solidFill>
                <a:latin typeface="Cambria" pitchFamily="18" charset="0"/>
              </a:rPr>
              <a:t>El sí de las niñas. </a:t>
            </a:r>
            <a:r>
              <a:rPr lang="es-MX" dirty="0">
                <a:solidFill>
                  <a:srgbClr val="C00000"/>
                </a:solidFill>
                <a:latin typeface="Cambria" pitchFamily="18" charset="0"/>
              </a:rPr>
              <a:t>En esta obra se hace una dura crítica a las familias que </a:t>
            </a:r>
            <a:r>
              <a:rPr lang="es-MX" b="1" dirty="0">
                <a:solidFill>
                  <a:srgbClr val="C00000"/>
                </a:solidFill>
                <a:latin typeface="Cambria" pitchFamily="18" charset="0"/>
              </a:rPr>
              <a:t>obligan a sus hijas a casarse</a:t>
            </a:r>
            <a:r>
              <a:rPr lang="es-MX" dirty="0">
                <a:solidFill>
                  <a:srgbClr val="C00000"/>
                </a:solidFill>
                <a:latin typeface="Cambria" pitchFamily="18" charset="0"/>
              </a:rPr>
              <a:t> sin tener en cuenta sus sentimientos</a:t>
            </a:r>
            <a:r>
              <a:rPr lang="es-MX" dirty="0">
                <a:solidFill>
                  <a:srgbClr val="C00000"/>
                </a:solidFill>
              </a:rPr>
              <a:t>. </a:t>
            </a:r>
            <a:endParaRPr lang="es-ES" dirty="0">
              <a:solidFill>
                <a:srgbClr val="C00000"/>
              </a:solidFill>
            </a:endParaRP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3794" name="Picture 2" descr="http://3.bp.blogspot.com/-wyvFCDJEAw4/UM9__T4leDI/AAAAAAAAAAU/dfJp8BttE6k/s1600/Neoclasicismo.jpg"/>
          <p:cNvPicPr>
            <a:picLocks noChangeAspect="1" noChangeArrowheads="1"/>
          </p:cNvPicPr>
          <p:nvPr/>
        </p:nvPicPr>
        <p:blipFill>
          <a:blip r:embed="rId2" cstate="print"/>
          <a:srcRect/>
          <a:stretch>
            <a:fillRect/>
          </a:stretch>
        </p:blipFill>
        <p:spPr bwMode="auto">
          <a:xfrm>
            <a:off x="0" y="0"/>
            <a:ext cx="109728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1746" name="Picture 2" descr="http://3.bp.blogspot.com/_b3MbufNEzvE/TBHX4dkuYzI/AAAAAAAAANM/tYDyxV5O-4w/s1600/NEOCLASICISMO.jpg"/>
          <p:cNvPicPr>
            <a:picLocks noChangeAspect="1" noChangeArrowheads="1"/>
          </p:cNvPicPr>
          <p:nvPr/>
        </p:nvPicPr>
        <p:blipFill>
          <a:blip r:embed="rId2" cstate="print"/>
          <a:srcRect/>
          <a:stretch>
            <a:fillRect/>
          </a:stretch>
        </p:blipFill>
        <p:spPr bwMode="auto">
          <a:xfrm>
            <a:off x="0" y="188640"/>
            <a:ext cx="9171405" cy="645333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teespana.com/imagenes/neoclasicismo3.jpg"/>
          <p:cNvPicPr>
            <a:picLocks noChangeAspect="1" noChangeArrowheads="1"/>
          </p:cNvPicPr>
          <p:nvPr/>
        </p:nvPicPr>
        <p:blipFill>
          <a:blip r:embed="rId2" cstate="print"/>
          <a:srcRect/>
          <a:stretch>
            <a:fillRect/>
          </a:stretch>
        </p:blipFill>
        <p:spPr bwMode="auto">
          <a:xfrm>
            <a:off x="395536" y="0"/>
            <a:ext cx="8316416" cy="68856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4818" name="Picture 2" descr="https://encrypted-tbn0.gstatic.com/images?q=tbn:ANd9GcT3624ZkD_Ka7poI0fiG229w8wrWnZgR9nR0iNiA82Yz_ePKUENWQ"/>
          <p:cNvPicPr>
            <a:picLocks noChangeAspect="1" noChangeArrowheads="1"/>
          </p:cNvPicPr>
          <p:nvPr/>
        </p:nvPicPr>
        <p:blipFill>
          <a:blip r:embed="rId2" cstate="print"/>
          <a:srcRect/>
          <a:stretch>
            <a:fillRect/>
          </a:stretch>
        </p:blipFill>
        <p:spPr bwMode="auto">
          <a:xfrm>
            <a:off x="-180528" y="0"/>
            <a:ext cx="9688286"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5842" name="Picture 2" descr="http://encontrandolalentitud.files.wordpress.com/2012/12/imagen1.jpg"/>
          <p:cNvPicPr>
            <a:picLocks noChangeAspect="1" noChangeArrowheads="1"/>
          </p:cNvPicPr>
          <p:nvPr/>
        </p:nvPicPr>
        <p:blipFill>
          <a:blip r:embed="rId2" cstate="print"/>
          <a:srcRect/>
          <a:stretch>
            <a:fillRect/>
          </a:stretch>
        </p:blipFill>
        <p:spPr bwMode="auto">
          <a:xfrm>
            <a:off x="0" y="764704"/>
            <a:ext cx="9144000" cy="51845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_gWSiDwsZgw8/TMAyEvTBr8I/AAAAAAAAAA0/wPzPdjSmDOk/s1600/NEOCLASICO.jpg"/>
          <p:cNvPicPr>
            <a:picLocks noChangeAspect="1" noChangeArrowheads="1"/>
          </p:cNvPicPr>
          <p:nvPr/>
        </p:nvPicPr>
        <p:blipFill>
          <a:blip r:embed="rId2" cstate="print"/>
          <a:srcRect/>
          <a:stretch>
            <a:fillRect/>
          </a:stretch>
        </p:blipFill>
        <p:spPr bwMode="auto">
          <a:xfrm>
            <a:off x="755576" y="0"/>
            <a:ext cx="7582555" cy="6858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103.photobucket.com/albums/m135/poletartstar/1237827469122_f.jpg"/>
          <p:cNvPicPr>
            <a:picLocks noChangeAspect="1" noChangeArrowheads="1"/>
          </p:cNvPicPr>
          <p:nvPr/>
        </p:nvPicPr>
        <p:blipFill>
          <a:blip r:embed="rId2" cstate="print"/>
          <a:srcRect/>
          <a:stretch>
            <a:fillRect/>
          </a:stretch>
        </p:blipFill>
        <p:spPr bwMode="auto">
          <a:xfrm>
            <a:off x="2123728" y="0"/>
            <a:ext cx="4896544" cy="689654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3.bp.blogspot.com/_WRgJz38h_ak/S06QbJSyiHI/AAAAAAAAACY/2wcbGc4TIUk/s400/neoclasico-arte-lavictoriadegalatea.jpg"/>
          <p:cNvPicPr>
            <a:picLocks noChangeAspect="1" noChangeArrowheads="1"/>
          </p:cNvPicPr>
          <p:nvPr/>
        </p:nvPicPr>
        <p:blipFill>
          <a:blip r:embed="rId2" cstate="print"/>
          <a:srcRect/>
          <a:stretch>
            <a:fillRect/>
          </a:stretch>
        </p:blipFill>
        <p:spPr bwMode="auto">
          <a:xfrm>
            <a:off x="1835696" y="0"/>
            <a:ext cx="5328592" cy="687560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C00000"/>
                </a:solidFill>
                <a:effectLst>
                  <a:outerShdw blurRad="38100" dist="38100" dir="2700000" algn="tl">
                    <a:srgbClr val="000000">
                      <a:alpha val="43137"/>
                    </a:srgbClr>
                  </a:outerShdw>
                </a:effectLst>
              </a:rPr>
              <a:t>LITERATURA NEOCLÁSICA</a:t>
            </a:r>
            <a:endParaRPr lang="es-ES" dirty="0">
              <a:solidFill>
                <a:srgbClr val="C0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85000" lnSpcReduction="20000"/>
          </a:bodyPr>
          <a:lstStyle/>
          <a:p>
            <a:pPr algn="just"/>
            <a:r>
              <a:rPr lang="es-MX" dirty="0"/>
              <a:t>En el siglo XVIII aparece un movimiento intelectual llamado Ilustración. Los hombres que lo componían poseían </a:t>
            </a:r>
            <a:r>
              <a:rPr lang="es-MX" dirty="0">
                <a:solidFill>
                  <a:schemeClr val="accent4">
                    <a:lumMod val="75000"/>
                  </a:schemeClr>
                </a:solidFill>
                <a:effectLst>
                  <a:outerShdw blurRad="38100" dist="38100" dir="2700000" algn="tl">
                    <a:srgbClr val="000000">
                      <a:alpha val="43137"/>
                    </a:srgbClr>
                  </a:outerShdw>
                </a:effectLst>
              </a:rPr>
              <a:t>un alto espíritu científico</a:t>
            </a:r>
            <a:r>
              <a:rPr lang="es-MX" dirty="0"/>
              <a:t>. Rechazaban todo lo que no sea concebido por medio de la </a:t>
            </a:r>
            <a:r>
              <a:rPr lang="es-MX" dirty="0">
                <a:solidFill>
                  <a:srgbClr val="C00000"/>
                </a:solidFill>
              </a:rPr>
              <a:t>RAZÓN</a:t>
            </a:r>
            <a:r>
              <a:rPr lang="es-MX" dirty="0"/>
              <a:t>, pues ella debía ser la norma y criterio de toda manifestación cultural</a:t>
            </a:r>
            <a:r>
              <a:rPr lang="es-MX" dirty="0" smtClean="0"/>
              <a:t>.</a:t>
            </a:r>
          </a:p>
          <a:p>
            <a:pPr algn="just">
              <a:buNone/>
            </a:pPr>
            <a:r>
              <a:rPr lang="es-MX" dirty="0" smtClean="0"/>
              <a:t>    Este </a:t>
            </a:r>
            <a:r>
              <a:rPr lang="es-MX" dirty="0"/>
              <a:t>siglo es conocido como el </a:t>
            </a:r>
            <a:r>
              <a:rPr lang="es-MX" b="1" i="1" dirty="0"/>
              <a:t>“Siglo de la Luces”</a:t>
            </a:r>
            <a:r>
              <a:rPr lang="es-MX" dirty="0"/>
              <a:t>, porque se rechazaba todo aquello que no sea impuesto por </a:t>
            </a:r>
            <a:r>
              <a:rPr lang="es-MX" b="1" dirty="0"/>
              <a:t>las luces de la razón.</a:t>
            </a:r>
            <a:r>
              <a:rPr lang="es-MX" dirty="0"/>
              <a:t> Este grupo de intelectuales, toman los nuevos descubrimientos de Descartes y </a:t>
            </a:r>
            <a:r>
              <a:rPr lang="es-MX" dirty="0" err="1"/>
              <a:t>Bacon</a:t>
            </a:r>
            <a:r>
              <a:rPr lang="es-MX" dirty="0"/>
              <a:t> referidos al </a:t>
            </a:r>
            <a:r>
              <a:rPr lang="es-MX" dirty="0">
                <a:solidFill>
                  <a:srgbClr val="C00000"/>
                </a:solidFill>
                <a:effectLst>
                  <a:outerShdw blurRad="38100" dist="38100" dir="2700000" algn="tl">
                    <a:srgbClr val="000000">
                      <a:alpha val="43137"/>
                    </a:srgbClr>
                  </a:outerShdw>
                </a:effectLst>
              </a:rPr>
              <a:t>método científico </a:t>
            </a:r>
            <a:r>
              <a:rPr lang="es-MX" dirty="0"/>
              <a:t>y el </a:t>
            </a:r>
            <a:r>
              <a:rPr lang="es-MX" dirty="0">
                <a:solidFill>
                  <a:srgbClr val="C00000"/>
                </a:solidFill>
                <a:effectLst>
                  <a:outerShdw blurRad="38100" dist="38100" dir="2700000" algn="tl">
                    <a:srgbClr val="000000">
                      <a:alpha val="43137"/>
                    </a:srgbClr>
                  </a:outerShdw>
                </a:effectLst>
              </a:rPr>
              <a:t>empirismo</a:t>
            </a:r>
            <a:r>
              <a:rPr lang="es-MX" dirty="0"/>
              <a:t>, respectivamente, y lo proyectó sobre toda actividad humana.</a:t>
            </a:r>
            <a:endParaRPr lang="es-ES" dirty="0"/>
          </a:p>
          <a:p>
            <a:pPr>
              <a:buNone/>
            </a:pPr>
            <a:endParaRPr lang="es-ES" dirty="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8674" name="Picture 2" descr="http://historiadeltraje.files.wordpress.com/2011/06/slide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9698" name="Picture 2" descr="http://3.bp.blogspot.com/_THHBoDIn9hU/S8MKXoBDziI/AAAAAAAACUk/QYiOiXSCfUw/s1600/Museo-del-Prado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22" name="Picture 2" descr="http://4.bp.blogspot.com/_Schnsv5Ih6k/RytVAKn25lI/AAAAAAAAADE/FD9cSpNDVPk/s400/Neoclasico.jpg"/>
          <p:cNvPicPr>
            <a:picLocks noChangeAspect="1" noChangeArrowheads="1"/>
          </p:cNvPicPr>
          <p:nvPr/>
        </p:nvPicPr>
        <p:blipFill>
          <a:blip r:embed="rId2" cstate="print"/>
          <a:srcRect/>
          <a:stretch>
            <a:fillRect/>
          </a:stretch>
        </p:blipFill>
        <p:spPr bwMode="auto">
          <a:xfrm>
            <a:off x="0" y="0"/>
            <a:ext cx="9144000" cy="69494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51520" y="404664"/>
          <a:ext cx="8568952" cy="6192688"/>
        </p:xfrm>
        <a:graphic>
          <a:graphicData uri="http://schemas.openxmlformats.org/drawingml/2006/table">
            <a:tbl>
              <a:tblPr/>
              <a:tblGrid>
                <a:gridCol w="4284476"/>
                <a:gridCol w="4284476"/>
              </a:tblGrid>
              <a:tr h="3538679">
                <a:tc>
                  <a:txBody>
                    <a:bodyPr/>
                    <a:lstStyle/>
                    <a:p>
                      <a:pPr algn="just">
                        <a:spcAft>
                          <a:spcPts val="0"/>
                        </a:spcAft>
                      </a:pPr>
                      <a:r>
                        <a:rPr lang="es-MX" sz="2000" b="1" dirty="0">
                          <a:solidFill>
                            <a:srgbClr val="C00000"/>
                          </a:solidFill>
                          <a:latin typeface="Cambria" pitchFamily="18" charset="0"/>
                          <a:ea typeface="Times New Roman"/>
                          <a:cs typeface="Times New Roman"/>
                        </a:rPr>
                        <a:t>Real Academia Española: </a:t>
                      </a:r>
                      <a:r>
                        <a:rPr lang="es-MX" sz="2000" dirty="0">
                          <a:latin typeface="Cambria" pitchFamily="18" charset="0"/>
                          <a:ea typeface="Times New Roman"/>
                          <a:cs typeface="Times New Roman"/>
                        </a:rPr>
                        <a:t>se inaugura de mano de Felipe V en 1713. Su primer presidente fue el Marqués de Villena, don Juan Manuel Martínez Pacheco. El objetivo de la academia era: velar por la pureza del Idioma; por ello su lema: “Lengua española: limpia, fija y da esplendor”. Sus publicaciones más importantes: la Gramática, la Ortografía y el Diccionario.</a:t>
                      </a:r>
                      <a:endParaRPr lang="es-ES" sz="2000" dirty="0">
                        <a:latin typeface="Cambria" pitchFamily="18" charset="0"/>
                        <a:ea typeface="Times New Roman"/>
                        <a:cs typeface="Times New Roman"/>
                      </a:endParaRPr>
                    </a:p>
                  </a:txBody>
                  <a:tcPr marL="61645" marR="6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latin typeface="Cambria" pitchFamily="18" charset="0"/>
                          <a:ea typeface="Times New Roman"/>
                          <a:cs typeface="Times New Roman"/>
                        </a:rPr>
                        <a:t>Real Academia de la Historia</a:t>
                      </a:r>
                      <a:endParaRPr lang="es-ES" sz="2000">
                        <a:latin typeface="Cambria" pitchFamily="18" charset="0"/>
                        <a:ea typeface="Times New Roman"/>
                        <a:cs typeface="Times New Roman"/>
                      </a:endParaRPr>
                    </a:p>
                    <a:p>
                      <a:pPr algn="just">
                        <a:spcAft>
                          <a:spcPts val="0"/>
                        </a:spcAft>
                      </a:pPr>
                      <a:r>
                        <a:rPr lang="es-MX" sz="2000" b="1">
                          <a:latin typeface="Cambria" pitchFamily="18" charset="0"/>
                          <a:ea typeface="Times New Roman"/>
                          <a:cs typeface="Times New Roman"/>
                        </a:rPr>
                        <a:t>Jardín Botánico</a:t>
                      </a:r>
                      <a:endParaRPr lang="es-ES" sz="2000">
                        <a:latin typeface="Cambria" pitchFamily="18" charset="0"/>
                        <a:ea typeface="Times New Roman"/>
                        <a:cs typeface="Times New Roman"/>
                      </a:endParaRPr>
                    </a:p>
                  </a:txBody>
                  <a:tcPr marL="61645" marR="6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009">
                <a:tc>
                  <a:txBody>
                    <a:bodyPr/>
                    <a:lstStyle/>
                    <a:p>
                      <a:pPr algn="just">
                        <a:spcAft>
                          <a:spcPts val="0"/>
                        </a:spcAft>
                      </a:pPr>
                      <a:r>
                        <a:rPr lang="es-MX" sz="2000" b="1" dirty="0">
                          <a:solidFill>
                            <a:srgbClr val="C00000"/>
                          </a:solidFill>
                          <a:latin typeface="Cambria" pitchFamily="18" charset="0"/>
                          <a:ea typeface="Times New Roman"/>
                          <a:cs typeface="Times New Roman"/>
                        </a:rPr>
                        <a:t>Biblioteca Nacional: </a:t>
                      </a:r>
                      <a:r>
                        <a:rPr lang="es-MX" sz="2000" dirty="0">
                          <a:latin typeface="Cambria" pitchFamily="18" charset="0"/>
                          <a:ea typeface="Times New Roman"/>
                          <a:cs typeface="Times New Roman"/>
                        </a:rPr>
                        <a:t>También fundada e inaugurada por Felipe V en 1712. Se componía de libros de antiguas bibliotecas españolas, colecciones que Felipe trajo desde Francia y todo aquel libro que era publicado en España debía traer un ejemplar para la biblioteca.</a:t>
                      </a:r>
                      <a:endParaRPr lang="es-ES" sz="2000" dirty="0">
                        <a:latin typeface="Cambria" pitchFamily="18" charset="0"/>
                        <a:ea typeface="Times New Roman"/>
                        <a:cs typeface="Times New Roman"/>
                      </a:endParaRPr>
                    </a:p>
                  </a:txBody>
                  <a:tcPr marL="61645" marR="6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latin typeface="Cambria" pitchFamily="18" charset="0"/>
                          <a:ea typeface="Times New Roman"/>
                          <a:cs typeface="Times New Roman"/>
                        </a:rPr>
                        <a:t>Museo del Prado</a:t>
                      </a:r>
                      <a:endParaRPr lang="es-ES" sz="2000" dirty="0">
                        <a:latin typeface="Cambria" pitchFamily="18" charset="0"/>
                        <a:ea typeface="Times New Roman"/>
                        <a:cs typeface="Times New Roman"/>
                      </a:endParaRPr>
                    </a:p>
                  </a:txBody>
                  <a:tcPr marL="61645" marR="616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3707904" y="0"/>
            <a:ext cx="1583126"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smtClean="0">
                <a:ln>
                  <a:noFill/>
                </a:ln>
                <a:solidFill>
                  <a:srgbClr val="C00000"/>
                </a:solidFill>
                <a:effectLst/>
                <a:latin typeface="Cambria" pitchFamily="18" charset="0"/>
                <a:ea typeface="Times New Roman" pitchFamily="18" charset="0"/>
                <a:cs typeface="Arial" pitchFamily="34" charset="0"/>
              </a:rPr>
              <a:t>Se fundan</a:t>
            </a:r>
            <a:endParaRPr kumimoji="0" lang="es-ES" sz="1200" b="0" i="0" u="none" strike="noStrike" cap="none" normalizeH="0" baseline="0" dirty="0" smtClean="0">
              <a:ln>
                <a:noFill/>
              </a:ln>
              <a:solidFill>
                <a:srgbClr val="C00000"/>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4525963"/>
          </a:xfrm>
        </p:spPr>
        <p:txBody>
          <a:bodyPr>
            <a:normAutofit fontScale="92500"/>
          </a:bodyPr>
          <a:lstStyle/>
          <a:p>
            <a:pPr algn="just"/>
            <a:r>
              <a:rPr lang="es-MX" dirty="0"/>
              <a:t>El espíritu ilustrado </a:t>
            </a:r>
            <a:r>
              <a:rPr lang="es-MX" dirty="0">
                <a:solidFill>
                  <a:srgbClr val="C00000"/>
                </a:solidFill>
                <a:effectLst>
                  <a:outerShdw blurRad="38100" dist="38100" dir="2700000" algn="tl">
                    <a:srgbClr val="000000">
                      <a:alpha val="43137"/>
                    </a:srgbClr>
                  </a:outerShdw>
                </a:effectLst>
              </a:rPr>
              <a:t>desea conservar el conocimiento</a:t>
            </a:r>
            <a:r>
              <a:rPr lang="es-MX" dirty="0"/>
              <a:t> que el hombre ha descubierto, pues lo hecho por él es un tesoro digno de preservar en el tiempo. Es por esta razón que se crean museos, bibliotecas, además de cuidar el idioma, creando la Real Academia que hasta el día de hoy persisten</a:t>
            </a:r>
            <a:r>
              <a:rPr lang="es-MX" dirty="0" smtClean="0"/>
              <a:t>.</a:t>
            </a:r>
          </a:p>
          <a:p>
            <a:pPr algn="just"/>
            <a:endParaRPr lang="es-MX" dirty="0" smtClean="0"/>
          </a:p>
          <a:p>
            <a:pPr algn="just"/>
            <a:r>
              <a:rPr lang="es-MX" dirty="0" smtClean="0">
                <a:solidFill>
                  <a:srgbClr val="C00000"/>
                </a:solidFill>
                <a:effectLst>
                  <a:outerShdw blurRad="38100" dist="38100" dir="2700000" algn="tl">
                    <a:srgbClr val="000000">
                      <a:alpha val="43137"/>
                    </a:srgbClr>
                  </a:outerShdw>
                </a:effectLst>
              </a:rPr>
              <a:t>Razón:</a:t>
            </a:r>
            <a:r>
              <a:rPr lang="es-ES" dirty="0" smtClean="0">
                <a:solidFill>
                  <a:srgbClr val="C00000"/>
                </a:solidFill>
                <a:effectLst>
                  <a:outerShdw blurRad="38100" dist="38100" dir="2700000" algn="tl">
                    <a:srgbClr val="000000">
                      <a:alpha val="43137"/>
                    </a:srgbClr>
                  </a:outerShdw>
                </a:effectLst>
              </a:rPr>
              <a:t> </a:t>
            </a:r>
            <a:r>
              <a:rPr lang="es-ES" dirty="0" smtClean="0"/>
              <a:t>Facultad del hombre de pensar o discurrir</a:t>
            </a:r>
          </a:p>
          <a:p>
            <a:pPr algn="just"/>
            <a:endParaRPr lang="es-ES" dirty="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67544" y="168317"/>
            <a:ext cx="8172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MX" sz="24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LA LITERATURA EN EL SIGLO XVIII (1737-1835)</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s-MX" sz="2400" b="1"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La Literatura Neoclásica presenta las siguientes características </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Se considera de los escritores griegos y latinos como modelos a imitar.</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Se considera de sobremanera a la </a:t>
            </a:r>
            <a:r>
              <a:rPr kumimoji="0" lang="es-MX" sz="2400" b="0" i="0" u="none" strike="noStrike" cap="none" normalizeH="0" baseline="0" dirty="0" smtClean="0">
                <a:ln>
                  <a:noFill/>
                </a:ln>
                <a:solidFill>
                  <a:srgbClr val="C00000"/>
                </a:solidFill>
                <a:latin typeface="Cambria" pitchFamily="18" charset="0"/>
                <a:ea typeface="Times New Roman" pitchFamily="18" charset="0"/>
                <a:cs typeface="Arial" pitchFamily="34" charset="0"/>
              </a:rPr>
              <a:t>Razón</a:t>
            </a: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en</a:t>
            </a:r>
            <a:r>
              <a:rPr kumimoji="0" lang="es-MX" sz="2400" b="0" i="0" u="none" strike="noStrike" cap="none" normalizeH="0" dirty="0" smtClean="0">
                <a:ln>
                  <a:noFill/>
                </a:ln>
                <a:solidFill>
                  <a:schemeClr val="tx1"/>
                </a:solidFill>
                <a:effectLst/>
                <a:latin typeface="Cambria" pitchFamily="18" charset="0"/>
                <a:ea typeface="Times New Roman" pitchFamily="18" charset="0"/>
                <a:cs typeface="Arial" pitchFamily="34" charset="0"/>
              </a:rPr>
              <a:t> menoscabo</a:t>
            </a: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de los sentimientos. En este sentido se imponen reglas muy rígidas en la literatura.</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Rechazo de lo imaginativo, lo fantástico y la mezcla de lo trágico y lo cómico</a:t>
            </a: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No se escribe para entretener, sino para </a:t>
            </a:r>
            <a:r>
              <a:rPr kumimoji="0" lang="es-MX" sz="24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EDUCAR</a:t>
            </a: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 Ejemplo: la fábula.</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El carácter de la literatura es: crítico-didáctico-moralizador.</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En el arte es más importante la forma que el contenido.</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rgbClr val="C00000"/>
                </a:solidFill>
                <a:effectLst>
                  <a:outerShdw blurRad="38100" dist="38100" dir="2700000" algn="tl">
                    <a:srgbClr val="000000">
                      <a:alpha val="43137"/>
                    </a:srgbClr>
                  </a:outerShdw>
                </a:effectLst>
                <a:latin typeface="Cambria" pitchFamily="18" charset="0"/>
                <a:ea typeface="Times New Roman" pitchFamily="18" charset="0"/>
                <a:cs typeface="Arial" pitchFamily="34" charset="0"/>
              </a:rPr>
              <a:t>Búsqueda de la perfección</a:t>
            </a: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a:pPr>
            <a:r>
              <a:rPr kumimoji="0" lang="es-MX" sz="2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Objetividad y descompromiso en relación al hombre y sus características humanas.</a:t>
            </a:r>
            <a:endParaRPr kumimoji="0" lang="es-E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5793507"/>
          </a:xfrm>
        </p:spPr>
        <p:txBody>
          <a:bodyPr>
            <a:normAutofit fontScale="85000" lnSpcReduction="20000"/>
          </a:bodyPr>
          <a:lstStyle/>
          <a:p>
            <a:pPr marL="514350" lvl="0" indent="-514350" algn="just" eaLnBrk="0" fontAlgn="base" hangingPunct="0">
              <a:spcBef>
                <a:spcPct val="0"/>
              </a:spcBef>
              <a:spcAft>
                <a:spcPct val="0"/>
              </a:spcAft>
              <a:buFont typeface="+mj-lt"/>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Inminentemente didáctica y Moral. (Actitud crítica).</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Se da una búsqueda de Universalidad en la cultura (Derecho Natural).</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Imposición jerárquica de la Literatura clásica como modelo.</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Exaltación de los placeres sencillos a fin de cubrir la intimidad personal y evitar la develación de los sentimientos.</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Manifestación uniforme contra las exageraciones del Barroco.</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Afrancesamiento debido a que el modelo galo se diseminó rápidamente causando fervor en la gente culta.</a:t>
            </a: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buFontTx/>
              <a:buAutoNum type="arabicPeriod" startAt="9"/>
            </a:pPr>
            <a:r>
              <a:rPr kumimoji="0" lang="es-ES"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En esta literatura el objeto esencial es el hombre, haciendo mayor énfasis de sobremanera el alma.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264696"/>
          </a:xfrm>
        </p:spPr>
        <p:txBody>
          <a:bodyPr>
            <a:noAutofit/>
          </a:bodyPr>
          <a:lstStyle/>
          <a:p>
            <a:pPr algn="ctr">
              <a:buNone/>
            </a:pPr>
            <a:r>
              <a:rPr lang="es-ES" sz="2000" b="1" dirty="0">
                <a:solidFill>
                  <a:srgbClr val="C00000"/>
                </a:solidFill>
                <a:effectLst>
                  <a:outerShdw blurRad="38100" dist="38100" dir="2700000" algn="tl">
                    <a:srgbClr val="000000">
                      <a:alpha val="43137"/>
                    </a:srgbClr>
                  </a:outerShdw>
                </a:effectLst>
                <a:latin typeface="Cambria" pitchFamily="18" charset="0"/>
              </a:rPr>
              <a:t>LAS ETAPAS DEL NEOCLASICISMO</a:t>
            </a:r>
            <a:endParaRPr lang="es-ES" sz="2000" dirty="0">
              <a:solidFill>
                <a:srgbClr val="C00000"/>
              </a:solidFill>
              <a:effectLst>
                <a:outerShdw blurRad="38100" dist="38100" dir="2700000" algn="tl">
                  <a:srgbClr val="000000">
                    <a:alpha val="43137"/>
                  </a:srgbClr>
                </a:outerShdw>
              </a:effectLst>
              <a:latin typeface="Cambria" pitchFamily="18" charset="0"/>
            </a:endParaRPr>
          </a:p>
          <a:p>
            <a:pPr algn="just">
              <a:buNone/>
            </a:pPr>
            <a:r>
              <a:rPr lang="es-ES" sz="2000" dirty="0">
                <a:latin typeface="Cambria" pitchFamily="18" charset="0"/>
              </a:rPr>
              <a:t> </a:t>
            </a:r>
          </a:p>
          <a:p>
            <a:pPr lvl="0" algn="just"/>
            <a:r>
              <a:rPr lang="es-ES" sz="2000" b="1" dirty="0">
                <a:latin typeface="Cambria" pitchFamily="18" charset="0"/>
              </a:rPr>
              <a:t>Reacción contra el Barroco:</a:t>
            </a:r>
            <a:r>
              <a:rPr lang="es-ES" sz="2000" dirty="0">
                <a:latin typeface="Cambria" pitchFamily="18" charset="0"/>
              </a:rPr>
              <a:t> pues este movimiento estético es </a:t>
            </a:r>
            <a:r>
              <a:rPr lang="es-ES" sz="2000" dirty="0">
                <a:solidFill>
                  <a:srgbClr val="C00000"/>
                </a:solidFill>
                <a:latin typeface="Cambria" pitchFamily="18" charset="0"/>
              </a:rPr>
              <a:t>desproporcionado y expresa las contradicciones (en la pintura de Velásquez el claro/oscuro) y culturalmente Reforma/Contrarreforma</a:t>
            </a:r>
            <a:r>
              <a:rPr lang="es-ES" sz="2000" dirty="0">
                <a:latin typeface="Cambria" pitchFamily="18" charset="0"/>
              </a:rPr>
              <a:t>, y en Hispanoamérica, Sor Juana Inés de la Cruz: cultura europea/cultura mestiza. Es por esta razón que predomina en esta etapa el ensayo y la crítica, cuyos autores son Jerónimo Feijoo y Francisco Isla.</a:t>
            </a:r>
          </a:p>
          <a:p>
            <a:pPr lvl="0" algn="just"/>
            <a:r>
              <a:rPr lang="es-ES" sz="2000" b="1" dirty="0">
                <a:latin typeface="Cambria" pitchFamily="18" charset="0"/>
              </a:rPr>
              <a:t>Triunfo del Neoclasicismo:</a:t>
            </a:r>
            <a:r>
              <a:rPr lang="es-ES" sz="2000" dirty="0">
                <a:latin typeface="Cambria" pitchFamily="18" charset="0"/>
              </a:rPr>
              <a:t> en esta etapa los escritores y artistas </a:t>
            </a:r>
            <a:r>
              <a:rPr lang="es-ES" sz="2000" dirty="0">
                <a:solidFill>
                  <a:srgbClr val="C00000"/>
                </a:solidFill>
                <a:latin typeface="Cambria" pitchFamily="18" charset="0"/>
              </a:rPr>
              <a:t>aceptan las rígidas normas impuestas por el neoclasicismo y se someten al imperio de la Razón. </a:t>
            </a:r>
            <a:r>
              <a:rPr lang="es-ES" sz="2000" dirty="0">
                <a:latin typeface="Cambria" pitchFamily="18" charset="0"/>
              </a:rPr>
              <a:t>Existe un escasez de producción literaria. Los autores de este etapa son: José Cadalso, Gaspar Melchor de Jovellanos, Juan Meléndez </a:t>
            </a:r>
            <a:r>
              <a:rPr lang="es-ES" sz="2000" dirty="0" err="1">
                <a:latin typeface="Cambria" pitchFamily="18" charset="0"/>
              </a:rPr>
              <a:t>Valdes</a:t>
            </a:r>
            <a:r>
              <a:rPr lang="es-ES" sz="2000" dirty="0">
                <a:latin typeface="Cambria" pitchFamily="18" charset="0"/>
              </a:rPr>
              <a:t>, Leandro Fernández de Moratín, Félix María Samaniego y Tomás de Iriarte.</a:t>
            </a:r>
          </a:p>
          <a:p>
            <a:pPr lvl="0" algn="just"/>
            <a:r>
              <a:rPr lang="es-ES" sz="2000" b="1" dirty="0">
                <a:latin typeface="Cambria" pitchFamily="18" charset="0"/>
              </a:rPr>
              <a:t>Prerromanticismo: </a:t>
            </a:r>
            <a:r>
              <a:rPr lang="es-ES" sz="2000" dirty="0">
                <a:latin typeface="Cambria" pitchFamily="18" charset="0"/>
              </a:rPr>
              <a:t>se comienza a rechazar poco a poco las reglas rígidas de composición neoclásica. </a:t>
            </a:r>
            <a:r>
              <a:rPr lang="es-ES" sz="2000" dirty="0">
                <a:solidFill>
                  <a:srgbClr val="C00000"/>
                </a:solidFill>
                <a:latin typeface="Cambria" pitchFamily="18" charset="0"/>
              </a:rPr>
              <a:t>Aparecen tímidamente algunas manifestaciones de emoción y sentimientos humanos</a:t>
            </a:r>
            <a:r>
              <a:rPr lang="es-ES" sz="2000" dirty="0">
                <a:latin typeface="Cambria" pitchFamily="18" charset="0"/>
              </a:rPr>
              <a:t>. Autores de esta etapa son: Nicasio Álvarez </a:t>
            </a:r>
            <a:r>
              <a:rPr lang="es-ES" sz="2000" dirty="0" err="1">
                <a:latin typeface="Cambria" pitchFamily="18" charset="0"/>
              </a:rPr>
              <a:t>Cienfuego</a:t>
            </a:r>
            <a:r>
              <a:rPr lang="es-ES" sz="2000" dirty="0">
                <a:latin typeface="Cambria" pitchFamily="18" charset="0"/>
              </a:rPr>
              <a:t>, Manuel José Quintana y Alberto Lista.</a:t>
            </a:r>
          </a:p>
          <a:p>
            <a:endParaRPr lang="es-E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fontScale="77500" lnSpcReduction="20000"/>
          </a:bodyPr>
          <a:lstStyle/>
          <a:p>
            <a:pPr algn="ctr">
              <a:buNone/>
            </a:pPr>
            <a:r>
              <a:rPr lang="es-ES" b="1" u="sng" dirty="0">
                <a:solidFill>
                  <a:srgbClr val="C00000"/>
                </a:solidFill>
                <a:effectLst>
                  <a:outerShdw blurRad="38100" dist="38100" dir="2700000" algn="tl">
                    <a:srgbClr val="000000">
                      <a:alpha val="43137"/>
                    </a:srgbClr>
                  </a:outerShdw>
                </a:effectLst>
                <a:latin typeface="Cambria" pitchFamily="18" charset="0"/>
              </a:rPr>
              <a:t>GÉNEROS: POESÍA, FÁBULAS, PROSA,  </a:t>
            </a:r>
            <a:r>
              <a:rPr lang="es-ES" b="1" u="sng" dirty="0" smtClean="0">
                <a:solidFill>
                  <a:srgbClr val="C00000"/>
                </a:solidFill>
                <a:effectLst>
                  <a:outerShdw blurRad="38100" dist="38100" dir="2700000" algn="tl">
                    <a:srgbClr val="000000">
                      <a:alpha val="43137"/>
                    </a:srgbClr>
                  </a:outerShdw>
                </a:effectLst>
                <a:latin typeface="Cambria" pitchFamily="18" charset="0"/>
              </a:rPr>
              <a:t>TEATRO</a:t>
            </a:r>
            <a:endParaRPr lang="es-ES" dirty="0">
              <a:solidFill>
                <a:srgbClr val="C00000"/>
              </a:solidFill>
              <a:effectLst>
                <a:outerShdw blurRad="38100" dist="38100" dir="2700000" algn="tl">
                  <a:srgbClr val="000000">
                    <a:alpha val="43137"/>
                  </a:srgbClr>
                </a:outerShdw>
              </a:effectLst>
              <a:latin typeface="Cambria" pitchFamily="18" charset="0"/>
            </a:endParaRPr>
          </a:p>
          <a:p>
            <a:pPr>
              <a:buNone/>
            </a:pPr>
            <a:r>
              <a:rPr lang="es-ES" b="1" dirty="0">
                <a:latin typeface="Cambria" pitchFamily="18" charset="0"/>
              </a:rPr>
              <a:t> </a:t>
            </a:r>
            <a:endParaRPr lang="es-ES" dirty="0">
              <a:latin typeface="Cambria" pitchFamily="18" charset="0"/>
            </a:endParaRPr>
          </a:p>
          <a:p>
            <a:r>
              <a:rPr lang="es-ES" b="1" dirty="0">
                <a:solidFill>
                  <a:srgbClr val="C00000"/>
                </a:solidFill>
                <a:effectLst>
                  <a:outerShdw blurRad="38100" dist="38100" dir="2700000" algn="tl">
                    <a:srgbClr val="000000">
                      <a:alpha val="43137"/>
                    </a:srgbClr>
                  </a:outerShdw>
                </a:effectLst>
                <a:latin typeface="Cambria" pitchFamily="18" charset="0"/>
              </a:rPr>
              <a:t>1. POESÍA NEOCLÁSICA</a:t>
            </a:r>
            <a:endParaRPr lang="es-ES" dirty="0">
              <a:solidFill>
                <a:srgbClr val="C00000"/>
              </a:solidFill>
              <a:effectLst>
                <a:outerShdw blurRad="38100" dist="38100" dir="2700000" algn="tl">
                  <a:srgbClr val="000000">
                    <a:alpha val="43137"/>
                  </a:srgbClr>
                </a:outerShdw>
              </a:effectLst>
              <a:latin typeface="Cambria" pitchFamily="18" charset="0"/>
            </a:endParaRPr>
          </a:p>
          <a:p>
            <a:pPr>
              <a:buNone/>
            </a:pPr>
            <a:r>
              <a:rPr lang="es-ES" b="1" dirty="0">
                <a:latin typeface="Cambria" pitchFamily="18" charset="0"/>
              </a:rPr>
              <a:t> </a:t>
            </a:r>
            <a:endParaRPr lang="es-ES" dirty="0">
              <a:latin typeface="Cambria" pitchFamily="18" charset="0"/>
            </a:endParaRPr>
          </a:p>
          <a:p>
            <a:pPr algn="just"/>
            <a:r>
              <a:rPr lang="es-ES" dirty="0">
                <a:latin typeface="Cambria" pitchFamily="18" charset="0"/>
              </a:rPr>
              <a:t>En lo que se refiere a este género, podemos decir que no se desarrolló como en otros movimientos literarios, pues al rechazar los sentimientos, se revela una escasez de producción literaria. Además, los sentimientos son considerados de mal gusto, por lo tanto, la poesía llega a ser muy contenida en sus aspectos emocionales.</a:t>
            </a:r>
          </a:p>
          <a:p>
            <a:pPr>
              <a:buNone/>
            </a:pPr>
            <a:endParaRPr lang="es-ES" dirty="0">
              <a:latin typeface="Cambria" pitchFamily="18" charset="0"/>
            </a:endParaRPr>
          </a:p>
          <a:p>
            <a:r>
              <a:rPr lang="es-ES" dirty="0">
                <a:latin typeface="Cambria" pitchFamily="18" charset="0"/>
              </a:rPr>
              <a:t>Las temáticas que se desarrollan en este período son dos:</a:t>
            </a:r>
          </a:p>
          <a:p>
            <a:pPr>
              <a:buNone/>
            </a:pPr>
            <a:endParaRPr lang="es-ES" dirty="0">
              <a:latin typeface="Cambria" pitchFamily="18" charset="0"/>
            </a:endParaRPr>
          </a:p>
          <a:p>
            <a:pPr lvl="0"/>
            <a:r>
              <a:rPr lang="es-ES" dirty="0">
                <a:latin typeface="Cambria" pitchFamily="18" charset="0"/>
              </a:rPr>
              <a:t>BUCÓLICA O PASTORIL.</a:t>
            </a:r>
          </a:p>
          <a:p>
            <a:pPr lvl="0"/>
            <a:r>
              <a:rPr lang="es-ES" dirty="0">
                <a:latin typeface="Cambria" pitchFamily="18" charset="0"/>
              </a:rPr>
              <a:t>FABULESCA.</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rmAutofit fontScale="92500"/>
          </a:bodyPr>
          <a:lstStyle/>
          <a:p>
            <a:pPr algn="ctr">
              <a:buNone/>
            </a:pPr>
            <a:r>
              <a:rPr lang="es-ES" b="1" dirty="0">
                <a:solidFill>
                  <a:srgbClr val="C00000"/>
                </a:solidFill>
                <a:effectLst>
                  <a:outerShdw blurRad="38100" dist="38100" dir="2700000" algn="tl">
                    <a:srgbClr val="000000">
                      <a:alpha val="43137"/>
                    </a:srgbClr>
                  </a:outerShdw>
                </a:effectLst>
                <a:latin typeface="Cambria" pitchFamily="18" charset="0"/>
              </a:rPr>
              <a:t>2. LA FÁBULA NEOCLÁSICA</a:t>
            </a:r>
            <a:endParaRPr lang="es-ES" dirty="0">
              <a:solidFill>
                <a:srgbClr val="C00000"/>
              </a:solidFill>
              <a:effectLst>
                <a:outerShdw blurRad="38100" dist="38100" dir="2700000" algn="tl">
                  <a:srgbClr val="000000">
                    <a:alpha val="43137"/>
                  </a:srgbClr>
                </a:outerShdw>
              </a:effectLst>
              <a:latin typeface="Cambria" pitchFamily="18" charset="0"/>
            </a:endParaRPr>
          </a:p>
          <a:p>
            <a:pPr>
              <a:buNone/>
            </a:pPr>
            <a:r>
              <a:rPr lang="es-ES" b="1" dirty="0"/>
              <a:t> </a:t>
            </a:r>
            <a:endParaRPr lang="es-ES" dirty="0"/>
          </a:p>
          <a:p>
            <a:pPr algn="just"/>
            <a:r>
              <a:rPr lang="es-ES" dirty="0">
                <a:latin typeface="Cambria" pitchFamily="18" charset="0"/>
              </a:rPr>
              <a:t>En el siglo XVIII se cultivó y desarrolló un género que había estado perdido desde la época clásica, cuando </a:t>
            </a:r>
            <a:r>
              <a:rPr lang="es-ES" dirty="0" err="1">
                <a:latin typeface="Cambria" pitchFamily="18" charset="0"/>
              </a:rPr>
              <a:t>Esopo</a:t>
            </a:r>
            <a:r>
              <a:rPr lang="es-ES" dirty="0">
                <a:latin typeface="Cambria" pitchFamily="18" charset="0"/>
              </a:rPr>
              <a:t> era el </a:t>
            </a:r>
            <a:r>
              <a:rPr lang="es-ES" dirty="0" err="1">
                <a:latin typeface="Cambria" pitchFamily="18" charset="0"/>
              </a:rPr>
              <a:t>principe</a:t>
            </a:r>
            <a:r>
              <a:rPr lang="es-ES" dirty="0">
                <a:latin typeface="Cambria" pitchFamily="18" charset="0"/>
              </a:rPr>
              <a:t> de la fábula. En este movimiento se desarrolló mucho este tipo de literatura, siendo </a:t>
            </a:r>
            <a:r>
              <a:rPr lang="es-ES" dirty="0" err="1">
                <a:latin typeface="Cambria" pitchFamily="18" charset="0"/>
              </a:rPr>
              <a:t>Lafontaine</a:t>
            </a:r>
            <a:r>
              <a:rPr lang="es-ES" dirty="0">
                <a:latin typeface="Cambria" pitchFamily="18" charset="0"/>
              </a:rPr>
              <a:t> en Francia su mayor expositor. También en España se desarrolló de la mano de Félix María Samaniego que imitó a los grandes fabulistas de la historia como </a:t>
            </a:r>
            <a:r>
              <a:rPr lang="es-ES" dirty="0" err="1">
                <a:latin typeface="Cambria" pitchFamily="18" charset="0"/>
              </a:rPr>
              <a:t>Fedro</a:t>
            </a:r>
            <a:r>
              <a:rPr lang="es-ES" dirty="0">
                <a:latin typeface="Cambria" pitchFamily="18" charset="0"/>
              </a:rPr>
              <a:t>, </a:t>
            </a:r>
            <a:r>
              <a:rPr lang="es-ES" dirty="0" err="1">
                <a:latin typeface="Cambria" pitchFamily="18" charset="0"/>
              </a:rPr>
              <a:t>Esopo</a:t>
            </a:r>
            <a:r>
              <a:rPr lang="es-ES" dirty="0">
                <a:latin typeface="Cambria" pitchFamily="18" charset="0"/>
              </a:rPr>
              <a:t> y </a:t>
            </a:r>
            <a:r>
              <a:rPr lang="es-ES" dirty="0" err="1">
                <a:latin typeface="Cambria" pitchFamily="18" charset="0"/>
              </a:rPr>
              <a:t>Lafontaine</a:t>
            </a:r>
            <a:r>
              <a:rPr lang="es-ES" dirty="0">
                <a:latin typeface="Cambria" pitchFamily="18" charset="0"/>
              </a:rPr>
              <a:t>; y Tomás de </a:t>
            </a:r>
            <a:r>
              <a:rPr lang="es-ES" dirty="0" err="1">
                <a:latin typeface="Cambria" pitchFamily="18" charset="0"/>
              </a:rPr>
              <a:t>Irirarte</a:t>
            </a:r>
            <a:r>
              <a:rPr lang="es-ES" dirty="0">
                <a:latin typeface="Cambria" pitchFamily="18" charset="0"/>
              </a:rPr>
              <a:t>.</a:t>
            </a:r>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555</Words>
  <Application>Microsoft Office PowerPoint</Application>
  <PresentationFormat>Presentación en pantalla (4:3)</PresentationFormat>
  <Paragraphs>73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LITERATURA NEOCLÁSICA</vt:lpstr>
      <vt:lpstr>LITERATURA NEOCLÁSICA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NEOCLÁSICA</dc:title>
  <dc:creator>Felipe Sepúlveda</dc:creator>
  <cp:lastModifiedBy>Felipe Sepúlveda</cp:lastModifiedBy>
  <cp:revision>11</cp:revision>
  <dcterms:created xsi:type="dcterms:W3CDTF">2013-05-10T15:38:32Z</dcterms:created>
  <dcterms:modified xsi:type="dcterms:W3CDTF">2013-05-14T17:28:47Z</dcterms:modified>
</cp:coreProperties>
</file>