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9" r:id="rId4"/>
    <p:sldId id="270" r:id="rId5"/>
    <p:sldId id="266" r:id="rId6"/>
    <p:sldId id="272" r:id="rId7"/>
    <p:sldId id="271" r:id="rId8"/>
    <p:sldId id="268" r:id="rId9"/>
    <p:sldId id="267" r:id="rId10"/>
    <p:sldId id="257" r:id="rId11"/>
    <p:sldId id="258" r:id="rId12"/>
    <p:sldId id="259" r:id="rId13"/>
    <p:sldId id="260" r:id="rId14"/>
    <p:sldId id="261" r:id="rId15"/>
    <p:sldId id="273" r:id="rId16"/>
    <p:sldId id="262" r:id="rId17"/>
    <p:sldId id="263" r:id="rId18"/>
    <p:sldId id="264" r:id="rId1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FAE6-C125-498B-B801-B0FB2F3B8750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7BDD3-E551-4C24-AF64-2067C24B25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FAE6-C125-498B-B801-B0FB2F3B8750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7BDD3-E551-4C24-AF64-2067C24B25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FAE6-C125-498B-B801-B0FB2F3B8750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7BDD3-E551-4C24-AF64-2067C24B25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FAE6-C125-498B-B801-B0FB2F3B8750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7BDD3-E551-4C24-AF64-2067C24B25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FAE6-C125-498B-B801-B0FB2F3B8750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7BDD3-E551-4C24-AF64-2067C24B25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FAE6-C125-498B-B801-B0FB2F3B8750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7BDD3-E551-4C24-AF64-2067C24B25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FAE6-C125-498B-B801-B0FB2F3B8750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7BDD3-E551-4C24-AF64-2067C24B25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FAE6-C125-498B-B801-B0FB2F3B8750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7BDD3-E551-4C24-AF64-2067C24B25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FAE6-C125-498B-B801-B0FB2F3B8750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7BDD3-E551-4C24-AF64-2067C24B25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FAE6-C125-498B-B801-B0FB2F3B8750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7BDD3-E551-4C24-AF64-2067C24B25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7FAE6-C125-498B-B801-B0FB2F3B8750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7BDD3-E551-4C24-AF64-2067C24B25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7FAE6-C125-498B-B801-B0FB2F3B8750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7BDD3-E551-4C24-AF64-2067C24B255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470025"/>
          </a:xfrm>
        </p:spPr>
        <p:txBody>
          <a:bodyPr>
            <a:normAutofit/>
          </a:bodyPr>
          <a:lstStyle/>
          <a:p>
            <a:r>
              <a:rPr lang="es-ES" sz="5400" dirty="0" smtClean="0"/>
              <a:t>GÉNERO LÍRICO</a:t>
            </a:r>
            <a:endParaRPr lang="es-ES" sz="5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2492896"/>
            <a:ext cx="6400800" cy="1752600"/>
          </a:xfrm>
        </p:spPr>
        <p:txBody>
          <a:bodyPr/>
          <a:lstStyle/>
          <a:p>
            <a:r>
              <a:rPr lang="es-E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PRIMERO  MEDIO</a:t>
            </a:r>
            <a:endParaRPr lang="es-E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9460" name="Picture 4" descr="https://encrypted-tbn2.gstatic.com/images?q=tbn:ANd9GcQQeWwvzaKmOFbUfZsG1XAVtstVBXvhpyG_ZrMKWJwTH0-6LFK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212976"/>
            <a:ext cx="3628628" cy="27075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LÍRICA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525963"/>
          </a:xfrm>
        </p:spPr>
        <p:txBody>
          <a:bodyPr>
            <a:normAutofit fontScale="85000" lnSpcReduction="10000"/>
          </a:bodyPr>
          <a:lstStyle/>
          <a:p>
            <a:endParaRPr lang="es-ES" dirty="0"/>
          </a:p>
          <a:p>
            <a:pPr algn="just"/>
            <a:r>
              <a:rPr lang="es-ES" dirty="0">
                <a:solidFill>
                  <a:srgbClr val="C00000"/>
                </a:solidFill>
                <a:latin typeface="Cambria" pitchFamily="18" charset="0"/>
              </a:rPr>
              <a:t> 1.- Motivo lírico: </a:t>
            </a:r>
            <a:r>
              <a:rPr lang="es-ES" dirty="0">
                <a:latin typeface="Cambria" pitchFamily="18" charset="0"/>
              </a:rPr>
              <a:t>Corresponde al concepto o idea presente en la composición poética. Esta idea representa lo más importante del mensaje y se puede enunciar, generalmente, a través de un sustantivo abstracto, como la tristeza, la soledad, etc. </a:t>
            </a:r>
          </a:p>
          <a:p>
            <a:r>
              <a:rPr lang="es-ES" dirty="0">
                <a:solidFill>
                  <a:srgbClr val="C00000"/>
                </a:solidFill>
                <a:latin typeface="Cambria" pitchFamily="18" charset="0"/>
              </a:rPr>
              <a:t>2.- Temple de ánimo: </a:t>
            </a:r>
            <a:r>
              <a:rPr lang="es-ES" dirty="0">
                <a:latin typeface="Cambria" pitchFamily="18" charset="0"/>
              </a:rPr>
              <a:t>Emoción o estado anímico del poeta o hablante. </a:t>
            </a:r>
          </a:p>
          <a:p>
            <a:r>
              <a:rPr lang="es-ES" dirty="0">
                <a:solidFill>
                  <a:srgbClr val="C00000"/>
                </a:solidFill>
                <a:latin typeface="Cambria" pitchFamily="18" charset="0"/>
              </a:rPr>
              <a:t>3.- Objeto lírico: </a:t>
            </a:r>
            <a:r>
              <a:rPr lang="es-ES" dirty="0">
                <a:latin typeface="Cambria" pitchFamily="18" charset="0"/>
              </a:rPr>
              <a:t>Es la circunstancia o ser que provoca un estado anímico determinado en el poeta y que se destaca en la lectura de la obra</a:t>
            </a:r>
            <a:r>
              <a:rPr lang="es-ES" b="1" dirty="0"/>
              <a:t>. </a:t>
            </a:r>
            <a:endParaRPr lang="es-ES" dirty="0"/>
          </a:p>
        </p:txBody>
      </p:sp>
      <p:pic>
        <p:nvPicPr>
          <p:cNvPr id="5122" name="Picture 2" descr="https://encrypted-tbn3.gstatic.com/images?q=tbn:ANd9GcQaC-nTzl1GpaHAx6nRTtQPKG9Cj3nhZurxKGS0jjs3BLzOsFalh_YGk-Z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188640"/>
            <a:ext cx="2028825" cy="14382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endParaRPr lang="es-ES" dirty="0"/>
          </a:p>
          <a:p>
            <a:pPr algn="ctr">
              <a:buNone/>
            </a:pPr>
            <a:r>
              <a:rPr lang="es-ES" dirty="0" smtClean="0">
                <a:latin typeface="Cambria" pitchFamily="18" charset="0"/>
              </a:rPr>
              <a:t>Rima </a:t>
            </a:r>
            <a:r>
              <a:rPr lang="es-ES" dirty="0">
                <a:latin typeface="Cambria" pitchFamily="18" charset="0"/>
              </a:rPr>
              <a:t>XVII </a:t>
            </a:r>
          </a:p>
          <a:p>
            <a:r>
              <a:rPr lang="es-ES" dirty="0">
                <a:latin typeface="Cambria" pitchFamily="18" charset="0"/>
              </a:rPr>
              <a:t>Hoy la tierra y los cielos me sonríen; </a:t>
            </a:r>
          </a:p>
          <a:p>
            <a:r>
              <a:rPr lang="es-ES" dirty="0">
                <a:latin typeface="Cambria" pitchFamily="18" charset="0"/>
              </a:rPr>
              <a:t>hoy llega al fondo de mi alma el sol; </a:t>
            </a:r>
          </a:p>
          <a:p>
            <a:r>
              <a:rPr lang="es-ES" dirty="0">
                <a:latin typeface="Cambria" pitchFamily="18" charset="0"/>
              </a:rPr>
              <a:t>hoy la he visto.., la he visto y me ha mirado... </a:t>
            </a:r>
          </a:p>
          <a:p>
            <a:r>
              <a:rPr lang="es-ES" dirty="0">
                <a:latin typeface="Cambria" pitchFamily="18" charset="0"/>
              </a:rPr>
              <a:t>¡Hoy creo en Dios! </a:t>
            </a:r>
          </a:p>
          <a:p>
            <a:pPr algn="ctr"/>
            <a:r>
              <a:rPr lang="es-ES" dirty="0">
                <a:latin typeface="Cambria" pitchFamily="18" charset="0"/>
              </a:rPr>
              <a:t>Gustavo Adolfo Bécquer. </a:t>
            </a:r>
          </a:p>
          <a:p>
            <a:pPr>
              <a:buNone/>
            </a:pPr>
            <a:r>
              <a:rPr lang="es-ES" b="1" dirty="0">
                <a:solidFill>
                  <a:srgbClr val="C00000"/>
                </a:solidFill>
                <a:latin typeface="Cambria" pitchFamily="18" charset="0"/>
              </a:rPr>
              <a:t>Motivo lírico: </a:t>
            </a:r>
            <a:r>
              <a:rPr lang="es-ES" b="1" dirty="0">
                <a:latin typeface="Cambria" pitchFamily="18" charset="0"/>
              </a:rPr>
              <a:t>el amor correspondido. </a:t>
            </a:r>
          </a:p>
          <a:p>
            <a:pPr>
              <a:buNone/>
            </a:pPr>
            <a:r>
              <a:rPr lang="es-ES" b="1" dirty="0">
                <a:solidFill>
                  <a:srgbClr val="C00000"/>
                </a:solidFill>
                <a:latin typeface="Cambria" pitchFamily="18" charset="0"/>
              </a:rPr>
              <a:t>Temple de ánimo: </a:t>
            </a:r>
            <a:r>
              <a:rPr lang="es-ES" b="1" dirty="0">
                <a:latin typeface="Cambria" pitchFamily="18" charset="0"/>
              </a:rPr>
              <a:t>alegría. </a:t>
            </a:r>
          </a:p>
          <a:p>
            <a:pPr>
              <a:buNone/>
            </a:pPr>
            <a:r>
              <a:rPr lang="es-ES" b="1" dirty="0">
                <a:solidFill>
                  <a:srgbClr val="C00000"/>
                </a:solidFill>
                <a:latin typeface="Cambria" pitchFamily="18" charset="0"/>
              </a:rPr>
              <a:t>Objeto lírico: </a:t>
            </a:r>
            <a:r>
              <a:rPr lang="es-ES" b="1" dirty="0">
                <a:latin typeface="Cambria" pitchFamily="18" charset="0"/>
              </a:rPr>
              <a:t>la mujer amada. </a:t>
            </a:r>
            <a:endParaRPr lang="es-ES" dirty="0">
              <a:latin typeface="Cambria" pitchFamily="18" charset="0"/>
            </a:endParaRPr>
          </a:p>
        </p:txBody>
      </p:sp>
      <p:pic>
        <p:nvPicPr>
          <p:cNvPr id="4098" name="Picture 2" descr="http://4.bp.blogspot.com/-JvbFPFCjtsM/TfpPwlNNRnI/AAAAAAAACHI/jeDnAaRTK-U/s1600/liri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3460" y="0"/>
            <a:ext cx="1840540" cy="1800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</a:t>
            </a:r>
            <a:r>
              <a:rPr lang="es-ES" b="1" dirty="0" smtClean="0"/>
              <a:t>4.- Actitudes líricas: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s-ES" dirty="0"/>
          </a:p>
          <a:p>
            <a:pPr algn="just">
              <a:buNone/>
            </a:pPr>
            <a:r>
              <a:rPr lang="es-ES" dirty="0" smtClean="0">
                <a:latin typeface="Cambria" pitchFamily="18" charset="0"/>
              </a:rPr>
              <a:t>     Disposición </a:t>
            </a:r>
            <a:r>
              <a:rPr lang="es-ES" dirty="0">
                <a:latin typeface="Cambria" pitchFamily="18" charset="0"/>
              </a:rPr>
              <a:t>o postura del hablante al momento de </a:t>
            </a:r>
            <a:r>
              <a:rPr lang="es-ES" dirty="0" smtClean="0">
                <a:latin typeface="Cambria" pitchFamily="18" charset="0"/>
              </a:rPr>
              <a:t>la enunciación </a:t>
            </a:r>
            <a:r>
              <a:rPr lang="es-ES" dirty="0">
                <a:latin typeface="Cambria" pitchFamily="18" charset="0"/>
              </a:rPr>
              <a:t>del poema. La diferencia fundamental entre el temple de ánimo y la actitud lírica radica en que ésta última se refleja lingüísticamente en la creación poética. </a:t>
            </a:r>
          </a:p>
          <a:p>
            <a:pPr algn="just">
              <a:buNone/>
            </a:pPr>
            <a:r>
              <a:rPr lang="es-ES" b="1" dirty="0">
                <a:solidFill>
                  <a:srgbClr val="C00000"/>
                </a:solidFill>
                <a:latin typeface="Cambria" pitchFamily="18" charset="0"/>
              </a:rPr>
              <a:t>a) Actitud enunciativa: </a:t>
            </a:r>
            <a:r>
              <a:rPr lang="es-ES" dirty="0">
                <a:latin typeface="Cambria" pitchFamily="18" charset="0"/>
              </a:rPr>
              <a:t>El hablante lírico capta algo externo al yo, lo interioriza y expresa por medio de una secuencia narrativa o descriptiva. Se presenta la función referencial. </a:t>
            </a:r>
          </a:p>
          <a:p>
            <a:pPr algn="just">
              <a:buNone/>
            </a:pPr>
            <a:r>
              <a:rPr lang="es-ES" dirty="0">
                <a:solidFill>
                  <a:srgbClr val="C00000"/>
                </a:solidFill>
                <a:latin typeface="Cambria" pitchFamily="18" charset="0"/>
              </a:rPr>
              <a:t>Ejemplo: “El río Guadalquivir / va entre naranjos y olivos. / Los dos ríos de Granada / </a:t>
            </a:r>
            <a:r>
              <a:rPr lang="es-ES" dirty="0" smtClean="0">
                <a:solidFill>
                  <a:srgbClr val="C00000"/>
                </a:solidFill>
                <a:latin typeface="Cambria" pitchFamily="18" charset="0"/>
              </a:rPr>
              <a:t>bajan </a:t>
            </a:r>
            <a:r>
              <a:rPr lang="es-ES" dirty="0">
                <a:solidFill>
                  <a:srgbClr val="C00000"/>
                </a:solidFill>
                <a:latin typeface="Cambria" pitchFamily="18" charset="0"/>
              </a:rPr>
              <a:t>de la nieve al trigo. </a:t>
            </a:r>
          </a:p>
          <a:p>
            <a:pPr>
              <a:buNone/>
            </a:pPr>
            <a:endParaRPr lang="es-ES" dirty="0" smtClean="0"/>
          </a:p>
          <a:p>
            <a:pPr algn="r">
              <a:buNone/>
            </a:pPr>
            <a:r>
              <a:rPr lang="es-ES" dirty="0" smtClean="0"/>
              <a:t>Federico </a:t>
            </a:r>
            <a:r>
              <a:rPr lang="es-ES" dirty="0"/>
              <a:t>García Lorca.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endParaRPr lang="es-ES" dirty="0"/>
          </a:p>
          <a:p>
            <a:pPr algn="just"/>
            <a:r>
              <a:rPr lang="es-ES" dirty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s-ES" b="1" dirty="0">
                <a:solidFill>
                  <a:srgbClr val="C00000"/>
                </a:solidFill>
                <a:latin typeface="Cambria" pitchFamily="18" charset="0"/>
              </a:rPr>
              <a:t>b) Actitud </a:t>
            </a:r>
            <a:r>
              <a:rPr lang="es-ES" b="1" dirty="0" err="1">
                <a:solidFill>
                  <a:srgbClr val="C00000"/>
                </a:solidFill>
                <a:latin typeface="Cambria" pitchFamily="18" charset="0"/>
              </a:rPr>
              <a:t>apostrófica</a:t>
            </a:r>
            <a:r>
              <a:rPr lang="es-ES" b="1" dirty="0">
                <a:solidFill>
                  <a:srgbClr val="C00000"/>
                </a:solidFill>
                <a:latin typeface="Cambria" pitchFamily="18" charset="0"/>
              </a:rPr>
              <a:t>: </a:t>
            </a:r>
            <a:r>
              <a:rPr lang="es-ES" dirty="0">
                <a:latin typeface="Cambria" pitchFamily="18" charset="0"/>
              </a:rPr>
              <a:t>El hablante convierte en un tú lo que está fuera de él y se dirige con intensidad y dramatismo a ese tú en una apelación directa. Se presenta la función conativa. </a:t>
            </a:r>
          </a:p>
          <a:p>
            <a:r>
              <a:rPr lang="es-ES" b="1" dirty="0">
                <a:latin typeface="Cambria" pitchFamily="18" charset="0"/>
              </a:rPr>
              <a:t>Ejemplo: </a:t>
            </a:r>
          </a:p>
          <a:p>
            <a:r>
              <a:rPr lang="es-ES" dirty="0">
                <a:latin typeface="Cambria" pitchFamily="18" charset="0"/>
              </a:rPr>
              <a:t>¡Levántate y saluda el amor de los hombres! / escucha nuestras risas y también nuestro llanto. / Escucha los pasos de millones de esclavos. / Escucha la protesta interminable / de esa angustia que se llama hombre. </a:t>
            </a:r>
          </a:p>
          <a:p>
            <a:pPr algn="r">
              <a:buNone/>
            </a:pPr>
            <a:r>
              <a:rPr lang="es-ES" dirty="0">
                <a:latin typeface="Cambria" pitchFamily="18" charset="0"/>
              </a:rPr>
              <a:t>Vicente Huidobro.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endParaRPr lang="es-ES" dirty="0"/>
          </a:p>
          <a:p>
            <a:pPr algn="just"/>
            <a:r>
              <a:rPr lang="es-ES" dirty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s-ES" b="1" dirty="0">
                <a:solidFill>
                  <a:srgbClr val="C00000"/>
                </a:solidFill>
                <a:latin typeface="Cambria" pitchFamily="18" charset="0"/>
              </a:rPr>
              <a:t>c) Actitud </a:t>
            </a:r>
            <a:r>
              <a:rPr lang="es-ES" b="1" dirty="0" err="1">
                <a:solidFill>
                  <a:srgbClr val="C00000"/>
                </a:solidFill>
                <a:latin typeface="Cambria" pitchFamily="18" charset="0"/>
              </a:rPr>
              <a:t>carmínica</a:t>
            </a:r>
            <a:r>
              <a:rPr lang="es-ES" b="1" dirty="0">
                <a:solidFill>
                  <a:srgbClr val="C00000"/>
                </a:solidFill>
                <a:latin typeface="Cambria" pitchFamily="18" charset="0"/>
              </a:rPr>
              <a:t> o de la canción: </a:t>
            </a:r>
            <a:r>
              <a:rPr lang="es-ES" b="1" dirty="0">
                <a:latin typeface="Cambria" pitchFamily="18" charset="0"/>
              </a:rPr>
              <a:t>Es la actitud lírica por excelencia. En ella el poeta eleva su canto desde sí mismo y expresa su interioridad anímica. Es puramente subjetiva. Se presenta la función emotiva. </a:t>
            </a:r>
            <a:endParaRPr lang="es-ES" b="1" dirty="0" smtClean="0">
              <a:latin typeface="Cambria" pitchFamily="18" charset="0"/>
            </a:endParaRPr>
          </a:p>
          <a:p>
            <a:pPr algn="just"/>
            <a:r>
              <a:rPr lang="es-ES" dirty="0">
                <a:latin typeface="Cambria" pitchFamily="18" charset="0"/>
              </a:rPr>
              <a:t>Ejemplo: </a:t>
            </a:r>
          </a:p>
          <a:p>
            <a:pPr algn="just"/>
            <a:r>
              <a:rPr lang="es-ES" dirty="0">
                <a:latin typeface="Cambria" pitchFamily="18" charset="0"/>
              </a:rPr>
              <a:t>Tengo miedo. La tarde es gris y la tristeza / del cielo se abre como una boca de muerto. / Tiene mi corazón un llanto de princesa / olvidada en el fondo del salón de un palacio desierto. </a:t>
            </a:r>
          </a:p>
          <a:p>
            <a:pPr algn="r">
              <a:buNone/>
            </a:pPr>
            <a:r>
              <a:rPr lang="es-ES" dirty="0">
                <a:latin typeface="Cambria" pitchFamily="18" charset="0"/>
              </a:rPr>
              <a:t>Pablo Neruda</a:t>
            </a:r>
            <a:r>
              <a:rPr lang="es-ES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467544" y="2060848"/>
          <a:ext cx="8064897" cy="20002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88299"/>
                <a:gridCol w="2688299"/>
                <a:gridCol w="2688299"/>
              </a:tblGrid>
              <a:tr h="720081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Cambria" pitchFamily="18" charset="0"/>
                        </a:rPr>
                        <a:t>ACTITUD</a:t>
                      </a:r>
                      <a:r>
                        <a:rPr lang="es-ES" baseline="0" dirty="0" smtClean="0">
                          <a:latin typeface="Cambria" pitchFamily="18" charset="0"/>
                        </a:rPr>
                        <a:t> ENUNCIATIVA</a:t>
                      </a:r>
                      <a:endParaRPr lang="es-E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Cambria" pitchFamily="18" charset="0"/>
                        </a:rPr>
                        <a:t>FUNCIÓN REFERENCIAL</a:t>
                      </a:r>
                      <a:endParaRPr lang="es-E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Cambria" pitchFamily="18" charset="0"/>
                        </a:rPr>
                        <a:t>TERCERA PERSONA</a:t>
                      </a:r>
                    </a:p>
                    <a:p>
                      <a:pPr algn="ctr"/>
                      <a:r>
                        <a:rPr lang="es-ES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ÉL - ELLA</a:t>
                      </a:r>
                      <a:endParaRPr lang="es-ES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</a:tr>
              <a:tr h="618422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Cambria" pitchFamily="18" charset="0"/>
                        </a:rPr>
                        <a:t>ACTITUD</a:t>
                      </a:r>
                      <a:r>
                        <a:rPr lang="es-ES" baseline="0" dirty="0" smtClean="0">
                          <a:latin typeface="Cambria" pitchFamily="18" charset="0"/>
                        </a:rPr>
                        <a:t> APOSTRÓFICA</a:t>
                      </a:r>
                      <a:endParaRPr lang="es-E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Cambria" pitchFamily="18" charset="0"/>
                        </a:rPr>
                        <a:t>FUNCIÓN APELATIVA</a:t>
                      </a:r>
                      <a:endParaRPr lang="es-E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Cambria" pitchFamily="18" charset="0"/>
                        </a:rPr>
                        <a:t>SEGUNDA PERSONA</a:t>
                      </a:r>
                    </a:p>
                    <a:p>
                      <a:pPr algn="ctr"/>
                      <a:r>
                        <a:rPr lang="es-ES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TÚ - USTED</a:t>
                      </a:r>
                      <a:endParaRPr lang="es-ES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</a:tr>
              <a:tr h="618422"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Cambria" pitchFamily="18" charset="0"/>
                        </a:rPr>
                        <a:t>ACTITUD CARMÍNICA</a:t>
                      </a:r>
                      <a:endParaRPr lang="es-E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Cambria" pitchFamily="18" charset="0"/>
                        </a:rPr>
                        <a:t>FUNCIÓN EMOTIVA</a:t>
                      </a:r>
                      <a:endParaRPr lang="es-ES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Cambria" pitchFamily="18" charset="0"/>
                        </a:rPr>
                        <a:t>PRIMERA</a:t>
                      </a:r>
                      <a:r>
                        <a:rPr lang="es-ES" baseline="0" dirty="0" smtClean="0">
                          <a:latin typeface="Cambria" pitchFamily="18" charset="0"/>
                        </a:rPr>
                        <a:t> PERSONA</a:t>
                      </a:r>
                    </a:p>
                    <a:p>
                      <a:pPr algn="ctr"/>
                      <a:r>
                        <a:rPr lang="es-ES" baseline="0" dirty="0" smtClean="0">
                          <a:solidFill>
                            <a:srgbClr val="C00000"/>
                          </a:solidFill>
                          <a:latin typeface="Cambria" pitchFamily="18" charset="0"/>
                        </a:rPr>
                        <a:t>YO</a:t>
                      </a:r>
                      <a:endParaRPr lang="es-ES" dirty="0">
                        <a:solidFill>
                          <a:srgbClr val="C00000"/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2339752" y="764704"/>
            <a:ext cx="4747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smtClean="0">
                <a:solidFill>
                  <a:srgbClr val="C00000"/>
                </a:solidFill>
                <a:latin typeface="Cambria" pitchFamily="18" charset="0"/>
              </a:rPr>
              <a:t>RESUMEN DE ACTITUDES LÍRICAS</a:t>
            </a:r>
            <a:endParaRPr lang="es-ES" sz="2400" dirty="0">
              <a:solidFill>
                <a:srgbClr val="C00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88640"/>
            <a:ext cx="8964488" cy="5793507"/>
          </a:xfrm>
        </p:spPr>
        <p:txBody>
          <a:bodyPr>
            <a:noAutofit/>
          </a:bodyPr>
          <a:lstStyle/>
          <a:p>
            <a:pPr algn="just"/>
            <a:r>
              <a:rPr lang="es-ES" sz="2400" b="1" dirty="0">
                <a:solidFill>
                  <a:srgbClr val="C00000"/>
                </a:solidFill>
                <a:latin typeface="Cambria" pitchFamily="18" charset="0"/>
              </a:rPr>
              <a:t>5.- Tipos o formas líricas: </a:t>
            </a:r>
            <a:r>
              <a:rPr lang="es-ES" sz="2400" dirty="0">
                <a:latin typeface="Cambria" pitchFamily="18" charset="0"/>
              </a:rPr>
              <a:t>El género lírico ha adoptado distintas formas a lo largo de la historia del arte y la literatura. </a:t>
            </a:r>
          </a:p>
          <a:p>
            <a:pPr algn="just"/>
            <a:r>
              <a:rPr lang="es-ES" sz="2400" dirty="0">
                <a:solidFill>
                  <a:srgbClr val="C00000"/>
                </a:solidFill>
                <a:latin typeface="Cambria" pitchFamily="18" charset="0"/>
              </a:rPr>
              <a:t>a) Elegía. </a:t>
            </a:r>
            <a:r>
              <a:rPr lang="es-ES" sz="2400" dirty="0">
                <a:latin typeface="Cambria" pitchFamily="18" charset="0"/>
              </a:rPr>
              <a:t>Poema de tono nostálgico, cuyo contenido es la evocación dolorosa de un bien perdido o de un ser amado. Entre los motivos líricos de la elegía, podemos nombrar el desconsuelo, la amargura, la tristeza, etc. </a:t>
            </a:r>
          </a:p>
          <a:p>
            <a:pPr algn="just"/>
            <a:r>
              <a:rPr lang="es-ES" sz="2400" dirty="0">
                <a:solidFill>
                  <a:srgbClr val="C00000"/>
                </a:solidFill>
                <a:latin typeface="Cambria" pitchFamily="18" charset="0"/>
              </a:rPr>
              <a:t>b) Himno. </a:t>
            </a:r>
            <a:r>
              <a:rPr lang="es-ES" sz="2400" dirty="0">
                <a:latin typeface="Cambria" pitchFamily="18" charset="0"/>
              </a:rPr>
              <a:t>Poema de alabanza y homenaje, cuyo tono es solemne y elevado. Posee un carácter colectivo, pues involucra a una comunidad. Por lo general, se presenta en actos religiosos o celebraciones paganas. </a:t>
            </a:r>
            <a:endParaRPr lang="es-ES" sz="2400" dirty="0" smtClean="0">
              <a:latin typeface="Cambria" pitchFamily="18" charset="0"/>
            </a:endParaRPr>
          </a:p>
          <a:p>
            <a:pPr algn="just"/>
            <a:r>
              <a:rPr lang="es-ES" sz="2400" dirty="0">
                <a:solidFill>
                  <a:srgbClr val="C00000"/>
                </a:solidFill>
                <a:latin typeface="Cambria" pitchFamily="18" charset="0"/>
              </a:rPr>
              <a:t>c) Balada. </a:t>
            </a:r>
            <a:r>
              <a:rPr lang="es-ES" sz="2400" dirty="0">
                <a:latin typeface="Cambria" pitchFamily="18" charset="0"/>
              </a:rPr>
              <a:t>Poema, perteneciente a la tradición popular, caracterizado por poseer un tono sentimental que se funde con la queja, la melancolía, el gozo y la tristeza. Por los rasgos enunciados, tal vez sea aclarador y funcional establecer una relación entre esta forma y el actual concepto cotidiano de balada, con el cual se hace referencia a una forma musical suave cuyo tema es la queja amorosa.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476672"/>
            <a:ext cx="8964488" cy="572149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ES" dirty="0">
                <a:solidFill>
                  <a:srgbClr val="C00000"/>
                </a:solidFill>
                <a:latin typeface="Cambria" pitchFamily="18" charset="0"/>
              </a:rPr>
              <a:t>d) Oda. </a:t>
            </a:r>
            <a:r>
              <a:rPr lang="es-ES" dirty="0">
                <a:latin typeface="Cambria" pitchFamily="18" charset="0"/>
              </a:rPr>
              <a:t>Forma lírica, originaria de la antigua Grecia y cultura latina, consistente en un panegírico o alabanza a algo que se considera digno de merecerla. Se diferencia del himno en su carácter restringido o individual, pues no involucra a toda una comunidad o nación. </a:t>
            </a:r>
          </a:p>
          <a:p>
            <a:pPr algn="just"/>
            <a:r>
              <a:rPr lang="es-ES" dirty="0">
                <a:solidFill>
                  <a:srgbClr val="C00000"/>
                </a:solidFill>
                <a:latin typeface="Cambria" pitchFamily="18" charset="0"/>
              </a:rPr>
              <a:t>e) Soneto. </a:t>
            </a:r>
            <a:r>
              <a:rPr lang="es-ES" dirty="0">
                <a:latin typeface="Cambria" pitchFamily="18" charset="0"/>
              </a:rPr>
              <a:t>Forma lírica, estandarizada en cuanto a forma y contenido. Se estructura en catorce versos endecasílabos, distribuidos en dos cuartetos (estrofas de cuatro versos) y dos tercetos (estrofas de tres versos). En cada uno de los cuartetos riman, por lo general, el primer verso con el cuarto y el segundo con el tercero. En los tercetos, por su parte, la rima se puede ordenar de distinta manera. El contenido, sin embargo, es fundamentalmente amoroso.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>
                <a:solidFill>
                  <a:srgbClr val="C00000"/>
                </a:solidFill>
              </a:rPr>
              <a:t>6.- Elementos Externos: </a:t>
            </a:r>
            <a:r>
              <a:rPr lang="es-ES" b="1" dirty="0" smtClean="0"/>
              <a:t/>
            </a:r>
            <a:br>
              <a:rPr lang="es-ES" b="1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4525963"/>
          </a:xfrm>
        </p:spPr>
        <p:txBody>
          <a:bodyPr>
            <a:noAutofit/>
          </a:bodyPr>
          <a:lstStyle/>
          <a:p>
            <a:pPr algn="just"/>
            <a:r>
              <a:rPr lang="es-ES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</a:t>
            </a:r>
            <a:r>
              <a:rPr lang="es-E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) Rima. </a:t>
            </a:r>
            <a:r>
              <a:rPr lang="es-ES" sz="2400" dirty="0">
                <a:latin typeface="Cambria" pitchFamily="18" charset="0"/>
              </a:rPr>
              <a:t>Corresponde a la igualdad o semejanza de sonido que produce entre dos o más versos a partir de la última sílaba acentuada. </a:t>
            </a:r>
          </a:p>
          <a:p>
            <a:pPr algn="just"/>
            <a:r>
              <a:rPr lang="es-E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b) Ritmo. </a:t>
            </a:r>
            <a:r>
              <a:rPr lang="es-ES" sz="2400" dirty="0">
                <a:latin typeface="Cambria" pitchFamily="18" charset="0"/>
              </a:rPr>
              <a:t>(del griego “</a:t>
            </a:r>
            <a:r>
              <a:rPr lang="es-ES" sz="2400" dirty="0" err="1">
                <a:latin typeface="Cambria" pitchFamily="18" charset="0"/>
              </a:rPr>
              <a:t>rhein</a:t>
            </a:r>
            <a:r>
              <a:rPr lang="es-ES" sz="2400" dirty="0">
                <a:latin typeface="Cambria" pitchFamily="18" charset="0"/>
              </a:rPr>
              <a:t>” fluir) En el verso, el ritmo se produce por la disposición y repetición del acento a intervalos regulares. Según la distribución, en español sólo hay tres posibilidades: el acento se marca cada dos sílabas (ritmo binario), cada tres (ritmo ternario), cada cuatro (ritmo cuaternario). </a:t>
            </a:r>
          </a:p>
          <a:p>
            <a:pPr algn="just"/>
            <a:r>
              <a:rPr lang="es-E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c) Verso. </a:t>
            </a:r>
            <a:r>
              <a:rPr lang="es-ES" sz="2400" dirty="0">
                <a:latin typeface="Cambria" pitchFamily="18" charset="0"/>
              </a:rPr>
              <a:t>Corresponde a cada una de las líneas que componen un poema, ordenadas de acuerdo a una rima determinada, un ritmo particular y un número de sílabas acotado. </a:t>
            </a:r>
          </a:p>
          <a:p>
            <a:pPr algn="just"/>
            <a:r>
              <a:rPr lang="es-E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d) Estrofa. </a:t>
            </a:r>
            <a:r>
              <a:rPr lang="es-ES" sz="2400" dirty="0">
                <a:latin typeface="Cambria" pitchFamily="18" charset="0"/>
              </a:rPr>
              <a:t>Estructura lingüística formada por un conjunto de versos. Pueden ser isosilábicas, es decir, formadas por versos con igual número de sílabas; o </a:t>
            </a:r>
            <a:r>
              <a:rPr lang="es-ES" sz="2400" dirty="0" err="1">
                <a:latin typeface="Cambria" pitchFamily="18" charset="0"/>
              </a:rPr>
              <a:t>anisosilábicas</a:t>
            </a:r>
            <a:r>
              <a:rPr lang="es-ES" sz="2400" dirty="0">
                <a:latin typeface="Cambria" pitchFamily="18" charset="0"/>
              </a:rPr>
              <a:t>, estrofas compuestas por versos de distinta medida.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aliso.pntic.mec.es/agalle17/selectividad/lirica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60648"/>
            <a:ext cx="5873378" cy="61206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contentmapas.didactalia.net/imagenesEnlaces/013e3b05-6c28-4d12-b28a-b8c51e4d11ef.jpg?1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8640"/>
            <a:ext cx="3168352" cy="308914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3556" name="Picture 4" descr="http://2.bp.blogspot.com/-_zJ-rtEBfgY/UUD6MlJwoKI/AAAAAAAAAFc/CCRGfS3GxIU/s1600/grecia-musica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052736"/>
            <a:ext cx="2880320" cy="43906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3558" name="Picture 6" descr="http://woices.s3.amazonaws.com/audio_photos/4115/6844619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501008"/>
            <a:ext cx="3048000" cy="30480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2.bp.blogspot.com/_I4GvijX7YME/SPZIQi-HqvI/AAAAAAAAAbk/KADz3cNiFm8/s400/Saf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60648"/>
            <a:ext cx="5832648" cy="51596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images.easyart.com/i/prints/rw/en_easyart/lg/2/1/Urania-And-Erato-Sebastiano-Conca-2150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620688"/>
            <a:ext cx="7056784" cy="5400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upload.wikimedia.org/wikipedia/commons/7/72/Cantigas_Santa_Mar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2736"/>
            <a:ext cx="9143999" cy="44018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s://encrypted-tbn1.gstatic.com/images?q=tbn:ANd9GcRFicNbK57byoARUC_vyvdxR3nGghcYg62SDWAcKuQ0NBpUQTPiEAQdy5D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3021395" cy="23042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8676" name="Picture 4" descr="http://www.kalipedia.com/kalipediamedia/lenguayliteratura/media/200704/18/literaturauniversal/20070418klplylliu_48.Ies.SC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260648"/>
            <a:ext cx="5286375" cy="48291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8678" name="Picture 6" descr="http://t2.gstatic.com/images?q=tbn:ANd9GcR5T_3yKrSE-Yl1XRI6750QWOAhfiWFviRU8MXj7aFefaW72ak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3140968"/>
            <a:ext cx="3016822" cy="31683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www.lahuellasonora.com/arxius/cuadernos/Apol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76672"/>
            <a:ext cx="7416824" cy="55592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3.bp.blogspot.com/_WgVcEk0ceEs/TRAT-xfs0lI/AAAAAAAACxg/0_VBhHsDXAM/s1600/imagesCA9PW7W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76672"/>
            <a:ext cx="7128792" cy="50462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976</Words>
  <Application>Microsoft Office PowerPoint</Application>
  <PresentationFormat>Presentación en pantalla (4:3)</PresentationFormat>
  <Paragraphs>58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Tema de Office</vt:lpstr>
      <vt:lpstr>GÉNERO LÍRICO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LÍRICA</vt:lpstr>
      <vt:lpstr>Diapositiva 11</vt:lpstr>
      <vt:lpstr> 4.- Actitudes líricas: </vt:lpstr>
      <vt:lpstr>Diapositiva 13</vt:lpstr>
      <vt:lpstr>Diapositiva 14</vt:lpstr>
      <vt:lpstr>Diapositiva 15</vt:lpstr>
      <vt:lpstr>Diapositiva 16</vt:lpstr>
      <vt:lpstr>Diapositiva 17</vt:lpstr>
      <vt:lpstr> 6.- Elementos Externos: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GÉNERO LÍRICO</dc:title>
  <dc:creator>Felipe Sepúlveda</dc:creator>
  <cp:lastModifiedBy>Felipe Sepúlveda</cp:lastModifiedBy>
  <cp:revision>8</cp:revision>
  <dcterms:created xsi:type="dcterms:W3CDTF">2013-06-06T21:32:58Z</dcterms:created>
  <dcterms:modified xsi:type="dcterms:W3CDTF">2013-06-07T13:59:00Z</dcterms:modified>
</cp:coreProperties>
</file>