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348" r:id="rId3"/>
    <p:sldId id="352" r:id="rId4"/>
    <p:sldId id="353" r:id="rId5"/>
    <p:sldId id="354" r:id="rId6"/>
    <p:sldId id="355" r:id="rId7"/>
    <p:sldId id="306" r:id="rId8"/>
    <p:sldId id="376" r:id="rId9"/>
    <p:sldId id="357" r:id="rId10"/>
    <p:sldId id="358" r:id="rId11"/>
    <p:sldId id="303" r:id="rId12"/>
    <p:sldId id="302" r:id="rId13"/>
    <p:sldId id="377" r:id="rId14"/>
    <p:sldId id="359" r:id="rId15"/>
    <p:sldId id="361" r:id="rId16"/>
    <p:sldId id="380" r:id="rId17"/>
    <p:sldId id="366" r:id="rId18"/>
    <p:sldId id="364" r:id="rId19"/>
    <p:sldId id="329" r:id="rId20"/>
    <p:sldId id="379" r:id="rId21"/>
    <p:sldId id="349" r:id="rId22"/>
    <p:sldId id="343" r:id="rId23"/>
    <p:sldId id="378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clrMru>
    <a:srgbClr val="953735"/>
    <a:srgbClr val="F4D98C"/>
    <a:srgbClr val="EAB82A"/>
    <a:srgbClr val="254061"/>
    <a:srgbClr val="EAC010"/>
    <a:srgbClr val="F1CC2F"/>
    <a:srgbClr val="BCCFE6"/>
    <a:srgbClr val="F2DCDB"/>
    <a:srgbClr val="FFF2C9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82857" autoAdjust="0"/>
  </p:normalViewPr>
  <p:slideViewPr>
    <p:cSldViewPr snapToGrid="0" snapToObjects="1">
      <p:cViewPr>
        <p:scale>
          <a:sx n="81" d="100"/>
          <a:sy n="81" d="100"/>
        </p:scale>
        <p:origin x="-1296" y="-282"/>
      </p:cViewPr>
      <p:guideLst>
        <p:guide orient="horz" pos="2414"/>
        <p:guide orient="horz" pos="899"/>
        <p:guide orient="horz" pos="3919"/>
        <p:guide orient="horz"/>
        <p:guide pos="2880"/>
        <p:guide pos="5589"/>
        <p:guide pos="1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 snapToGrid="0" snapToObjects="1">
      <p:cViewPr>
        <p:scale>
          <a:sx n="100" d="100"/>
          <a:sy n="100" d="100"/>
        </p:scale>
        <p:origin x="-1896" y="4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E57A3-402C-46D1-86D6-8EA12DF455DF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045F8-D911-4FB4-94A4-3CD2222F3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15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3D3A0-73A5-4ACE-9D01-9D3120AE04AF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6601F-6158-4C06-AA9C-31FF29BC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62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everyone have a map that looks like this??</a:t>
            </a:r>
          </a:p>
          <a:p>
            <a:endParaRPr lang="en-US" dirty="0" smtClean="0"/>
          </a:p>
          <a:p>
            <a:r>
              <a:rPr lang="en-US" u="sng" dirty="0" smtClean="0"/>
              <a:t>Show the NASA table of contents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27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B1A51C-0B07-497B-A659-FCF98D1CA73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05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a search to find more info on hazards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Keep concepts separate!</a:t>
            </a:r>
          </a:p>
          <a:p>
            <a:endParaRPr lang="en-US" dirty="0" smtClean="0"/>
          </a:p>
          <a:p>
            <a:r>
              <a:rPr lang="en-US" dirty="0" smtClean="0"/>
              <a:t>Scopus or web of science?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BE15FA-BA63-40E0-A713-90F82B50A88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only had one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6313" y="617538"/>
            <a:ext cx="5075237" cy="3808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Retrieves Mars landing, Mars</a:t>
            </a:r>
            <a:r>
              <a:rPr lang="en-US" baseline="0" dirty="0" smtClean="0">
                <a:solidFill>
                  <a:srgbClr val="FF0000"/>
                </a:solidFill>
                <a:latin typeface="Century Gothic" pitchFamily="34" charset="0"/>
              </a:rPr>
              <a:t> land rovers, Mars landscape, etc.</a:t>
            </a:r>
            <a:endParaRPr lang="en-US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625EEC-F74E-43FA-AE89-54C2A421112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more than just the large databases – you can also find some subject specific databases </a:t>
            </a:r>
          </a:p>
          <a:p>
            <a:endParaRPr lang="en-US" dirty="0" smtClean="0"/>
          </a:p>
          <a:p>
            <a:r>
              <a:rPr lang="en-US" dirty="0" smtClean="0"/>
              <a:t>Go to guide – subject guides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93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83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going to look at how to set up alerting services to stay ahead with your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u="sng" dirty="0"/>
              <a:t>The 5 databases we discussed </a:t>
            </a:r>
            <a:r>
              <a:rPr lang="en-US" u="sng" dirty="0" smtClean="0"/>
              <a:t>(</a:t>
            </a:r>
            <a:r>
              <a:rPr lang="en-US" u="sng" dirty="0"/>
              <a:t>GS to search grey literature and books; we do not know the publications it covers</a:t>
            </a:r>
            <a:r>
              <a:rPr lang="en-US" u="sng" dirty="0" smtClean="0"/>
              <a:t>)</a:t>
            </a:r>
          </a:p>
          <a:p>
            <a:pPr lvl="0"/>
            <a:endParaRPr lang="en-US" u="sng" dirty="0"/>
          </a:p>
          <a:p>
            <a:pPr lvl="0"/>
            <a:r>
              <a:rPr lang="en-US" u="sng" dirty="0"/>
              <a:t>Many offer RSS feeds where you read new content in your feed reader, but also can receive news by e-mail if you prefer receiving alerts in your inbox</a:t>
            </a:r>
          </a:p>
          <a:p>
            <a:pPr lvl="0"/>
            <a:r>
              <a:rPr lang="en-US" u="sng" dirty="0"/>
              <a:t>Web of Science, Scopus, and Google Scholar offer citation </a:t>
            </a:r>
            <a:r>
              <a:rPr lang="en-US" u="sng" dirty="0" smtClean="0"/>
              <a:t>&amp; search alerts</a:t>
            </a:r>
            <a:endParaRPr lang="en-US" u="sng" dirty="0"/>
          </a:p>
          <a:p>
            <a:r>
              <a:rPr lang="en-US" dirty="0"/>
              <a:t> </a:t>
            </a:r>
          </a:p>
          <a:p>
            <a:r>
              <a:rPr lang="en-US" u="sng" dirty="0"/>
              <a:t>DEMO (</a:t>
            </a:r>
            <a:r>
              <a:rPr lang="en-US" u="sng" dirty="0" err="1" smtClean="0"/>
              <a:t>Compendex</a:t>
            </a:r>
            <a:r>
              <a:rPr lang="en-US" u="sng" dirty="0" smtClean="0"/>
              <a:t>) </a:t>
            </a:r>
          </a:p>
          <a:p>
            <a:r>
              <a:rPr lang="en-US" u="sng" dirty="0" smtClean="0"/>
              <a:t>Mars </a:t>
            </a:r>
            <a:r>
              <a:rPr lang="en-US" u="sng" dirty="0"/>
              <a:t>AND land* AND </a:t>
            </a:r>
            <a:r>
              <a:rPr lang="en-US" u="sng" dirty="0" smtClean="0"/>
              <a:t>(hazard* OR rock* OR wind*)</a:t>
            </a:r>
            <a:endParaRPr lang="en-US" u="sng" dirty="0"/>
          </a:p>
          <a:p>
            <a:r>
              <a:rPr lang="en-US" u="sng" dirty="0"/>
              <a:t>also show how to rename a feed and delete a feed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DEMO (Web of </a:t>
            </a:r>
            <a:r>
              <a:rPr lang="en-US" dirty="0" smtClean="0"/>
              <a:t>Science) </a:t>
            </a:r>
          </a:p>
          <a:p>
            <a:r>
              <a:rPr lang="en-US" dirty="0" err="1" smtClean="0"/>
              <a:t>Mojzsis</a:t>
            </a:r>
            <a:r>
              <a:rPr lang="en-US" dirty="0"/>
              <a:t>, SJ et al. </a:t>
            </a:r>
            <a:r>
              <a:rPr lang="en-US" b="1" u="sng" dirty="0"/>
              <a:t>Evidence for life on </a:t>
            </a:r>
            <a:r>
              <a:rPr lang="en-US" b="1" u="sng" dirty="0" smtClean="0"/>
              <a:t>Earth</a:t>
            </a:r>
            <a:r>
              <a:rPr lang="en-US" b="1" dirty="0" smtClean="0"/>
              <a:t> before </a:t>
            </a:r>
            <a:r>
              <a:rPr lang="en-US" b="1" dirty="0"/>
              <a:t>3,800 million years ago.</a:t>
            </a:r>
            <a:r>
              <a:rPr lang="en-US" dirty="0"/>
              <a:t> </a:t>
            </a:r>
            <a:r>
              <a:rPr lang="en-US" i="1" dirty="0"/>
              <a:t>Nature</a:t>
            </a:r>
            <a:r>
              <a:rPr lang="en-US" dirty="0"/>
              <a:t>. 1996;384(6604):55-59.</a:t>
            </a:r>
          </a:p>
          <a:p>
            <a:r>
              <a:rPr lang="en-US" dirty="0"/>
              <a:t>Title &gt; Create Citation Alert &gt; </a:t>
            </a:r>
            <a:r>
              <a:rPr lang="en-US" dirty="0" smtClean="0"/>
              <a:t>log-in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 descr="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179" y="8609976"/>
            <a:ext cx="461238" cy="42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13720" y="8624029"/>
            <a:ext cx="535782" cy="29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34" tIns="48318" rIns="96634" bIns="48318">
            <a:spAutoFit/>
          </a:bodyPr>
          <a:lstStyle>
            <a:lvl1pPr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300" dirty="0" smtClean="0"/>
              <a:t>(20)</a:t>
            </a:r>
            <a:endParaRPr lang="en-US" sz="13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237219" y="8614912"/>
            <a:ext cx="535782" cy="29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34" tIns="48318" rIns="96634" bIns="48318">
            <a:spAutoFit/>
          </a:bodyPr>
          <a:lstStyle>
            <a:lvl1pPr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300" dirty="0" smtClean="0"/>
              <a:t>20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290672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minute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179" y="8609976"/>
            <a:ext cx="461238" cy="42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05744" y="8624029"/>
            <a:ext cx="535782" cy="29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34" tIns="48318" rIns="96634" bIns="48318">
            <a:spAutoFit/>
          </a:bodyPr>
          <a:lstStyle>
            <a:lvl1pPr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300" dirty="0"/>
              <a:t>3</a:t>
            </a:r>
            <a:r>
              <a:rPr lang="en-US" sz="1300" dirty="0" smtClean="0"/>
              <a:t>5</a:t>
            </a:r>
            <a:endParaRPr lang="en-US" sz="13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13720" y="8624029"/>
            <a:ext cx="535782" cy="29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34" tIns="48318" rIns="96634" bIns="48318">
            <a:spAutoFit/>
          </a:bodyPr>
          <a:lstStyle>
            <a:lvl1pPr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5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300" dirty="0" smtClean="0"/>
              <a:t>(15)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6576224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going to add another layer of sophistication in our search for publications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Before we dive into a database and start searching we need to figure out what we already know about a topic and what our information need is.</a:t>
            </a:r>
          </a:p>
          <a:p>
            <a:pPr marL="228600" indent="-228600">
              <a:buAutoNum type="arabicParenR"/>
            </a:pPr>
            <a:r>
              <a:rPr lang="en-US" dirty="0" smtClean="0"/>
              <a:t>To do that we are going to use concept mapping, which is a technique for organizing information with a with a strong theoretical background, and one that we teach faculty when they are designing or redesigning their curriculum.</a:t>
            </a:r>
          </a:p>
          <a:p>
            <a:pPr marL="228600" indent="-228600">
              <a:buAutoNum type="arabicParenR"/>
            </a:pPr>
            <a:r>
              <a:rPr lang="en-US" dirty="0" smtClean="0"/>
              <a:t>Concept mapping is a lot like brainstorming or mind mapping but it is a little more structured. </a:t>
            </a:r>
          </a:p>
          <a:p>
            <a:pPr marL="228600" indent="-228600">
              <a:buAutoNum type="arabicParenR"/>
            </a:pPr>
            <a:r>
              <a:rPr lang="en-US" dirty="0" smtClean="0"/>
              <a:t>This is the simplest concept map with 2 concepts and a relationship</a:t>
            </a:r>
          </a:p>
          <a:p>
            <a:pPr marL="228600" indent="-228600">
              <a:buAutoNum type="arabicParenR"/>
            </a:pPr>
            <a:r>
              <a:rPr lang="en-US" dirty="0" smtClean="0"/>
              <a:t>The relationship is what sets it apart form other forms of mapping – concepts themselves do not demonstrate understanding – need those relationships. It turns out that it is really hard to fake a map.</a:t>
            </a:r>
          </a:p>
          <a:p>
            <a:pPr marL="228600" indent="-228600">
              <a:buAutoNum type="arabicParenR"/>
            </a:pPr>
            <a:r>
              <a:rPr lang="en-US" dirty="0" smtClean="0"/>
              <a:t>Once you have a concept map, you can use it as a communication tool – as a visual representation it is a great presentation tool, and you can add more information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if our research question is: Is bamboo a workable material for construction?</a:t>
            </a:r>
          </a:p>
          <a:p>
            <a:r>
              <a:rPr lang="en-US" dirty="0" smtClean="0"/>
              <a:t>We could map this by pulling out the main concepts:</a:t>
            </a:r>
          </a:p>
          <a:p>
            <a:r>
              <a:rPr lang="en-US" dirty="0" smtClean="0"/>
              <a:t>Bamboo /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= used for</a:t>
            </a:r>
          </a:p>
          <a:p>
            <a:endParaRPr lang="en-US" dirty="0" smtClean="0"/>
          </a:p>
          <a:p>
            <a:r>
              <a:rPr lang="en-US" dirty="0" smtClean="0"/>
              <a:t>You can make a map with pen and paper, or with sticky notes, but to make it easier we are going to use a software called CmapTools</a:t>
            </a:r>
          </a:p>
          <a:p>
            <a:endParaRPr lang="en-US" dirty="0" smtClean="0"/>
          </a:p>
          <a:p>
            <a:r>
              <a:rPr lang="en-US" dirty="0" smtClean="0"/>
              <a:t>CmapTools is free to download and makes it easy to move concepts around and share our maps online by providing free server space</a:t>
            </a:r>
          </a:p>
          <a:p>
            <a:endParaRPr lang="en-US" dirty="0" smtClean="0"/>
          </a:p>
          <a:p>
            <a:r>
              <a:rPr lang="en-US" dirty="0" smtClean="0"/>
              <a:t>Can attach documents and link to websites</a:t>
            </a:r>
          </a:p>
          <a:p>
            <a:endParaRPr lang="en-US" dirty="0" smtClean="0"/>
          </a:p>
          <a:p>
            <a:r>
              <a:rPr lang="en-US" dirty="0" smtClean="0"/>
              <a:t>It is installed on these computers – the link is on the </a:t>
            </a:r>
            <a:r>
              <a:rPr lang="en-US" dirty="0" err="1" smtClean="0"/>
              <a:t>MyReasearch</a:t>
            </a:r>
            <a:r>
              <a:rPr lang="en-US" dirty="0" smtClean="0"/>
              <a:t> guide for download</a:t>
            </a:r>
          </a:p>
          <a:p>
            <a:endParaRPr lang="en-US" dirty="0" smtClean="0"/>
          </a:p>
          <a:p>
            <a:r>
              <a:rPr lang="en-US" dirty="0" smtClean="0"/>
              <a:t>Everyone open it up – make a new map – copy this map (do it with them)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25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= used for</a:t>
            </a:r>
          </a:p>
          <a:p>
            <a:endParaRPr lang="en-US" dirty="0" smtClean="0"/>
          </a:p>
          <a:p>
            <a:r>
              <a:rPr lang="en-US" dirty="0" smtClean="0"/>
              <a:t>You can make a map with pen and paper, or with sticky notes, but to make it easier we are going to use a software called CmapTools</a:t>
            </a:r>
          </a:p>
          <a:p>
            <a:endParaRPr lang="en-US" dirty="0" smtClean="0"/>
          </a:p>
          <a:p>
            <a:r>
              <a:rPr lang="en-US" dirty="0" smtClean="0"/>
              <a:t>CmapTools is free to download and makes it easy to move concepts around and share our maps online by providing free server space</a:t>
            </a:r>
          </a:p>
          <a:p>
            <a:endParaRPr lang="en-US" dirty="0" smtClean="0"/>
          </a:p>
          <a:p>
            <a:r>
              <a:rPr lang="en-US" dirty="0" smtClean="0"/>
              <a:t>It is installed on these computers – the link is on the </a:t>
            </a:r>
            <a:r>
              <a:rPr lang="en-US" dirty="0" err="1" smtClean="0"/>
              <a:t>MyReasearch</a:t>
            </a:r>
            <a:r>
              <a:rPr lang="en-US" dirty="0" smtClean="0"/>
              <a:t> guide for download</a:t>
            </a:r>
          </a:p>
          <a:p>
            <a:endParaRPr lang="en-US" dirty="0" smtClean="0"/>
          </a:p>
          <a:p>
            <a:r>
              <a:rPr lang="en-US" dirty="0" smtClean="0"/>
              <a:t>Everyone open it up – make a new map – copy this map (do it with them)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pick a safe spot to land on mars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E0A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bilod2\Desktop\yellow-circle.png"/>
          <p:cNvPicPr>
            <a:picLocks noChangeAspect="1" noChangeArrowheads="1"/>
          </p:cNvPicPr>
          <p:nvPr userDrawn="1"/>
        </p:nvPicPr>
        <p:blipFill>
          <a:blip r:embed="rId2" cstate="print"/>
          <a:srcRect l="4000" t="10023" b="9977"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8382000" cy="1676400"/>
          </a:xfrm>
        </p:spPr>
        <p:txBody>
          <a:bodyPr lIns="0" rIns="0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3" descr="C:\Users\ebilod2\Documents\My Dropbox\_projects\oreintation fall 2011\logo_alpha_all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6248400"/>
            <a:ext cx="2819400" cy="41132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0A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3" descr="C:\Users\ebilod2\Desktop\yellow-circle.png"/>
          <p:cNvPicPr>
            <a:picLocks noChangeAspect="1" noChangeArrowheads="1"/>
          </p:cNvPicPr>
          <p:nvPr userDrawn="1"/>
        </p:nvPicPr>
        <p:blipFill>
          <a:blip r:embed="rId2" cstate="print"/>
          <a:srcRect l="4000" t="14785" b="9977"/>
          <a:stretch>
            <a:fillRect/>
          </a:stretch>
        </p:blipFill>
        <p:spPr bwMode="auto">
          <a:xfrm>
            <a:off x="-9940" y="0"/>
            <a:ext cx="1457740" cy="114248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017"/>
            <a:ext cx="9144000" cy="5055395"/>
          </a:xfrm>
        </p:spPr>
        <p:txBody>
          <a:bodyPr lIns="274320" tIns="274320" rIns="274320" bIns="274320">
            <a:normAutofit/>
          </a:bodyPr>
          <a:lstStyle>
            <a:lvl1pPr>
              <a:spcBef>
                <a:spcPts val="1200"/>
              </a:spcBef>
              <a:spcAft>
                <a:spcPts val="600"/>
              </a:spcAft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 lIns="274320" rIns="274320">
            <a:normAutofit/>
          </a:bodyPr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2" descr="C:\Users\ebilod2\Documents\My Dropbox\_projects\oreintation fall 2011\logo_alph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499935"/>
            <a:ext cx="1981200" cy="289042"/>
          </a:xfrm>
          <a:prstGeom prst="rect">
            <a:avLst/>
          </a:prstGeom>
          <a:noFill/>
        </p:spPr>
      </p:pic>
      <p:pic>
        <p:nvPicPr>
          <p:cNvPr id="3076" name="Picture 4" descr="C:\Users\ebilod2\Desktop\mcgill-library-everything-you-ne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75" y="6554876"/>
            <a:ext cx="2747135" cy="17916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0A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3" descr="C:\Users\ebilod2\Desktop\yellow-circle.png"/>
          <p:cNvPicPr>
            <a:picLocks noChangeAspect="1" noChangeArrowheads="1"/>
          </p:cNvPicPr>
          <p:nvPr userDrawn="1"/>
        </p:nvPicPr>
        <p:blipFill>
          <a:blip r:embed="rId2" cstate="print"/>
          <a:srcRect l="4000" t="14785" b="9977"/>
          <a:stretch>
            <a:fillRect/>
          </a:stretch>
        </p:blipFill>
        <p:spPr bwMode="auto">
          <a:xfrm>
            <a:off x="0" y="520"/>
            <a:ext cx="1457740" cy="114248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574" y="1427163"/>
            <a:ext cx="4148137" cy="47942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600"/>
              </a:spcAft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6" y="1427163"/>
            <a:ext cx="4159251" cy="47942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600"/>
              </a:spcAft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60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lIns="274320" rIns="274320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2" descr="C:\Users\ebilod2\Documents\My Dropbox\_projects\oreintation fall 2011\logo_alph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499935"/>
            <a:ext cx="1981200" cy="289042"/>
          </a:xfrm>
          <a:prstGeom prst="rect">
            <a:avLst/>
          </a:prstGeom>
          <a:noFill/>
        </p:spPr>
      </p:pic>
      <p:pic>
        <p:nvPicPr>
          <p:cNvPr id="12" name="Picture 4" descr="C:\Users\ebilod2\Desktop\mcgill-library-everything-you-ne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75" y="6554876"/>
            <a:ext cx="2747135" cy="17916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0A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3" descr="C:\Users\ebilod2\Desktop\yellow-circle.png"/>
          <p:cNvPicPr>
            <a:picLocks noChangeAspect="1" noChangeArrowheads="1"/>
          </p:cNvPicPr>
          <p:nvPr userDrawn="1"/>
        </p:nvPicPr>
        <p:blipFill>
          <a:blip r:embed="rId2" cstate="print"/>
          <a:srcRect l="4000" t="14785" b="9977"/>
          <a:stretch>
            <a:fillRect/>
          </a:stretch>
        </p:blipFill>
        <p:spPr bwMode="auto">
          <a:xfrm>
            <a:off x="-9940" y="0"/>
            <a:ext cx="1457740" cy="11424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lIns="274320" rIns="274320">
            <a:normAutofit/>
          </a:bodyPr>
          <a:lstStyle>
            <a:lvl1pPr algn="l">
              <a:defRPr lang="en-US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C:\Users\ebilod2\Documents\My Dropbox\_projects\oreintation fall 2011\logo_alph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499935"/>
            <a:ext cx="1981200" cy="289042"/>
          </a:xfrm>
          <a:prstGeom prst="rect">
            <a:avLst/>
          </a:prstGeom>
          <a:noFill/>
        </p:spPr>
      </p:pic>
      <p:pic>
        <p:nvPicPr>
          <p:cNvPr id="9" name="Picture 4" descr="C:\Users\ebilod2\Desktop\mcgill-library-everything-you-ne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75" y="6554876"/>
            <a:ext cx="2747135" cy="17916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bilod2\Documents\My Dropbox\_projects\oreintation fall 2011\logo_alph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499935"/>
            <a:ext cx="1981200" cy="289042"/>
          </a:xfrm>
          <a:prstGeom prst="rect">
            <a:avLst/>
          </a:prstGeom>
          <a:noFill/>
        </p:spPr>
      </p:pic>
      <p:pic>
        <p:nvPicPr>
          <p:cNvPr id="6" name="Picture 4" descr="C:\Users\ebilod2\Desktop\mcgill-library-everything-you-need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575" y="6554876"/>
            <a:ext cx="2747135" cy="17916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0F3-C5B5-44F9-BA60-59D5A288324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5E8-451D-49FB-B6B8-965C20C4F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0F3-C5B5-44F9-BA60-59D5A288324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5E8-451D-49FB-B6B8-965C20C4F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10F3-C5B5-44F9-BA60-59D5A288324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95E8-451D-49FB-B6B8-965C20C4F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9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jpeg"/><Relationship Id="rId4" Type="http://schemas.openxmlformats.org/officeDocument/2006/relationships/hyperlink" Target="http://electra.ihmc.us:80/servlet/SBReadResourceServlet?rid=1025200001891_479194863_1440&amp;partName=htmltex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://bit.ly/UmmaConceptMa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9.jpeg"/><Relationship Id="rId4" Type="http://schemas.openxmlformats.org/officeDocument/2006/relationships/hyperlink" Target="http://electra.ihmc.us:80/servlet/SBReadResourceServlet?rid=1025200001891_479194863_1440&amp;partName=htmltex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MyResearchMcGil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30655"/>
            <a:ext cx="83820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MyResearch</a:t>
            </a:r>
            <a:br>
              <a:rPr lang="en-US" dirty="0" smtClean="0"/>
            </a:br>
            <a:r>
              <a:rPr lang="en-US" dirty="0" smtClean="0"/>
              <a:t>Module 3 – Search Strategies &amp; Techniques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1999" y="4096542"/>
            <a:ext cx="4701153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1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200"/>
              </a:lnSpc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 2013</a:t>
            </a:r>
          </a:p>
          <a:p>
            <a:pPr>
              <a:lnSpc>
                <a:spcPts val="2200"/>
              </a:lnSpc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2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Giovanna Badia</a:t>
            </a:r>
          </a:p>
          <a:p>
            <a:pPr>
              <a:lnSpc>
                <a:spcPts val="22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Tara Mawhinney</a:t>
            </a:r>
          </a:p>
          <a:p>
            <a:pPr>
              <a:lnSpc>
                <a:spcPts val="22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Umma Tamima</a:t>
            </a:r>
          </a:p>
          <a:p>
            <a:pPr>
              <a:lnSpc>
                <a:spcPts val="2200"/>
              </a:lnSpc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2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228600" y="1371600"/>
            <a:ext cx="8686800" cy="50511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2880" tIns="91440" rIns="182880" bIns="91440"/>
          <a:lstStyle/>
          <a:p>
            <a:pPr marL="342900" indent="-342900">
              <a:spcBef>
                <a:spcPct val="20000"/>
              </a:spcBef>
              <a:buFont typeface="Tw Cen MT Condensed" pitchFamily="34" charset="0"/>
              <a:buChar char="¤"/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 b="1" i="1" dirty="0">
                <a:solidFill>
                  <a:srgbClr val="254061"/>
                </a:solidFill>
                <a:latin typeface="Tw Cen MT" charset="0"/>
              </a:rPr>
              <a:t>Adapted from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</a:rPr>
              <a:t>: 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  <a:hlinkClick r:id="rId4"/>
              </a:rPr>
              <a:t>electra.ihmc.us:80/</a:t>
            </a:r>
            <a:r>
              <a:rPr lang="en-US" sz="1200" b="1" dirty="0" err="1">
                <a:solidFill>
                  <a:srgbClr val="254061"/>
                </a:solidFill>
                <a:latin typeface="Tw Cen MT" charset="0"/>
                <a:hlinkClick r:id="rId4"/>
              </a:rPr>
              <a:t>servlet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  <a:hlinkClick r:id="rId4"/>
              </a:rPr>
              <a:t>/</a:t>
            </a:r>
            <a:r>
              <a:rPr lang="en-US" sz="1200" b="1" dirty="0" err="1">
                <a:solidFill>
                  <a:srgbClr val="254061"/>
                </a:solidFill>
                <a:latin typeface="Tw Cen MT" charset="0"/>
                <a:hlinkClick r:id="rId4"/>
              </a:rPr>
              <a:t>SBReadResourceServlet?rid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  <a:hlinkClick r:id="rId4"/>
              </a:rPr>
              <a:t>=1025200001891_479194863_1440&amp;partName=</a:t>
            </a:r>
            <a:r>
              <a:rPr lang="en-US" sz="1200" b="1" dirty="0" err="1">
                <a:solidFill>
                  <a:srgbClr val="254061"/>
                </a:solidFill>
                <a:latin typeface="Tw Cen MT" charset="0"/>
                <a:hlinkClick r:id="rId4"/>
              </a:rPr>
              <a:t>htmltext</a:t>
            </a:r>
            <a:endParaRPr lang="en-US" sz="1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</p:txBody>
      </p:sp>
      <p:pic>
        <p:nvPicPr>
          <p:cNvPr id="23557" name="Picture 6" descr="MyResearch201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600200"/>
            <a:ext cx="65532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2893" y="285302"/>
            <a:ext cx="4395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Mars Landing Safety</a:t>
            </a:r>
            <a:endParaRPr lang="en-US" sz="32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93" y="285302"/>
            <a:ext cx="4649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Umma’s Concept Map</a:t>
            </a:r>
            <a:endParaRPr lang="en-US" sz="3200" dirty="0">
              <a:latin typeface="+mj-lt"/>
            </a:endParaRPr>
          </a:p>
        </p:txBody>
      </p:sp>
      <p:pic>
        <p:nvPicPr>
          <p:cNvPr id="6" name="Content Placeholder 5" descr="umma_concept_map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1641828"/>
            <a:ext cx="9144000" cy="4102981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6"/>
          <p:cNvSpPr txBox="1">
            <a:spLocks noChangeArrowheads="1"/>
          </p:cNvSpPr>
          <p:nvPr/>
        </p:nvSpPr>
        <p:spPr bwMode="auto">
          <a:xfrm>
            <a:off x="0" y="1371600"/>
            <a:ext cx="8686800" cy="4714646"/>
          </a:xfrm>
          <a:prstGeom prst="rect">
            <a:avLst/>
          </a:prstGeom>
          <a:solidFill>
            <a:schemeClr val="bg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lIns="182880" tIns="91440" rIns="182880" bIns="91440"/>
          <a:lstStyle/>
          <a:p>
            <a:pPr marL="342900" indent="-342900">
              <a:spcBef>
                <a:spcPct val="20000"/>
              </a:spcBef>
              <a:buFont typeface="Tw Cen MT Condensed" pitchFamily="34" charset="0"/>
              <a:buChar char="¤"/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“Evacuation time after a large earthquake in an urban area”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Umma’s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 map: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bit.ly/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UmmaConceptMap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4400" b="1" dirty="0">
              <a:solidFill>
                <a:srgbClr val="254061"/>
              </a:solidFill>
              <a:latin typeface="Tw Cen M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93" y="285302"/>
            <a:ext cx="5040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Umma’s Research Topic</a:t>
            </a:r>
            <a:endParaRPr lang="en-US" sz="32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1200" y="1460500"/>
            <a:ext cx="8432800" cy="4760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1: Define your research topic.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2: Create a concept map with CmapTools.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3: Get feedback.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4: Save your concept map.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Mapping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228600" y="1371600"/>
            <a:ext cx="8686800" cy="51169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2880" tIns="91440" rIns="182880" bIns="91440"/>
          <a:lstStyle/>
          <a:p>
            <a:pPr marL="342900" indent="-342900">
              <a:spcBef>
                <a:spcPct val="20000"/>
              </a:spcBef>
              <a:buFont typeface="Tw Cen MT Condensed" pitchFamily="34" charset="0"/>
              <a:buChar char="¤"/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b="1" i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 b="1" i="1" dirty="0" smtClean="0">
                <a:solidFill>
                  <a:srgbClr val="254061"/>
                </a:solidFill>
                <a:latin typeface="Tw Cen MT" charset="0"/>
              </a:rPr>
              <a:t>Adapted </a:t>
            </a:r>
            <a:r>
              <a:rPr lang="en-US" sz="1200" b="1" i="1" dirty="0">
                <a:solidFill>
                  <a:srgbClr val="254061"/>
                </a:solidFill>
                <a:latin typeface="Tw Cen MT" charset="0"/>
              </a:rPr>
              <a:t>from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</a:rPr>
              <a:t>: 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  <a:hlinkClick r:id="rId4"/>
              </a:rPr>
              <a:t>electra.ihmc.us:80/</a:t>
            </a:r>
            <a:r>
              <a:rPr lang="en-US" sz="1200" b="1" dirty="0" err="1">
                <a:solidFill>
                  <a:srgbClr val="254061"/>
                </a:solidFill>
                <a:latin typeface="Tw Cen MT" charset="0"/>
                <a:hlinkClick r:id="rId4"/>
              </a:rPr>
              <a:t>servlet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  <a:hlinkClick r:id="rId4"/>
              </a:rPr>
              <a:t>/</a:t>
            </a:r>
            <a:r>
              <a:rPr lang="en-US" sz="1200" b="1" dirty="0" err="1">
                <a:solidFill>
                  <a:srgbClr val="254061"/>
                </a:solidFill>
                <a:latin typeface="Tw Cen MT" charset="0"/>
                <a:hlinkClick r:id="rId4"/>
              </a:rPr>
              <a:t>SBReadResourceServlet?rid</a:t>
            </a:r>
            <a:r>
              <a:rPr lang="en-US" sz="1200" b="1" dirty="0">
                <a:solidFill>
                  <a:srgbClr val="254061"/>
                </a:solidFill>
                <a:latin typeface="Tw Cen MT" charset="0"/>
                <a:hlinkClick r:id="rId4"/>
              </a:rPr>
              <a:t>=1025200001891_479194863_1440&amp;partName=</a:t>
            </a:r>
            <a:r>
              <a:rPr lang="en-US" sz="1200" b="1" dirty="0" err="1">
                <a:solidFill>
                  <a:srgbClr val="254061"/>
                </a:solidFill>
                <a:latin typeface="Tw Cen MT" charset="0"/>
                <a:hlinkClick r:id="rId4"/>
              </a:rPr>
              <a:t>htmltext</a:t>
            </a:r>
            <a:endParaRPr lang="en-US" sz="1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1066800" y="4414838"/>
            <a:ext cx="1585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hazard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1295400" y="5405438"/>
            <a:ext cx="1156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rock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533400" y="4953000"/>
            <a:ext cx="12458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wind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81000" y="4314825"/>
            <a:ext cx="2743200" cy="1600200"/>
          </a:xfrm>
          <a:prstGeom prst="ellipse">
            <a:avLst/>
          </a:prstGeom>
          <a:noFill/>
          <a:ln w="57150">
            <a:solidFill>
              <a:srgbClr val="77933C"/>
            </a:solidFill>
            <a:prstDash val="sysDash"/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32630" y="4790858"/>
            <a:ext cx="1108075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cs typeface="ＭＳ Ｐゴシック" charset="-128"/>
              </a:rPr>
              <a:t>OR</a:t>
            </a:r>
          </a:p>
        </p:txBody>
      </p:sp>
      <p:pic>
        <p:nvPicPr>
          <p:cNvPr id="24586" name="Picture 15" descr="MyResearch201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752600"/>
            <a:ext cx="46497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V="1">
            <a:off x="2362200" y="4038600"/>
            <a:ext cx="1524000" cy="381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182893" y="285302"/>
            <a:ext cx="4395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Mars Landing Safety</a:t>
            </a:r>
            <a:endParaRPr lang="en-US" sz="32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228600" y="1371600"/>
            <a:ext cx="8686800" cy="4890211"/>
          </a:xfrm>
          <a:prstGeom prst="rect">
            <a:avLst/>
          </a:prstGeom>
          <a:solidFill>
            <a:schemeClr val="bg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lIns="182880" tIns="91440" rIns="182880" bIns="91440"/>
          <a:lstStyle/>
          <a:p>
            <a:pPr marL="342900" indent="-342900" algn="ctr">
              <a:spcBef>
                <a:spcPct val="20000"/>
              </a:spcBef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Mars</a:t>
            </a:r>
          </a:p>
          <a:p>
            <a:pPr marL="342900" indent="-342900" algn="ctr">
              <a:spcBef>
                <a:spcPct val="20000"/>
              </a:spcBef>
            </a:pPr>
            <a:endParaRPr lang="en-US" sz="1200" b="1" dirty="0">
              <a:solidFill>
                <a:srgbClr val="25406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rgbClr val="953735"/>
                </a:solidFill>
              </a:rPr>
              <a:t>AND</a:t>
            </a:r>
          </a:p>
          <a:p>
            <a:pPr marL="342900" indent="-342900" algn="ctr">
              <a:spcBef>
                <a:spcPct val="20000"/>
              </a:spcBef>
            </a:pPr>
            <a:endParaRPr lang="en-US" sz="1200" b="1" dirty="0">
              <a:solidFill>
                <a:srgbClr val="25406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land*</a:t>
            </a:r>
          </a:p>
          <a:p>
            <a:pPr marL="342900" indent="-342900" algn="ctr">
              <a:spcBef>
                <a:spcPct val="20000"/>
              </a:spcBef>
            </a:pPr>
            <a:endParaRPr lang="en-US" sz="1200" b="1" dirty="0">
              <a:solidFill>
                <a:srgbClr val="25406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rgbClr val="953735"/>
                </a:solidFill>
              </a:rPr>
              <a:t>AND</a:t>
            </a:r>
          </a:p>
          <a:p>
            <a:pPr marL="342900" indent="-342900" algn="ctr">
              <a:spcBef>
                <a:spcPct val="20000"/>
              </a:spcBef>
            </a:pPr>
            <a:endParaRPr lang="en-US" sz="1200" b="1" dirty="0">
              <a:solidFill>
                <a:srgbClr val="25406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hazard* </a:t>
            </a:r>
            <a:r>
              <a:rPr lang="en-US" sz="3200" b="1" dirty="0">
                <a:solidFill>
                  <a:srgbClr val="953735"/>
                </a:solidFill>
              </a:rPr>
              <a:t>OR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rock* </a:t>
            </a:r>
            <a:r>
              <a:rPr lang="en-US" sz="3200" b="1" dirty="0">
                <a:solidFill>
                  <a:srgbClr val="953735"/>
                </a:solidFill>
              </a:rPr>
              <a:t>OR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wind*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93" y="285302"/>
            <a:ext cx="351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Search Strategy</a:t>
            </a:r>
            <a:endParaRPr lang="en-US" sz="32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0" y="1371600"/>
            <a:ext cx="9144000" cy="4736592"/>
          </a:xfrm>
          <a:prstGeom prst="rect">
            <a:avLst/>
          </a:prstGeom>
          <a:solidFill>
            <a:schemeClr val="bg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lIns="182880" tIns="91440" rIns="182880" bIns="91440"/>
          <a:lstStyle/>
          <a:p>
            <a:pPr marL="342900" indent="-342900" algn="ctr">
              <a:spcBef>
                <a:spcPct val="20000"/>
              </a:spcBef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b="1" dirty="0">
              <a:solidFill>
                <a:srgbClr val="254061"/>
              </a:solidFill>
              <a:latin typeface="Tw Cen MT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000" b="1" dirty="0" smtClean="0">
              <a:solidFill>
                <a:srgbClr val="254061"/>
              </a:solidFill>
              <a:latin typeface="Tw Cen MT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Mars</a:t>
            </a:r>
            <a:r>
              <a:rPr lang="en-US" sz="2200" b="1" dirty="0">
                <a:solidFill>
                  <a:srgbClr val="254061"/>
                </a:solidFill>
              </a:rPr>
              <a:t> </a:t>
            </a:r>
            <a:r>
              <a:rPr lang="en-US" sz="2200" b="1" dirty="0">
                <a:solidFill>
                  <a:srgbClr val="953735"/>
                </a:solidFill>
              </a:rPr>
              <a:t>AND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land* </a:t>
            </a:r>
            <a:r>
              <a:rPr lang="en-US" sz="2200" b="1" dirty="0">
                <a:solidFill>
                  <a:srgbClr val="953735"/>
                </a:solidFill>
              </a:rPr>
              <a:t>AND (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hazard* </a:t>
            </a:r>
            <a:r>
              <a:rPr lang="en-US" sz="2200" b="1" dirty="0">
                <a:solidFill>
                  <a:srgbClr val="953735"/>
                </a:solidFill>
              </a:rPr>
              <a:t>OR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rock* </a:t>
            </a:r>
            <a:r>
              <a:rPr lang="en-US" sz="2200" b="1" dirty="0">
                <a:solidFill>
                  <a:srgbClr val="953735"/>
                </a:solidFill>
              </a:rPr>
              <a:t>OR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wind*</a:t>
            </a:r>
            <a:r>
              <a:rPr lang="en-US" sz="2200" b="1" dirty="0">
                <a:solidFill>
                  <a:srgbClr val="953735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93" y="285302"/>
            <a:ext cx="5882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Search Strategy – One Line</a:t>
            </a:r>
            <a:endParaRPr lang="en-US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6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0" y="1166017"/>
            <a:ext cx="9144000" cy="56919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000" dirty="0">
              <a:latin typeface="Tw Cen MT"/>
              <a:cs typeface="Tw Cen MT"/>
            </a:endParaRPr>
          </a:p>
          <a:p>
            <a:pPr lvl="1"/>
            <a:r>
              <a:rPr lang="en-US" sz="3000" dirty="0" smtClean="0">
                <a:cs typeface="Tw Cen MT"/>
              </a:rPr>
              <a:t>Use for phrase searching</a:t>
            </a:r>
            <a:br>
              <a:rPr lang="en-US" sz="3000" dirty="0" smtClean="0">
                <a:cs typeface="Tw Cen MT"/>
              </a:rPr>
            </a:br>
            <a:endParaRPr lang="en-US" sz="3000" dirty="0" smtClean="0">
              <a:cs typeface="Tw Cen MT"/>
            </a:endParaRPr>
          </a:p>
          <a:p>
            <a:pPr lvl="1"/>
            <a:r>
              <a:rPr lang="en-US" sz="3000" dirty="0" smtClean="0">
                <a:cs typeface="Tw Cen MT"/>
              </a:rPr>
              <a:t>Example: </a:t>
            </a:r>
            <a:r>
              <a:rPr lang="en-US" sz="3000" b="1" dirty="0" smtClean="0">
                <a:cs typeface="Tw Cen MT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cs typeface="Tw Cen MT"/>
              </a:rPr>
              <a:t>“</a:t>
            </a:r>
            <a:r>
              <a:rPr lang="en-US" sz="3000" b="1" dirty="0" smtClean="0">
                <a:cs typeface="Tw Cen MT"/>
              </a:rPr>
              <a:t>Mars land*</a:t>
            </a:r>
            <a:r>
              <a:rPr lang="en-US" sz="3000" b="1" dirty="0" smtClean="0">
                <a:solidFill>
                  <a:srgbClr val="C00000"/>
                </a:solidFill>
                <a:cs typeface="Tw Cen MT"/>
              </a:rPr>
              <a:t>”</a:t>
            </a:r>
            <a:endParaRPr lang="en-US" sz="3000" dirty="0" smtClean="0">
              <a:solidFill>
                <a:srgbClr val="C00000"/>
              </a:solidFill>
              <a:cs typeface="Tw Cen MT"/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6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835" y="1265536"/>
            <a:ext cx="3584448" cy="54606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Multidisciplinary</a:t>
            </a:r>
          </a:p>
          <a:p>
            <a:r>
              <a:rPr lang="en-US" dirty="0" smtClean="0"/>
              <a:t>Web of Science</a:t>
            </a:r>
          </a:p>
          <a:p>
            <a:r>
              <a:rPr lang="en-US" dirty="0" smtClean="0"/>
              <a:t>Scopus</a:t>
            </a:r>
          </a:p>
          <a:p>
            <a:r>
              <a:rPr lang="en-US" dirty="0" smtClean="0"/>
              <a:t>Google Scholar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Database Do I Choose?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359859" y="1302110"/>
            <a:ext cx="4374489" cy="5207795"/>
          </a:xfrm>
          <a:prstGeom prst="rect">
            <a:avLst/>
          </a:prstGeom>
        </p:spPr>
        <p:txBody>
          <a:bodyPr vert="horz" lIns="274320" tIns="274320" rIns="274320" bIns="2743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specific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Compendex/Inspec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Aerospace Database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 Research Database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SciFinder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GeoRef</a:t>
            </a: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Environmental Sciences &amp;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Pollution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212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0603" y="2852933"/>
            <a:ext cx="6509918" cy="1323439"/>
          </a:xfrm>
          <a:prstGeom prst="rect">
            <a:avLst/>
          </a:prstGeom>
          <a:solidFill>
            <a:srgbClr val="EAB82A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Break…</a:t>
            </a:r>
            <a:endParaRPr lang="en-US" sz="8000" dirty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sz="4400" b="1" dirty="0" smtClean="0"/>
              <a:t>Giovanna Badia</a:t>
            </a:r>
            <a:r>
              <a:rPr lang="en-US" sz="4400" dirty="0" smtClean="0"/>
              <a:t>, Liaison Librarian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i="1" dirty="0" smtClean="0"/>
              <a:t>(Chemical Engineering, Mining and Materials Engineering, Earth and Planetary Sciences)</a:t>
            </a:r>
            <a:endParaRPr lang="en-US" sz="3600" dirty="0" smtClean="0"/>
          </a:p>
          <a:p>
            <a:r>
              <a:rPr lang="en-US" sz="4400" b="1" dirty="0" smtClean="0"/>
              <a:t>Tara Mawhinney</a:t>
            </a:r>
            <a:r>
              <a:rPr lang="en-US" sz="4400" dirty="0" smtClean="0"/>
              <a:t>, Liaison Librarian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(</a:t>
            </a:r>
            <a:r>
              <a:rPr lang="en-US" sz="3600" i="1" dirty="0" smtClean="0"/>
              <a:t>Civil Engineering and Applied Mechanics, Mechanical Engineering, Atmospheric and Oceanic Sciences)</a:t>
            </a:r>
            <a:endParaRPr lang="en-US" sz="3600" dirty="0" smtClean="0"/>
          </a:p>
          <a:p>
            <a:r>
              <a:rPr lang="en-US" sz="4400" b="1" dirty="0" smtClean="0"/>
              <a:t>Umma Tamima</a:t>
            </a:r>
            <a:r>
              <a:rPr lang="en-US" sz="4400" dirty="0" smtClean="0"/>
              <a:t>, Graduate Student</a:t>
            </a:r>
          </a:p>
          <a:p>
            <a:pPr>
              <a:buNone/>
            </a:pPr>
            <a:r>
              <a:rPr lang="en-US" sz="2000" i="1" dirty="0" smtClean="0"/>
              <a:t>	</a:t>
            </a:r>
            <a:r>
              <a:rPr lang="en-US" sz="3600" i="1" dirty="0" smtClean="0"/>
              <a:t>(Civil Engineering and Applied Mechanics)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MyResearch for Science and Engineering: Teaching Team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Map out your research project</a:t>
            </a:r>
          </a:p>
          <a:p>
            <a:r>
              <a:rPr lang="en-US" sz="4400" b="1" dirty="0" smtClean="0"/>
              <a:t>Use alerting services to stay ahead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Ahead: Alerting Services by Database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69064"/>
              </p:ext>
            </p:extLst>
          </p:nvPr>
        </p:nvGraphicFramePr>
        <p:xfrm>
          <a:off x="1660536" y="1831027"/>
          <a:ext cx="5349864" cy="3434326"/>
        </p:xfrm>
        <a:graphic>
          <a:graphicData uri="http://schemas.openxmlformats.org/drawingml/2006/table">
            <a:tbl>
              <a:tblPr/>
              <a:tblGrid>
                <a:gridCol w="2321675"/>
                <a:gridCol w="3028189"/>
              </a:tblGrid>
              <a:tr h="42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82A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Alerting service (via email)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D98C"/>
                    </a:solidFill>
                  </a:tcPr>
                </a:tc>
              </a:tr>
              <a:tr h="42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Web of Science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Scopus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7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Compendex/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Inspec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Google Scholar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Documents and Settings\tmawhi4\Local Settings\Temporary Internet Files\Content.IE5\JPK8SZOZ\MC900434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7649" y="2319689"/>
            <a:ext cx="548558" cy="504825"/>
          </a:xfrm>
          <a:prstGeom prst="rect">
            <a:avLst/>
          </a:prstGeom>
          <a:noFill/>
        </p:spPr>
      </p:pic>
      <p:pic>
        <p:nvPicPr>
          <p:cNvPr id="18" name="Picture 3" descr="C:\Documents and Settings\tmawhi4\Local Settings\Temporary Internet Files\Content.IE5\JPK8SZOZ\MC900434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7649" y="3072009"/>
            <a:ext cx="548558" cy="504825"/>
          </a:xfrm>
          <a:prstGeom prst="rect">
            <a:avLst/>
          </a:prstGeom>
          <a:noFill/>
        </p:spPr>
      </p:pic>
      <p:pic>
        <p:nvPicPr>
          <p:cNvPr id="19" name="Picture 3" descr="C:\Documents and Settings\tmawhi4\Local Settings\Temporary Internet Files\Content.IE5\JPK8SZOZ\MC900434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0334" y="3855324"/>
            <a:ext cx="548558" cy="504825"/>
          </a:xfrm>
          <a:prstGeom prst="rect">
            <a:avLst/>
          </a:prstGeom>
          <a:noFill/>
        </p:spPr>
      </p:pic>
      <p:pic>
        <p:nvPicPr>
          <p:cNvPr id="21" name="Picture 3" descr="C:\Documents and Settings\tmawhi4\Local Settings\Temporary Internet Files\Content.IE5\JPK8SZOZ\MC900434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0334" y="4620969"/>
            <a:ext cx="548558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pPr marL="457200" lvl="1" indent="0" algn="ctr">
              <a:buNone/>
            </a:pPr>
            <a:r>
              <a:rPr lang="en-US" sz="2800" dirty="0" smtClean="0"/>
              <a:t>Set up email search alerts </a:t>
            </a:r>
            <a:br>
              <a:rPr lang="en-US" sz="2800" dirty="0" smtClean="0"/>
            </a:br>
            <a:r>
              <a:rPr lang="en-US" sz="2800" dirty="0" smtClean="0"/>
              <a:t>in two databases. 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Ahead: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ournal TOCs screensho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1" b="279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Ahead: Alerting Services </a:t>
            </a:r>
            <a:r>
              <a:rPr lang="en-US" dirty="0" smtClean="0"/>
              <a:t>for Journals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sz="3000" dirty="0" smtClean="0"/>
              <a:t>Survey (url is case sensitive):</a:t>
            </a:r>
            <a:endParaRPr lang="en-US" dirty="0" smtClean="0"/>
          </a:p>
          <a:p>
            <a:pPr algn="ctr">
              <a:buNone/>
            </a:pPr>
            <a:r>
              <a:rPr lang="en-US" sz="4800" b="1" dirty="0" smtClean="0">
                <a:hlinkClick r:id="rId3"/>
              </a:rPr>
              <a:t>bit.ly/MyResearchMcGill</a:t>
            </a:r>
            <a:endParaRPr lang="en-US" sz="4800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4400" b="1" dirty="0" smtClean="0"/>
              <a:t>Map out your research project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 alerting services to stay ahead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Mapping</a:t>
            </a:r>
            <a:endParaRPr lang="en-US" dirty="0"/>
          </a:p>
        </p:txBody>
      </p:sp>
      <p:sp>
        <p:nvSpPr>
          <p:cNvPr id="8" name="Snip Single Corner Rectangle 4"/>
          <p:cNvSpPr>
            <a:spLocks noChangeArrowheads="1"/>
          </p:cNvSpPr>
          <p:nvPr/>
        </p:nvSpPr>
        <p:spPr bwMode="auto">
          <a:xfrm rot="10800000">
            <a:off x="3657600" y="1600200"/>
            <a:ext cx="1981200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5313" y="3048000"/>
            <a:ext cx="561975" cy="533400"/>
          </a:xfrm>
          <a:prstGeom prst="rect">
            <a:avLst/>
          </a:prstGeom>
          <a:solidFill>
            <a:srgbClr val="25406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376579" y="3590925"/>
            <a:ext cx="2746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04040"/>
                </a:solidFill>
              </a:rPr>
              <a:t>relationship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114800" y="4114800"/>
            <a:ext cx="1143000" cy="9906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nip Single Corner Rectangle 8"/>
          <p:cNvSpPr>
            <a:spLocks noChangeArrowheads="1"/>
          </p:cNvSpPr>
          <p:nvPr/>
        </p:nvSpPr>
        <p:spPr bwMode="auto">
          <a:xfrm rot="10800000">
            <a:off x="3686860" y="5169585"/>
            <a:ext cx="1981200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30749" y="2013013"/>
            <a:ext cx="1981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concept 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66109" y="5596148"/>
            <a:ext cx="1981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concept </a:t>
            </a:r>
            <a:r>
              <a:rPr lang="en-US" sz="2400" b="1" dirty="0" smtClean="0"/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	</a:t>
            </a:r>
            <a:r>
              <a:rPr lang="en-US" sz="4000" b="1" dirty="0" smtClean="0"/>
              <a:t>Is bamboo a workable material for construction?</a:t>
            </a:r>
            <a:endParaRPr lang="en-US" sz="4000" dirty="0" smtClean="0"/>
          </a:p>
          <a:p>
            <a:pPr lvl="1"/>
            <a:endParaRPr lang="en-US" sz="2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nip Single Corner Rectangle 8"/>
          <p:cNvSpPr>
            <a:spLocks noChangeArrowheads="1"/>
          </p:cNvSpPr>
          <p:nvPr/>
        </p:nvSpPr>
        <p:spPr bwMode="auto">
          <a:xfrm rot="10800000">
            <a:off x="3591765" y="1616230"/>
            <a:ext cx="2209191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Mapping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05313" y="3048000"/>
            <a:ext cx="561975" cy="533400"/>
          </a:xfrm>
          <a:prstGeom prst="rect">
            <a:avLst/>
          </a:prstGeom>
          <a:solidFill>
            <a:srgbClr val="25406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808164" y="3590925"/>
            <a:ext cx="2746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04040"/>
                </a:solidFill>
              </a:rPr>
              <a:t>used for</a:t>
            </a:r>
            <a:endParaRPr lang="en-US" sz="2800" b="1" dirty="0">
              <a:solidFill>
                <a:srgbClr val="40404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14800" y="4114800"/>
            <a:ext cx="1143000" cy="9906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nip Single Corner Rectangle 8"/>
          <p:cNvSpPr>
            <a:spLocks noChangeArrowheads="1"/>
          </p:cNvSpPr>
          <p:nvPr/>
        </p:nvSpPr>
        <p:spPr bwMode="auto">
          <a:xfrm rot="10800000">
            <a:off x="3621024" y="5169584"/>
            <a:ext cx="2209191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91679" y="2049588"/>
            <a:ext cx="1981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bamboo</a:t>
            </a:r>
            <a:endParaRPr lang="en-US" sz="24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55190" y="5596148"/>
            <a:ext cx="2355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construction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905000"/>
            <a:ext cx="3616325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7"/>
          <p:cNvPicPr>
            <a:picLocks noChangeAspect="1"/>
          </p:cNvPicPr>
          <p:nvPr/>
        </p:nvPicPr>
        <p:blipFill>
          <a:blip r:embed="rId5" cstate="print"/>
          <a:srcRect r="68523"/>
          <a:stretch>
            <a:fillRect/>
          </a:stretch>
        </p:blipFill>
        <p:spPr bwMode="auto">
          <a:xfrm>
            <a:off x="2244725" y="4267200"/>
            <a:ext cx="43846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2893" y="285302"/>
            <a:ext cx="5581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Concept Mapping Exercise</a:t>
            </a:r>
            <a:endParaRPr lang="en-US" sz="3200" dirty="0">
              <a:latin typeface="+mj-lt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1221" y="14334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nip Single Corner Rectangle 8"/>
          <p:cNvSpPr>
            <a:spLocks noChangeArrowheads="1"/>
          </p:cNvSpPr>
          <p:nvPr/>
        </p:nvSpPr>
        <p:spPr bwMode="auto">
          <a:xfrm rot="10800000">
            <a:off x="3591765" y="1616230"/>
            <a:ext cx="2209191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Mapping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05313" y="3048000"/>
            <a:ext cx="561975" cy="533400"/>
          </a:xfrm>
          <a:prstGeom prst="rect">
            <a:avLst/>
          </a:prstGeom>
          <a:solidFill>
            <a:srgbClr val="25406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808164" y="3590925"/>
            <a:ext cx="2746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04040"/>
                </a:solidFill>
              </a:rPr>
              <a:t>used for</a:t>
            </a:r>
            <a:endParaRPr lang="en-US" sz="2800" b="1" dirty="0">
              <a:solidFill>
                <a:srgbClr val="40404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14800" y="4114800"/>
            <a:ext cx="1143000" cy="9906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nip Single Corner Rectangle 8"/>
          <p:cNvSpPr>
            <a:spLocks noChangeArrowheads="1"/>
          </p:cNvSpPr>
          <p:nvPr/>
        </p:nvSpPr>
        <p:spPr bwMode="auto">
          <a:xfrm rot="10800000">
            <a:off x="3621024" y="5169584"/>
            <a:ext cx="2209191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91679" y="2049588"/>
            <a:ext cx="1981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bamboo</a:t>
            </a:r>
            <a:endParaRPr lang="en-US" sz="24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55190" y="5596148"/>
            <a:ext cx="2355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construction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35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	</a:t>
            </a:r>
            <a:r>
              <a:rPr lang="en-US" sz="3500" b="1" dirty="0" smtClean="0"/>
              <a:t>The graduate researcher is investigating engineering considerations for Mars rover landing safety, including hazards, elevation, and latitude.  Hazards the researcher is concentrating on are rocks and wind.</a:t>
            </a:r>
            <a:endParaRPr lang="en-US" sz="35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yellow_f2011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ri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yellow_f2011</Template>
  <TotalTime>3240</TotalTime>
  <Words>843</Words>
  <Application>Microsoft Office PowerPoint</Application>
  <PresentationFormat>On-screen Show (4:3)</PresentationFormat>
  <Paragraphs>247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yellow_f2011</vt:lpstr>
      <vt:lpstr>MyResearch Module 3 – Search Strategies &amp; Techniques</vt:lpstr>
      <vt:lpstr>MyResearch for Science and Engineering: Teaching Team</vt:lpstr>
      <vt:lpstr>Outline</vt:lpstr>
      <vt:lpstr>Concept Mapping</vt:lpstr>
      <vt:lpstr>Research Topic</vt:lpstr>
      <vt:lpstr>Concept Mapping</vt:lpstr>
      <vt:lpstr>PowerPoint Presentation</vt:lpstr>
      <vt:lpstr>Concept Mapping</vt:lpstr>
      <vt:lpstr>Research Topic</vt:lpstr>
      <vt:lpstr>PowerPoint Presentation</vt:lpstr>
      <vt:lpstr>PowerPoint Presentation</vt:lpstr>
      <vt:lpstr>PowerPoint Presentation</vt:lpstr>
      <vt:lpstr>Concept Mapping Exercise</vt:lpstr>
      <vt:lpstr>PowerPoint Presentation</vt:lpstr>
      <vt:lpstr>PowerPoint Presentation</vt:lpstr>
      <vt:lpstr>PowerPoint Presentation</vt:lpstr>
      <vt:lpstr>Quotation Marks</vt:lpstr>
      <vt:lpstr>Which Database Do I Choose?</vt:lpstr>
      <vt:lpstr>PowerPoint Presentation</vt:lpstr>
      <vt:lpstr>Outline</vt:lpstr>
      <vt:lpstr>Staying Ahead: Alerting Services by Database</vt:lpstr>
      <vt:lpstr>Staying Ahead: Activity</vt:lpstr>
      <vt:lpstr>Staying Ahead: Alerting Services for Journals</vt:lpstr>
      <vt:lpstr>Feedback</vt:lpstr>
    </vt:vector>
  </TitlesOfParts>
  <Company>McGill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Academic Laptop</dc:creator>
  <cp:lastModifiedBy>Tara Mawhinney</cp:lastModifiedBy>
  <cp:revision>220</cp:revision>
  <cp:lastPrinted>2013-05-24T13:48:41Z</cp:lastPrinted>
  <dcterms:created xsi:type="dcterms:W3CDTF">2013-05-23T13:36:16Z</dcterms:created>
  <dcterms:modified xsi:type="dcterms:W3CDTF">2013-11-04T14:06:12Z</dcterms:modified>
</cp:coreProperties>
</file>