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2.xml" ContentType="application/vnd.openxmlformats-officedocument.presentationml.tags+xml"/>
  <Override PartName="/ppt/notesSlides/notesSlide10.xml" ContentType="application/vnd.openxmlformats-officedocument.presentationml.notesSlide+xml"/>
  <Override PartName="/ppt/tags/tag3.xml" ContentType="application/vnd.openxmlformats-officedocument.presentationml.tags+xml"/>
  <Override PartName="/ppt/notesSlides/notesSlide11.xml" ContentType="application/vnd.openxmlformats-officedocument.presentationml.notesSlide+xml"/>
  <Override PartName="/ppt/tags/tag4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5.xml" ContentType="application/vnd.openxmlformats-officedocument.presentationml.tags+xml"/>
  <Override PartName="/ppt/notesSlides/notesSlide14.xml" ContentType="application/vnd.openxmlformats-officedocument.presentationml.notesSlide+xml"/>
  <Override PartName="/ppt/tags/tag6.xml" ContentType="application/vnd.openxmlformats-officedocument.presentationml.tags+xml"/>
  <Override PartName="/ppt/notesSlides/notesSlide15.xml" ContentType="application/vnd.openxmlformats-officedocument.presentationml.notesSlide+xml"/>
  <Override PartName="/ppt/tags/tag7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8" r:id="rId2"/>
    <p:sldId id="348" r:id="rId3"/>
    <p:sldId id="352" r:id="rId4"/>
    <p:sldId id="353" r:id="rId5"/>
    <p:sldId id="354" r:id="rId6"/>
    <p:sldId id="355" r:id="rId7"/>
    <p:sldId id="306" r:id="rId8"/>
    <p:sldId id="376" r:id="rId9"/>
    <p:sldId id="357" r:id="rId10"/>
    <p:sldId id="358" r:id="rId11"/>
    <p:sldId id="303" r:id="rId12"/>
    <p:sldId id="302" r:id="rId13"/>
    <p:sldId id="377" r:id="rId14"/>
    <p:sldId id="359" r:id="rId15"/>
    <p:sldId id="361" r:id="rId16"/>
    <p:sldId id="380" r:id="rId17"/>
    <p:sldId id="366" r:id="rId18"/>
    <p:sldId id="364" r:id="rId19"/>
    <p:sldId id="329" r:id="rId20"/>
    <p:sldId id="379" r:id="rId21"/>
    <p:sldId id="349" r:id="rId22"/>
    <p:sldId id="343" r:id="rId23"/>
    <p:sldId id="378" r:id="rId24"/>
    <p:sldId id="28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hiddenSlides="1" frameSlides="1"/>
  <p:clrMru>
    <a:srgbClr val="953735"/>
    <a:srgbClr val="F4D98C"/>
    <a:srgbClr val="EAB82A"/>
    <a:srgbClr val="254061"/>
    <a:srgbClr val="EAC010"/>
    <a:srgbClr val="F1CC2F"/>
    <a:srgbClr val="BCCFE6"/>
    <a:srgbClr val="F2DCDB"/>
    <a:srgbClr val="FFF2C9"/>
    <a:srgbClr val="7793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5620"/>
    <p:restoredTop sz="82857" autoAdjust="0"/>
  </p:normalViewPr>
  <p:slideViewPr>
    <p:cSldViewPr snapToGrid="0" snapToObjects="1">
      <p:cViewPr>
        <p:scale>
          <a:sx n="81" d="100"/>
          <a:sy n="81" d="100"/>
        </p:scale>
        <p:origin x="-1296" y="-282"/>
      </p:cViewPr>
      <p:guideLst>
        <p:guide orient="horz" pos="2414"/>
        <p:guide orient="horz" pos="899"/>
        <p:guide orient="horz" pos="3919"/>
        <p:guide orient="horz"/>
        <p:guide pos="2880"/>
        <p:guide pos="5589"/>
        <p:guide pos="1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96"/>
    </p:cViewPr>
  </p:sorterViewPr>
  <p:notesViewPr>
    <p:cSldViewPr snapToGrid="0" snapToObjects="1">
      <p:cViewPr>
        <p:scale>
          <a:sx n="100" d="100"/>
          <a:sy n="100" d="100"/>
        </p:scale>
        <p:origin x="-1896" y="46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7E57A3-402C-46D1-86D6-8EA12DF455DF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9045F8-D911-4FB4-94A4-3CD2222F36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3154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3D3A0-73A5-4ACE-9D01-9D3120AE04AF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6601F-6158-4C06-AA9C-31FF29BC52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075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6601F-6158-4C06-AA9C-31FF29BC521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7620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Does everyone have a map that looks like this??</a:t>
            </a:r>
          </a:p>
          <a:p>
            <a:endParaRPr lang="en-US" dirty="0" smtClean="0"/>
          </a:p>
          <a:p>
            <a:r>
              <a:rPr lang="en-US" u="sng" dirty="0" smtClean="0"/>
              <a:t>Show the NASA table of contents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6601F-6158-4C06-AA9C-31FF29BC521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6601F-6158-4C06-AA9C-31FF29BC521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5278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BB1A51C-0B07-497B-A659-FCF98D1CA735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6601F-6158-4C06-AA9C-31FF29BC521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8050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Run a search to find more info on hazards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6601F-6158-4C06-AA9C-31FF29BC521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Keep concepts separate!</a:t>
            </a:r>
          </a:p>
          <a:p>
            <a:endParaRPr lang="en-US" dirty="0" smtClean="0"/>
          </a:p>
          <a:p>
            <a:r>
              <a:rPr lang="en-US" dirty="0" smtClean="0"/>
              <a:t>Scopus or web of science?</a:t>
            </a: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BE15FA-BA63-40E0-A713-90F82B50A884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you only had one 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6601F-6158-4C06-AA9C-31FF29BC521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76313" y="617538"/>
            <a:ext cx="5075237" cy="38084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>
                <a:solidFill>
                  <a:srgbClr val="FF0000"/>
                </a:solidFill>
                <a:latin typeface="Century Gothic" pitchFamily="34" charset="0"/>
              </a:rPr>
              <a:t>Retrieves Mars landing, Mars</a:t>
            </a:r>
            <a:r>
              <a:rPr lang="en-US" baseline="0" dirty="0" smtClean="0">
                <a:solidFill>
                  <a:srgbClr val="FF0000"/>
                </a:solidFill>
                <a:latin typeface="Century Gothic" pitchFamily="34" charset="0"/>
              </a:rPr>
              <a:t> land rovers, Mars landscape, etc.</a:t>
            </a:r>
            <a:endParaRPr lang="en-US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US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625EEC-F74E-43FA-AE89-54C2A421112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more than just the large databases – you can also find some subject specific databases </a:t>
            </a:r>
          </a:p>
          <a:p>
            <a:endParaRPr lang="en-US" dirty="0" smtClean="0"/>
          </a:p>
          <a:p>
            <a:r>
              <a:rPr lang="en-US" dirty="0" smtClean="0"/>
              <a:t>Go to guide – subject guides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6601F-6158-4C06-AA9C-31FF29BC521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6601F-6158-4C06-AA9C-31FF29BC521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893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6601F-6158-4C06-AA9C-31FF29BC521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2839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are going to look at how to set up alerting services to stay ahead with your research.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6601F-6158-4C06-AA9C-31FF29BC521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u="sng" dirty="0"/>
              <a:t>The 5 databases we discussed </a:t>
            </a:r>
            <a:r>
              <a:rPr lang="en-US" u="sng" dirty="0" smtClean="0"/>
              <a:t>(</a:t>
            </a:r>
            <a:r>
              <a:rPr lang="en-US" u="sng" dirty="0"/>
              <a:t>GS to search grey literature and books; we do not know the publications it covers</a:t>
            </a:r>
            <a:r>
              <a:rPr lang="en-US" u="sng" dirty="0" smtClean="0"/>
              <a:t>)</a:t>
            </a:r>
          </a:p>
          <a:p>
            <a:pPr lvl="0"/>
            <a:endParaRPr lang="en-US" u="sng" dirty="0"/>
          </a:p>
          <a:p>
            <a:pPr lvl="0"/>
            <a:r>
              <a:rPr lang="en-US" u="sng" dirty="0"/>
              <a:t>Many offer RSS feeds where you read new content in your feed reader, but also can receive news by e-mail if you prefer receiving alerts in your inbox</a:t>
            </a:r>
          </a:p>
          <a:p>
            <a:pPr lvl="0"/>
            <a:r>
              <a:rPr lang="en-US" u="sng" dirty="0"/>
              <a:t>Web of Science, Scopus, and Google Scholar offer citation </a:t>
            </a:r>
            <a:r>
              <a:rPr lang="en-US" u="sng" dirty="0" smtClean="0"/>
              <a:t>&amp; search alerts</a:t>
            </a:r>
            <a:endParaRPr lang="en-US" u="sng" dirty="0"/>
          </a:p>
          <a:p>
            <a:r>
              <a:rPr lang="en-US" dirty="0"/>
              <a:t> </a:t>
            </a:r>
          </a:p>
          <a:p>
            <a:r>
              <a:rPr lang="en-US" u="sng" dirty="0"/>
              <a:t>DEMO (</a:t>
            </a:r>
            <a:r>
              <a:rPr lang="en-US" u="sng" dirty="0" err="1" smtClean="0"/>
              <a:t>Compendex</a:t>
            </a:r>
            <a:r>
              <a:rPr lang="en-US" u="sng" dirty="0" smtClean="0"/>
              <a:t>) </a:t>
            </a:r>
          </a:p>
          <a:p>
            <a:r>
              <a:rPr lang="en-US" u="sng" dirty="0" smtClean="0"/>
              <a:t>Mars </a:t>
            </a:r>
            <a:r>
              <a:rPr lang="en-US" u="sng" dirty="0"/>
              <a:t>AND land* AND </a:t>
            </a:r>
            <a:r>
              <a:rPr lang="en-US" u="sng" dirty="0" smtClean="0"/>
              <a:t>(hazard* OR rock* OR wind*)</a:t>
            </a:r>
            <a:endParaRPr lang="en-US" u="sng" dirty="0"/>
          </a:p>
          <a:p>
            <a:r>
              <a:rPr lang="en-US" u="sng" dirty="0"/>
              <a:t>also show how to rename a feed and delete a feed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DEMO (Web of </a:t>
            </a:r>
            <a:r>
              <a:rPr lang="en-US" dirty="0" smtClean="0"/>
              <a:t>Science) </a:t>
            </a:r>
          </a:p>
          <a:p>
            <a:r>
              <a:rPr lang="en-US" dirty="0" err="1" smtClean="0"/>
              <a:t>Mojzsis</a:t>
            </a:r>
            <a:r>
              <a:rPr lang="en-US" dirty="0"/>
              <a:t>, SJ et al. </a:t>
            </a:r>
            <a:r>
              <a:rPr lang="en-US" b="1" u="sng" dirty="0"/>
              <a:t>Evidence for life on </a:t>
            </a:r>
            <a:r>
              <a:rPr lang="en-US" b="1" u="sng" dirty="0" smtClean="0"/>
              <a:t>Earth</a:t>
            </a:r>
            <a:r>
              <a:rPr lang="en-US" b="1" dirty="0" smtClean="0"/>
              <a:t> before </a:t>
            </a:r>
            <a:r>
              <a:rPr lang="en-US" b="1" dirty="0"/>
              <a:t>3,800 million years ago.</a:t>
            </a:r>
            <a:r>
              <a:rPr lang="en-US" dirty="0"/>
              <a:t> </a:t>
            </a:r>
            <a:r>
              <a:rPr lang="en-US" i="1" dirty="0"/>
              <a:t>Nature</a:t>
            </a:r>
            <a:r>
              <a:rPr lang="en-US" dirty="0"/>
              <a:t>. 1996;384(6604):55-59.</a:t>
            </a:r>
          </a:p>
          <a:p>
            <a:r>
              <a:rPr lang="en-US" dirty="0"/>
              <a:t>Title &gt; Create Citation Alert &gt; </a:t>
            </a:r>
            <a:r>
              <a:rPr lang="en-US" dirty="0" smtClean="0"/>
              <a:t>log-in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6601F-6158-4C06-AA9C-31FF29BC521A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5" name="Picture 4" descr="ti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179" y="8609976"/>
            <a:ext cx="461238" cy="427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413720" y="8624029"/>
            <a:ext cx="535782" cy="297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34" tIns="48318" rIns="96634" bIns="48318">
            <a:spAutoFit/>
          </a:bodyPr>
          <a:lstStyle>
            <a:lvl1pPr defTabSz="9858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858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858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858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858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85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85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85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85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300" dirty="0" smtClean="0"/>
              <a:t>(20)</a:t>
            </a:r>
            <a:endParaRPr lang="en-US" sz="1300" dirty="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237219" y="8614912"/>
            <a:ext cx="535782" cy="297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34" tIns="48318" rIns="96634" bIns="48318">
            <a:spAutoFit/>
          </a:bodyPr>
          <a:lstStyle>
            <a:lvl1pPr defTabSz="9858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858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858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858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858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85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85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85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85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300" dirty="0" smtClean="0"/>
              <a:t>20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2906728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15 minute activity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6601F-6158-4C06-AA9C-31FF29BC521A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5" name="Picture 4" descr="ti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179" y="8609976"/>
            <a:ext cx="461238" cy="427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205744" y="8624029"/>
            <a:ext cx="535782" cy="297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34" tIns="48318" rIns="96634" bIns="48318">
            <a:spAutoFit/>
          </a:bodyPr>
          <a:lstStyle>
            <a:lvl1pPr defTabSz="9858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858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858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858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858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85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85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85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85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300" dirty="0"/>
              <a:t>3</a:t>
            </a:r>
            <a:r>
              <a:rPr lang="en-US" sz="1300" dirty="0" smtClean="0"/>
              <a:t>5</a:t>
            </a:r>
            <a:endParaRPr lang="en-US" sz="1300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413720" y="8624029"/>
            <a:ext cx="535782" cy="297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34" tIns="48318" rIns="96634" bIns="48318">
            <a:spAutoFit/>
          </a:bodyPr>
          <a:lstStyle>
            <a:lvl1pPr defTabSz="9858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858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858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858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858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85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85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85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85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300" dirty="0" smtClean="0"/>
              <a:t>(15)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6576224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6601F-6158-4C06-AA9C-31FF29BC521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75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are going to add another layer of sophistication in our search for publications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6601F-6158-4C06-AA9C-31FF29BC521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r>
              <a:rPr lang="en-US" dirty="0" smtClean="0"/>
              <a:t>Before we dive into a database and start searching we need to figure out what we already know about a topic and what our information need is.</a:t>
            </a:r>
          </a:p>
          <a:p>
            <a:pPr marL="228600" indent="-228600">
              <a:buAutoNum type="arabicParenR"/>
            </a:pPr>
            <a:r>
              <a:rPr lang="en-US" dirty="0" smtClean="0"/>
              <a:t>To do that we are going to use concept mapping, which is a technique for organizing information with a with a strong theoretical background, and one that we teach faculty when they are designing or redesigning their curriculum.</a:t>
            </a:r>
          </a:p>
          <a:p>
            <a:pPr marL="228600" indent="-228600">
              <a:buAutoNum type="arabicParenR"/>
            </a:pPr>
            <a:r>
              <a:rPr lang="en-US" dirty="0" smtClean="0"/>
              <a:t>Concept mapping is a lot like brainstorming or mind mapping but it is a little more structured. </a:t>
            </a:r>
          </a:p>
          <a:p>
            <a:pPr marL="228600" indent="-228600">
              <a:buAutoNum type="arabicParenR"/>
            </a:pPr>
            <a:r>
              <a:rPr lang="en-US" dirty="0" smtClean="0"/>
              <a:t>This is the simplest concept map with 2 concepts and a relationship</a:t>
            </a:r>
          </a:p>
          <a:p>
            <a:pPr marL="228600" indent="-228600">
              <a:buAutoNum type="arabicParenR"/>
            </a:pPr>
            <a:r>
              <a:rPr lang="en-US" dirty="0" smtClean="0"/>
              <a:t>The relationship is what sets it apart form other forms of mapping – concepts themselves do not demonstrate understanding – need those relationships. It turns out that it is really hard to fake a map.</a:t>
            </a:r>
          </a:p>
          <a:p>
            <a:pPr marL="228600" indent="-228600">
              <a:buAutoNum type="arabicParenR"/>
            </a:pPr>
            <a:r>
              <a:rPr lang="en-US" dirty="0" smtClean="0"/>
              <a:t>Once you have a concept map, you can use it as a communication tool – as a visual representation it is a great presentation tool, and you can add more information to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6601F-6158-4C06-AA9C-31FF29BC521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example, if our research question is: Is bamboo a workable material for construction?</a:t>
            </a:r>
          </a:p>
          <a:p>
            <a:r>
              <a:rPr lang="en-US" dirty="0" smtClean="0"/>
              <a:t>We could map this by pulling out the main concepts:</a:t>
            </a:r>
          </a:p>
          <a:p>
            <a:r>
              <a:rPr lang="en-US" dirty="0" smtClean="0"/>
              <a:t>Bamboo / construction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6601F-6158-4C06-AA9C-31FF29BC521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Relationship = used for</a:t>
            </a:r>
          </a:p>
          <a:p>
            <a:endParaRPr lang="en-US" dirty="0" smtClean="0"/>
          </a:p>
          <a:p>
            <a:r>
              <a:rPr lang="en-US" dirty="0" smtClean="0"/>
              <a:t>You can make a map with pen and paper, or with sticky notes, but to make it easier we are going to use a software called CmapTools</a:t>
            </a:r>
          </a:p>
          <a:p>
            <a:endParaRPr lang="en-US" dirty="0" smtClean="0"/>
          </a:p>
          <a:p>
            <a:r>
              <a:rPr lang="en-US" dirty="0" smtClean="0"/>
              <a:t>CmapTools is free to download and makes it easy to move concepts around and share our maps online by providing free server space</a:t>
            </a:r>
          </a:p>
          <a:p>
            <a:endParaRPr lang="en-US" dirty="0" smtClean="0"/>
          </a:p>
          <a:p>
            <a:r>
              <a:rPr lang="en-US" dirty="0" smtClean="0"/>
              <a:t>Can attach documents and link to websites</a:t>
            </a:r>
          </a:p>
          <a:p>
            <a:endParaRPr lang="en-US" dirty="0" smtClean="0"/>
          </a:p>
          <a:p>
            <a:r>
              <a:rPr lang="en-US" dirty="0" smtClean="0"/>
              <a:t>It is installed on these computers – the link is on the </a:t>
            </a:r>
            <a:r>
              <a:rPr lang="en-US" dirty="0" err="1" smtClean="0"/>
              <a:t>MyReasearch</a:t>
            </a:r>
            <a:r>
              <a:rPr lang="en-US" dirty="0" smtClean="0"/>
              <a:t> guide for download</a:t>
            </a:r>
          </a:p>
          <a:p>
            <a:endParaRPr lang="en-US" dirty="0" smtClean="0"/>
          </a:p>
          <a:p>
            <a:r>
              <a:rPr lang="en-US" dirty="0" smtClean="0"/>
              <a:t>Everyone open it up – make a new map – copy this map (do it with them)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6601F-6158-4C06-AA9C-31FF29BC521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6601F-6158-4C06-AA9C-31FF29BC521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525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Relationship = used for</a:t>
            </a:r>
          </a:p>
          <a:p>
            <a:endParaRPr lang="en-US" dirty="0" smtClean="0"/>
          </a:p>
          <a:p>
            <a:r>
              <a:rPr lang="en-US" dirty="0" smtClean="0"/>
              <a:t>You can make a map with pen and paper, or with sticky notes, but to make it easier we are going to use a software called CmapTools</a:t>
            </a:r>
          </a:p>
          <a:p>
            <a:endParaRPr lang="en-US" dirty="0" smtClean="0"/>
          </a:p>
          <a:p>
            <a:r>
              <a:rPr lang="en-US" dirty="0" smtClean="0"/>
              <a:t>CmapTools is free to download and makes it easy to move concepts around and share our maps online by providing free server space</a:t>
            </a:r>
          </a:p>
          <a:p>
            <a:endParaRPr lang="en-US" dirty="0" smtClean="0"/>
          </a:p>
          <a:p>
            <a:r>
              <a:rPr lang="en-US" dirty="0" smtClean="0"/>
              <a:t>It is installed on these computers – the link is on the </a:t>
            </a:r>
            <a:r>
              <a:rPr lang="en-US" dirty="0" err="1" smtClean="0"/>
              <a:t>MyReasearch</a:t>
            </a:r>
            <a:r>
              <a:rPr lang="en-US" dirty="0" smtClean="0"/>
              <a:t> guide for download</a:t>
            </a:r>
          </a:p>
          <a:p>
            <a:endParaRPr lang="en-US" dirty="0" smtClean="0"/>
          </a:p>
          <a:p>
            <a:r>
              <a:rPr lang="en-US" dirty="0" smtClean="0"/>
              <a:t>Everyone open it up – make a new map – copy this map (do it with them)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6601F-6158-4C06-AA9C-31FF29BC521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you pick a safe spot to land on mars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6601F-6158-4C06-AA9C-31FF29BC521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E0AE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ebilod2\Desktop\yellow-circle.png"/>
          <p:cNvPicPr>
            <a:picLocks noChangeAspect="1" noChangeArrowheads="1"/>
          </p:cNvPicPr>
          <p:nvPr userDrawn="1"/>
        </p:nvPicPr>
        <p:blipFill>
          <a:blip r:embed="rId2" cstate="print"/>
          <a:srcRect l="4000" t="10023" b="9977"/>
          <a:stretch>
            <a:fillRect/>
          </a:stretch>
        </p:blipFill>
        <p:spPr bwMode="auto">
          <a:xfrm>
            <a:off x="0" y="0"/>
            <a:ext cx="82296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752600"/>
            <a:ext cx="8382000" cy="1676400"/>
          </a:xfrm>
        </p:spPr>
        <p:txBody>
          <a:bodyPr lIns="0" rIns="0">
            <a:normAutofit/>
          </a:bodyPr>
          <a:lstStyle>
            <a:lvl1pPr algn="l">
              <a:defRPr sz="4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1" name="Picture 3" descr="C:\Users\ebilod2\Documents\My Dropbox\_projects\oreintation fall 2011\logo_alpha_all_white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6248400"/>
            <a:ext cx="2819400" cy="41132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E0A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" name="Picture 3" descr="C:\Users\ebilod2\Desktop\yellow-circle.png"/>
          <p:cNvPicPr>
            <a:picLocks noChangeAspect="1" noChangeArrowheads="1"/>
          </p:cNvPicPr>
          <p:nvPr userDrawn="1"/>
        </p:nvPicPr>
        <p:blipFill>
          <a:blip r:embed="rId2" cstate="print"/>
          <a:srcRect l="4000" t="14785" b="9977"/>
          <a:stretch>
            <a:fillRect/>
          </a:stretch>
        </p:blipFill>
        <p:spPr bwMode="auto">
          <a:xfrm>
            <a:off x="-9940" y="0"/>
            <a:ext cx="1457740" cy="114248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6017"/>
            <a:ext cx="9144000" cy="5055395"/>
          </a:xfrm>
        </p:spPr>
        <p:txBody>
          <a:bodyPr lIns="274320" tIns="274320" rIns="274320" bIns="274320">
            <a:normAutofit/>
          </a:bodyPr>
          <a:lstStyle>
            <a:lvl1pPr>
              <a:spcBef>
                <a:spcPts val="1200"/>
              </a:spcBef>
              <a:spcAft>
                <a:spcPts val="600"/>
              </a:spcAft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600"/>
              </a:spcBef>
              <a:buFont typeface="Arial" pitchFamily="34" charset="0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600"/>
              </a:spcBef>
              <a:buFont typeface="Arial" pitchFamily="34" charset="0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600"/>
              </a:spcBef>
              <a:buFont typeface="Arial" pitchFamily="34" charset="0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600"/>
              </a:spcBef>
              <a:buFont typeface="Arial" pitchFamily="34" charset="0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</p:spPr>
        <p:txBody>
          <a:bodyPr lIns="274320" rIns="274320">
            <a:normAutofit/>
          </a:bodyPr>
          <a:lstStyle>
            <a:lvl1pPr algn="l"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1" name="Picture 2" descr="C:\Users\ebilod2\Documents\My Dropbox\_projects\oreintation fall 2011\logo_alpha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6499935"/>
            <a:ext cx="1981200" cy="289042"/>
          </a:xfrm>
          <a:prstGeom prst="rect">
            <a:avLst/>
          </a:prstGeom>
          <a:noFill/>
        </p:spPr>
      </p:pic>
      <p:pic>
        <p:nvPicPr>
          <p:cNvPr id="3076" name="Picture 4" descr="C:\Users\ebilod2\Desktop\mcgill-library-everything-you-need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2575" y="6554876"/>
            <a:ext cx="2747135" cy="179161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E0A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3" descr="C:\Users\ebilod2\Desktop\yellow-circle.png"/>
          <p:cNvPicPr>
            <a:picLocks noChangeAspect="1" noChangeArrowheads="1"/>
          </p:cNvPicPr>
          <p:nvPr userDrawn="1"/>
        </p:nvPicPr>
        <p:blipFill>
          <a:blip r:embed="rId2" cstate="print"/>
          <a:srcRect l="4000" t="14785" b="9977"/>
          <a:stretch>
            <a:fillRect/>
          </a:stretch>
        </p:blipFill>
        <p:spPr bwMode="auto">
          <a:xfrm>
            <a:off x="0" y="520"/>
            <a:ext cx="1457740" cy="114248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2574" y="1427163"/>
            <a:ext cx="4148137" cy="4794250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spcAft>
                <a:spcPts val="600"/>
              </a:spcAft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600"/>
              </a:spcBef>
              <a:buFont typeface="Arial" pitchFamily="34" charset="0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600"/>
              </a:spcBef>
              <a:buFont typeface="Arial" pitchFamily="34" charset="0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600"/>
              </a:spcBef>
              <a:buFont typeface="Arial" pitchFamily="34" charset="0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600"/>
              </a:spcBef>
              <a:buFont typeface="Arial" pitchFamily="34" charset="0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3286" y="1427163"/>
            <a:ext cx="4159251" cy="4794250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spcAft>
                <a:spcPts val="600"/>
              </a:spcAft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600"/>
              </a:spcBef>
              <a:buFont typeface="Arial" pitchFamily="34" charset="0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600"/>
              </a:spcBef>
              <a:buFont typeface="Arial" pitchFamily="34" charset="0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600"/>
              </a:spcBef>
              <a:buFont typeface="Arial" pitchFamily="34" charset="0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600"/>
              </a:spcBef>
              <a:buFont typeface="Arial" pitchFamily="34" charset="0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 lIns="274320" rIns="274320"/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1" name="Picture 2" descr="C:\Users\ebilod2\Documents\My Dropbox\_projects\oreintation fall 2011\logo_alpha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6499935"/>
            <a:ext cx="1981200" cy="289042"/>
          </a:xfrm>
          <a:prstGeom prst="rect">
            <a:avLst/>
          </a:prstGeom>
          <a:noFill/>
        </p:spPr>
      </p:pic>
      <p:pic>
        <p:nvPicPr>
          <p:cNvPr id="12" name="Picture 4" descr="C:\Users\ebilod2\Desktop\mcgill-library-everything-you-need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2575" y="6554876"/>
            <a:ext cx="2747135" cy="17916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E0A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1" name="Picture 3" descr="C:\Users\ebilod2\Desktop\yellow-circle.png"/>
          <p:cNvPicPr>
            <a:picLocks noChangeAspect="1" noChangeArrowheads="1"/>
          </p:cNvPicPr>
          <p:nvPr userDrawn="1"/>
        </p:nvPicPr>
        <p:blipFill>
          <a:blip r:embed="rId2" cstate="print"/>
          <a:srcRect l="4000" t="14785" b="9977"/>
          <a:stretch>
            <a:fillRect/>
          </a:stretch>
        </p:blipFill>
        <p:spPr bwMode="auto">
          <a:xfrm>
            <a:off x="-9940" y="0"/>
            <a:ext cx="1457740" cy="114248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 lIns="274320" rIns="274320">
            <a:normAutofit/>
          </a:bodyPr>
          <a:lstStyle>
            <a:lvl1pPr algn="l">
              <a:defRPr lang="en-US" sz="32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8" name="Picture 2" descr="C:\Users\ebilod2\Documents\My Dropbox\_projects\oreintation fall 2011\logo_alpha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6499935"/>
            <a:ext cx="1981200" cy="289042"/>
          </a:xfrm>
          <a:prstGeom prst="rect">
            <a:avLst/>
          </a:prstGeom>
          <a:noFill/>
        </p:spPr>
      </p:pic>
      <p:pic>
        <p:nvPicPr>
          <p:cNvPr id="9" name="Picture 4" descr="C:\Users\ebilod2\Desktop\mcgill-library-everything-you-need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2575" y="6554876"/>
            <a:ext cx="2747135" cy="179161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ebilod2\Documents\My Dropbox\_projects\oreintation fall 2011\logo_alpha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6499935"/>
            <a:ext cx="1981200" cy="289042"/>
          </a:xfrm>
          <a:prstGeom prst="rect">
            <a:avLst/>
          </a:prstGeom>
          <a:noFill/>
        </p:spPr>
      </p:pic>
      <p:pic>
        <p:nvPicPr>
          <p:cNvPr id="6" name="Picture 4" descr="C:\Users\ebilod2\Desktop\mcgill-library-everything-you-need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2575" y="6554876"/>
            <a:ext cx="2747135" cy="17916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10F3-C5B5-44F9-BA60-59D5A2883247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95E8-451D-49FB-B6B8-965C20C4FF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10F3-C5B5-44F9-BA60-59D5A2883247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95E8-451D-49FB-B6B8-965C20C4FF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F10F3-C5B5-44F9-BA60-59D5A2883247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795E8-451D-49FB-B6B8-965C20C4FF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8" r:id="rId6"/>
    <p:sldLayoutId id="2147483659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9.jpeg"/><Relationship Id="rId4" Type="http://schemas.openxmlformats.org/officeDocument/2006/relationships/hyperlink" Target="http://electra.ihmc.us:80/servlet/SBReadResourceServlet?rid=1025200001891_479194863_1440&amp;partName=htmltext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hyperlink" Target="http://bit.ly/UmmaConceptMap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9.jpeg"/><Relationship Id="rId4" Type="http://schemas.openxmlformats.org/officeDocument/2006/relationships/hyperlink" Target="http://electra.ihmc.us:80/servlet/SBReadResourceServlet?rid=1025200001891_479194863_1440&amp;partName=htmltext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MyResearchMcGill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730655"/>
            <a:ext cx="8382000" cy="1676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MyResearch</a:t>
            </a:r>
            <a:br>
              <a:rPr lang="en-US" dirty="0" smtClean="0"/>
            </a:br>
            <a:r>
              <a:rPr lang="en-US" dirty="0" smtClean="0"/>
              <a:t>Module 3 – Search Strategies &amp; Techniques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1999" y="4096542"/>
            <a:ext cx="4701153" cy="2349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endParaRPr lang="en-US" sz="14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ts val="2200"/>
              </a:lnSpc>
            </a:pP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Fall 2013</a:t>
            </a:r>
          </a:p>
          <a:p>
            <a:pPr>
              <a:lnSpc>
                <a:spcPts val="2200"/>
              </a:lnSpc>
            </a:pP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ts val="2200"/>
              </a:lnSpc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Giovanna Badia</a:t>
            </a:r>
          </a:p>
          <a:p>
            <a:pPr>
              <a:lnSpc>
                <a:spcPts val="2200"/>
              </a:lnSpc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Tara Mawhinney</a:t>
            </a:r>
          </a:p>
          <a:p>
            <a:pPr>
              <a:lnSpc>
                <a:spcPts val="2200"/>
              </a:lnSpc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Umma Tamima</a:t>
            </a:r>
          </a:p>
          <a:p>
            <a:pPr>
              <a:lnSpc>
                <a:spcPts val="2200"/>
              </a:lnSpc>
            </a:pPr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ts val="2200"/>
              </a:lnSpc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Box 6"/>
          <p:cNvSpPr txBox="1">
            <a:spLocks noChangeArrowheads="1"/>
          </p:cNvSpPr>
          <p:nvPr/>
        </p:nvSpPr>
        <p:spPr bwMode="auto">
          <a:xfrm>
            <a:off x="228600" y="1371600"/>
            <a:ext cx="8686800" cy="505114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82880" tIns="91440" rIns="182880" bIns="91440"/>
          <a:lstStyle/>
          <a:p>
            <a:pPr marL="342900" indent="-342900">
              <a:spcBef>
                <a:spcPct val="20000"/>
              </a:spcBef>
              <a:buFont typeface="Tw Cen MT Condensed" pitchFamily="34" charset="0"/>
              <a:buChar char="¤"/>
            </a:pPr>
            <a:endParaRPr lang="en-US" sz="3200" b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1200" b="1" i="1" dirty="0">
                <a:solidFill>
                  <a:srgbClr val="254061"/>
                </a:solidFill>
                <a:latin typeface="Tw Cen MT" charset="0"/>
              </a:rPr>
              <a:t>Adapted from</a:t>
            </a:r>
            <a:r>
              <a:rPr lang="en-US" sz="1200" b="1" dirty="0">
                <a:solidFill>
                  <a:srgbClr val="254061"/>
                </a:solidFill>
                <a:latin typeface="Tw Cen MT" charset="0"/>
              </a:rPr>
              <a:t>: </a:t>
            </a:r>
            <a:r>
              <a:rPr lang="en-US" sz="1200" b="1" dirty="0">
                <a:solidFill>
                  <a:srgbClr val="254061"/>
                </a:solidFill>
                <a:latin typeface="Tw Cen MT" charset="0"/>
                <a:hlinkClick r:id="rId4"/>
              </a:rPr>
              <a:t>electra.ihmc.us:80/</a:t>
            </a:r>
            <a:r>
              <a:rPr lang="en-US" sz="1200" b="1" dirty="0" err="1">
                <a:solidFill>
                  <a:srgbClr val="254061"/>
                </a:solidFill>
                <a:latin typeface="Tw Cen MT" charset="0"/>
                <a:hlinkClick r:id="rId4"/>
              </a:rPr>
              <a:t>servlet</a:t>
            </a:r>
            <a:r>
              <a:rPr lang="en-US" sz="1200" b="1" dirty="0">
                <a:solidFill>
                  <a:srgbClr val="254061"/>
                </a:solidFill>
                <a:latin typeface="Tw Cen MT" charset="0"/>
                <a:hlinkClick r:id="rId4"/>
              </a:rPr>
              <a:t>/</a:t>
            </a:r>
            <a:r>
              <a:rPr lang="en-US" sz="1200" b="1" dirty="0" err="1">
                <a:solidFill>
                  <a:srgbClr val="254061"/>
                </a:solidFill>
                <a:latin typeface="Tw Cen MT" charset="0"/>
                <a:hlinkClick r:id="rId4"/>
              </a:rPr>
              <a:t>SBReadResourceServlet?rid</a:t>
            </a:r>
            <a:r>
              <a:rPr lang="en-US" sz="1200" b="1" dirty="0">
                <a:solidFill>
                  <a:srgbClr val="254061"/>
                </a:solidFill>
                <a:latin typeface="Tw Cen MT" charset="0"/>
                <a:hlinkClick r:id="rId4"/>
              </a:rPr>
              <a:t>=1025200001891_479194863_1440&amp;partName=</a:t>
            </a:r>
            <a:r>
              <a:rPr lang="en-US" sz="1200" b="1" dirty="0" err="1">
                <a:solidFill>
                  <a:srgbClr val="254061"/>
                </a:solidFill>
                <a:latin typeface="Tw Cen MT" charset="0"/>
                <a:hlinkClick r:id="rId4"/>
              </a:rPr>
              <a:t>htmltext</a:t>
            </a:r>
            <a:endParaRPr lang="en-US" sz="1200" b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3200" b="1" dirty="0">
              <a:solidFill>
                <a:srgbClr val="254061"/>
              </a:solidFill>
              <a:latin typeface="Tw Cen MT" charset="0"/>
            </a:endParaRPr>
          </a:p>
        </p:txBody>
      </p:sp>
      <p:pic>
        <p:nvPicPr>
          <p:cNvPr id="23557" name="Picture 6" descr="MyResearch2011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1600200"/>
            <a:ext cx="6553200" cy="451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82893" y="285302"/>
            <a:ext cx="43953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j-lt"/>
              </a:rPr>
              <a:t>Mars Landing Safety</a:t>
            </a:r>
            <a:endParaRPr lang="en-US" sz="3200" dirty="0">
              <a:latin typeface="+mj-lt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2893" y="285302"/>
            <a:ext cx="46494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j-lt"/>
              </a:rPr>
              <a:t>Umma’s Concept Map</a:t>
            </a:r>
            <a:endParaRPr lang="en-US" sz="3200" dirty="0">
              <a:latin typeface="+mj-lt"/>
            </a:endParaRPr>
          </a:p>
        </p:txBody>
      </p:sp>
      <p:pic>
        <p:nvPicPr>
          <p:cNvPr id="6" name="Content Placeholder 5" descr="umma_concept_map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0" y="1641828"/>
            <a:ext cx="9144000" cy="4102981"/>
          </a:xfr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extBox 6"/>
          <p:cNvSpPr txBox="1">
            <a:spLocks noChangeArrowheads="1"/>
          </p:cNvSpPr>
          <p:nvPr/>
        </p:nvSpPr>
        <p:spPr bwMode="auto">
          <a:xfrm>
            <a:off x="0" y="1371600"/>
            <a:ext cx="8686800" cy="4714646"/>
          </a:xfrm>
          <a:prstGeom prst="rect">
            <a:avLst/>
          </a:prstGeom>
          <a:solidFill>
            <a:schemeClr val="bg1">
              <a:alpha val="85097"/>
            </a:schemeClr>
          </a:solidFill>
          <a:ln w="9525">
            <a:noFill/>
            <a:miter lim="800000"/>
            <a:headEnd/>
            <a:tailEnd/>
          </a:ln>
        </p:spPr>
        <p:txBody>
          <a:bodyPr lIns="182880" tIns="91440" rIns="182880" bIns="91440"/>
          <a:lstStyle/>
          <a:p>
            <a:pPr marL="342900" indent="-342900">
              <a:spcBef>
                <a:spcPct val="20000"/>
              </a:spcBef>
              <a:buFont typeface="Tw Cen MT Condensed" pitchFamily="34" charset="0"/>
              <a:buChar char="¤"/>
            </a:pPr>
            <a:endParaRPr lang="en-US" sz="3200" b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“Evacuation time after a large earthquake in an urban area”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Umma’s 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concept map: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bit.ly/</a:t>
            </a:r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UmmaConceptMap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4400" b="1" dirty="0">
              <a:solidFill>
                <a:srgbClr val="254061"/>
              </a:solidFill>
              <a:latin typeface="Tw Cen MT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93" y="285302"/>
            <a:ext cx="50409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j-lt"/>
              </a:rPr>
              <a:t>Umma’s Research Topic</a:t>
            </a:r>
            <a:endParaRPr lang="en-US" sz="3200" dirty="0">
              <a:latin typeface="+mj-lt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1200" y="1460500"/>
            <a:ext cx="8432800" cy="476091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Step 1: Define your research topic.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Step 2: Create a concept map with CmapTools.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Step 3: Get feedback.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Step 4: Save your concept map.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Mapping Exercise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17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Box 6"/>
          <p:cNvSpPr txBox="1">
            <a:spLocks noChangeArrowheads="1"/>
          </p:cNvSpPr>
          <p:nvPr/>
        </p:nvSpPr>
        <p:spPr bwMode="auto">
          <a:xfrm>
            <a:off x="228600" y="1371600"/>
            <a:ext cx="8686800" cy="511698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82880" tIns="91440" rIns="182880" bIns="91440"/>
          <a:lstStyle/>
          <a:p>
            <a:pPr marL="342900" indent="-342900">
              <a:spcBef>
                <a:spcPct val="20000"/>
              </a:spcBef>
              <a:buFont typeface="Tw Cen MT Condensed" pitchFamily="34" charset="0"/>
              <a:buChar char="¤"/>
            </a:pPr>
            <a:endParaRPr lang="en-US" sz="3200" b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200" b="1" i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1200" b="1" i="1" dirty="0" smtClean="0">
                <a:solidFill>
                  <a:srgbClr val="254061"/>
                </a:solidFill>
                <a:latin typeface="Tw Cen MT" charset="0"/>
              </a:rPr>
              <a:t>Adapted </a:t>
            </a:r>
            <a:r>
              <a:rPr lang="en-US" sz="1200" b="1" i="1" dirty="0">
                <a:solidFill>
                  <a:srgbClr val="254061"/>
                </a:solidFill>
                <a:latin typeface="Tw Cen MT" charset="0"/>
              </a:rPr>
              <a:t>from</a:t>
            </a:r>
            <a:r>
              <a:rPr lang="en-US" sz="1200" b="1" dirty="0">
                <a:solidFill>
                  <a:srgbClr val="254061"/>
                </a:solidFill>
                <a:latin typeface="Tw Cen MT" charset="0"/>
              </a:rPr>
              <a:t>: </a:t>
            </a:r>
            <a:r>
              <a:rPr lang="en-US" sz="1200" b="1" dirty="0">
                <a:solidFill>
                  <a:srgbClr val="254061"/>
                </a:solidFill>
                <a:latin typeface="Tw Cen MT" charset="0"/>
                <a:hlinkClick r:id="rId4"/>
              </a:rPr>
              <a:t>electra.ihmc.us:80/</a:t>
            </a:r>
            <a:r>
              <a:rPr lang="en-US" sz="1200" b="1" dirty="0" err="1">
                <a:solidFill>
                  <a:srgbClr val="254061"/>
                </a:solidFill>
                <a:latin typeface="Tw Cen MT" charset="0"/>
                <a:hlinkClick r:id="rId4"/>
              </a:rPr>
              <a:t>servlet</a:t>
            </a:r>
            <a:r>
              <a:rPr lang="en-US" sz="1200" b="1" dirty="0">
                <a:solidFill>
                  <a:srgbClr val="254061"/>
                </a:solidFill>
                <a:latin typeface="Tw Cen MT" charset="0"/>
                <a:hlinkClick r:id="rId4"/>
              </a:rPr>
              <a:t>/</a:t>
            </a:r>
            <a:r>
              <a:rPr lang="en-US" sz="1200" b="1" dirty="0" err="1">
                <a:solidFill>
                  <a:srgbClr val="254061"/>
                </a:solidFill>
                <a:latin typeface="Tw Cen MT" charset="0"/>
                <a:hlinkClick r:id="rId4"/>
              </a:rPr>
              <a:t>SBReadResourceServlet?rid</a:t>
            </a:r>
            <a:r>
              <a:rPr lang="en-US" sz="1200" b="1" dirty="0">
                <a:solidFill>
                  <a:srgbClr val="254061"/>
                </a:solidFill>
                <a:latin typeface="Tw Cen MT" charset="0"/>
                <a:hlinkClick r:id="rId4"/>
              </a:rPr>
              <a:t>=1025200001891_479194863_1440&amp;partName=</a:t>
            </a:r>
            <a:r>
              <a:rPr lang="en-US" sz="1200" b="1" dirty="0" err="1">
                <a:solidFill>
                  <a:srgbClr val="254061"/>
                </a:solidFill>
                <a:latin typeface="Tw Cen MT" charset="0"/>
                <a:hlinkClick r:id="rId4"/>
              </a:rPr>
              <a:t>htmltext</a:t>
            </a:r>
            <a:endParaRPr lang="en-US" sz="1200" b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3200" b="1" dirty="0">
              <a:solidFill>
                <a:srgbClr val="254061"/>
              </a:solidFill>
              <a:latin typeface="Tw Cen MT" charset="0"/>
            </a:endParaRPr>
          </a:p>
        </p:txBody>
      </p:sp>
      <p:sp>
        <p:nvSpPr>
          <p:cNvPr id="24581" name="TextBox 6"/>
          <p:cNvSpPr txBox="1">
            <a:spLocks noChangeArrowheads="1"/>
          </p:cNvSpPr>
          <p:nvPr/>
        </p:nvSpPr>
        <p:spPr bwMode="auto">
          <a:xfrm>
            <a:off x="1066800" y="4414838"/>
            <a:ext cx="15856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/>
              <a:t>hazard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*</a:t>
            </a:r>
          </a:p>
        </p:txBody>
      </p:sp>
      <p:sp>
        <p:nvSpPr>
          <p:cNvPr id="24582" name="TextBox 7"/>
          <p:cNvSpPr txBox="1">
            <a:spLocks noChangeArrowheads="1"/>
          </p:cNvSpPr>
          <p:nvPr/>
        </p:nvSpPr>
        <p:spPr bwMode="auto">
          <a:xfrm>
            <a:off x="1295400" y="5405438"/>
            <a:ext cx="11560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/>
              <a:t>rock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*</a:t>
            </a:r>
          </a:p>
        </p:txBody>
      </p:sp>
      <p:sp>
        <p:nvSpPr>
          <p:cNvPr id="24583" name="TextBox 8"/>
          <p:cNvSpPr txBox="1">
            <a:spLocks noChangeArrowheads="1"/>
          </p:cNvSpPr>
          <p:nvPr/>
        </p:nvSpPr>
        <p:spPr bwMode="auto">
          <a:xfrm>
            <a:off x="533400" y="4953000"/>
            <a:ext cx="12458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/>
              <a:t>wind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*</a:t>
            </a: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381000" y="4314825"/>
            <a:ext cx="2743200" cy="1600200"/>
          </a:xfrm>
          <a:prstGeom prst="ellipse">
            <a:avLst/>
          </a:prstGeom>
          <a:noFill/>
          <a:ln w="57150">
            <a:solidFill>
              <a:srgbClr val="77933C"/>
            </a:solidFill>
            <a:prstDash val="sysDash"/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b="1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32630" y="4790858"/>
            <a:ext cx="1108075" cy="8302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dirty="0">
                <a:solidFill>
                  <a:schemeClr val="accent2">
                    <a:lumMod val="75000"/>
                  </a:schemeClr>
                </a:solidFill>
                <a:cs typeface="ＭＳ Ｐゴシック" charset="-128"/>
              </a:rPr>
              <a:t>OR</a:t>
            </a:r>
          </a:p>
        </p:txBody>
      </p:sp>
      <p:pic>
        <p:nvPicPr>
          <p:cNvPr id="24586" name="Picture 15" descr="MyResearch2011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2800" y="1752600"/>
            <a:ext cx="4649788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Straight Arrow Connector 18"/>
          <p:cNvCxnSpPr>
            <a:cxnSpLocks noChangeShapeType="1"/>
          </p:cNvCxnSpPr>
          <p:nvPr/>
        </p:nvCxnSpPr>
        <p:spPr bwMode="auto">
          <a:xfrm flipV="1">
            <a:off x="2362200" y="4038600"/>
            <a:ext cx="1524000" cy="3810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12" name="TextBox 11"/>
          <p:cNvSpPr txBox="1"/>
          <p:nvPr/>
        </p:nvSpPr>
        <p:spPr>
          <a:xfrm>
            <a:off x="182893" y="285302"/>
            <a:ext cx="43953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j-lt"/>
              </a:rPr>
              <a:t>Mars Landing Safety</a:t>
            </a:r>
            <a:endParaRPr lang="en-US" sz="3200" dirty="0">
              <a:latin typeface="+mj-lt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Box 6"/>
          <p:cNvSpPr txBox="1">
            <a:spLocks noChangeArrowheads="1"/>
          </p:cNvSpPr>
          <p:nvPr/>
        </p:nvSpPr>
        <p:spPr bwMode="auto">
          <a:xfrm>
            <a:off x="228600" y="1371600"/>
            <a:ext cx="8686800" cy="4890211"/>
          </a:xfrm>
          <a:prstGeom prst="rect">
            <a:avLst/>
          </a:prstGeom>
          <a:solidFill>
            <a:schemeClr val="bg1">
              <a:alpha val="85097"/>
            </a:schemeClr>
          </a:solidFill>
          <a:ln w="9525">
            <a:noFill/>
            <a:miter lim="800000"/>
            <a:headEnd/>
            <a:tailEnd/>
          </a:ln>
        </p:spPr>
        <p:txBody>
          <a:bodyPr lIns="182880" tIns="91440" rIns="182880" bIns="91440"/>
          <a:lstStyle/>
          <a:p>
            <a:pPr marL="342900" indent="-342900" algn="ctr">
              <a:spcBef>
                <a:spcPct val="20000"/>
              </a:spcBef>
            </a:pPr>
            <a:endParaRPr lang="en-US" sz="3200" b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Mars</a:t>
            </a:r>
          </a:p>
          <a:p>
            <a:pPr marL="342900" indent="-342900" algn="ctr">
              <a:spcBef>
                <a:spcPct val="20000"/>
              </a:spcBef>
            </a:pPr>
            <a:endParaRPr lang="en-US" sz="1200" b="1" dirty="0">
              <a:solidFill>
                <a:srgbClr val="254061"/>
              </a:solidFill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3200" b="1" dirty="0">
                <a:solidFill>
                  <a:srgbClr val="953735"/>
                </a:solidFill>
              </a:rPr>
              <a:t>AND</a:t>
            </a:r>
          </a:p>
          <a:p>
            <a:pPr marL="342900" indent="-342900" algn="ctr">
              <a:spcBef>
                <a:spcPct val="20000"/>
              </a:spcBef>
            </a:pPr>
            <a:endParaRPr lang="en-US" sz="1200" b="1" dirty="0">
              <a:solidFill>
                <a:srgbClr val="254061"/>
              </a:solidFill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3200" b="1" dirty="0"/>
              <a:t> 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land*</a:t>
            </a:r>
          </a:p>
          <a:p>
            <a:pPr marL="342900" indent="-342900" algn="ctr">
              <a:spcBef>
                <a:spcPct val="20000"/>
              </a:spcBef>
            </a:pPr>
            <a:endParaRPr lang="en-US" sz="1200" b="1" dirty="0">
              <a:solidFill>
                <a:srgbClr val="254061"/>
              </a:solidFill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3200" b="1" dirty="0">
                <a:solidFill>
                  <a:srgbClr val="953735"/>
                </a:solidFill>
              </a:rPr>
              <a:t>AND</a:t>
            </a:r>
          </a:p>
          <a:p>
            <a:pPr marL="342900" indent="-342900" algn="ctr">
              <a:spcBef>
                <a:spcPct val="20000"/>
              </a:spcBef>
            </a:pPr>
            <a:endParaRPr lang="en-US" sz="1200" b="1" dirty="0">
              <a:solidFill>
                <a:srgbClr val="254061"/>
              </a:solidFill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hazard* </a:t>
            </a:r>
            <a:r>
              <a:rPr lang="en-US" sz="3200" b="1" dirty="0">
                <a:solidFill>
                  <a:srgbClr val="953735"/>
                </a:solidFill>
              </a:rPr>
              <a:t>OR 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rock* </a:t>
            </a:r>
            <a:r>
              <a:rPr lang="en-US" sz="3200" b="1" dirty="0">
                <a:solidFill>
                  <a:srgbClr val="953735"/>
                </a:solidFill>
              </a:rPr>
              <a:t>OR 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wind*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2893" y="285302"/>
            <a:ext cx="35132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j-lt"/>
              </a:rPr>
              <a:t>Search Strategy</a:t>
            </a:r>
            <a:endParaRPr lang="en-US" sz="3200" dirty="0">
              <a:latin typeface="+mj-lt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Box 6"/>
          <p:cNvSpPr txBox="1">
            <a:spLocks noChangeArrowheads="1"/>
          </p:cNvSpPr>
          <p:nvPr/>
        </p:nvSpPr>
        <p:spPr bwMode="auto">
          <a:xfrm>
            <a:off x="0" y="1371600"/>
            <a:ext cx="9144000" cy="4736592"/>
          </a:xfrm>
          <a:prstGeom prst="rect">
            <a:avLst/>
          </a:prstGeom>
          <a:solidFill>
            <a:schemeClr val="bg1">
              <a:alpha val="85097"/>
            </a:schemeClr>
          </a:solidFill>
          <a:ln w="9525">
            <a:noFill/>
            <a:miter lim="800000"/>
            <a:headEnd/>
            <a:tailEnd/>
          </a:ln>
        </p:spPr>
        <p:txBody>
          <a:bodyPr lIns="182880" tIns="91440" rIns="182880" bIns="91440"/>
          <a:lstStyle/>
          <a:p>
            <a:pPr marL="342900" indent="-342900" algn="ctr">
              <a:spcBef>
                <a:spcPct val="20000"/>
              </a:spcBef>
            </a:pPr>
            <a:endParaRPr lang="en-US" sz="3200" b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3200" b="1" dirty="0">
              <a:solidFill>
                <a:srgbClr val="254061"/>
              </a:solidFill>
              <a:latin typeface="Tw Cen MT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3000" b="1" dirty="0" smtClean="0">
              <a:solidFill>
                <a:srgbClr val="254061"/>
              </a:solidFill>
              <a:latin typeface="Tw Cen MT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Mars</a:t>
            </a:r>
            <a:r>
              <a:rPr lang="en-US" sz="2200" b="1" dirty="0">
                <a:solidFill>
                  <a:srgbClr val="254061"/>
                </a:solidFill>
              </a:rPr>
              <a:t> </a:t>
            </a:r>
            <a:r>
              <a:rPr lang="en-US" sz="2200" b="1" dirty="0">
                <a:solidFill>
                  <a:srgbClr val="953735"/>
                </a:solidFill>
              </a:rPr>
              <a:t>AND </a:t>
            </a:r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land* </a:t>
            </a:r>
            <a:r>
              <a:rPr lang="en-US" sz="2200" b="1" dirty="0">
                <a:solidFill>
                  <a:srgbClr val="953735"/>
                </a:solidFill>
              </a:rPr>
              <a:t>AND (</a:t>
            </a:r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hazard* </a:t>
            </a:r>
            <a:r>
              <a:rPr lang="en-US" sz="2200" b="1" dirty="0">
                <a:solidFill>
                  <a:srgbClr val="953735"/>
                </a:solidFill>
              </a:rPr>
              <a:t>OR </a:t>
            </a:r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rock* </a:t>
            </a:r>
            <a:r>
              <a:rPr lang="en-US" sz="2200" b="1" dirty="0">
                <a:solidFill>
                  <a:srgbClr val="953735"/>
                </a:solidFill>
              </a:rPr>
              <a:t>OR </a:t>
            </a:r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wind*</a:t>
            </a:r>
            <a:r>
              <a:rPr lang="en-US" sz="2200" b="1" dirty="0">
                <a:solidFill>
                  <a:srgbClr val="953735"/>
                </a:solidFill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2893" y="285302"/>
            <a:ext cx="58825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j-lt"/>
              </a:rPr>
              <a:t>Search Strategy – One Line</a:t>
            </a:r>
            <a:endParaRPr lang="en-US" sz="3200" dirty="0"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764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0" y="1166017"/>
            <a:ext cx="9144000" cy="569198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3000" dirty="0">
              <a:latin typeface="Tw Cen MT"/>
              <a:cs typeface="Tw Cen MT"/>
            </a:endParaRPr>
          </a:p>
          <a:p>
            <a:pPr lvl="1"/>
            <a:r>
              <a:rPr lang="en-US" sz="3000" dirty="0" smtClean="0">
                <a:cs typeface="Tw Cen MT"/>
              </a:rPr>
              <a:t>Use for phrase searching</a:t>
            </a:r>
            <a:br>
              <a:rPr lang="en-US" sz="3000" dirty="0" smtClean="0">
                <a:cs typeface="Tw Cen MT"/>
              </a:rPr>
            </a:br>
            <a:endParaRPr lang="en-US" sz="3000" dirty="0" smtClean="0">
              <a:cs typeface="Tw Cen MT"/>
            </a:endParaRPr>
          </a:p>
          <a:p>
            <a:pPr lvl="1"/>
            <a:r>
              <a:rPr lang="en-US" sz="3000" dirty="0" smtClean="0">
                <a:cs typeface="Tw Cen MT"/>
              </a:rPr>
              <a:t>Example: </a:t>
            </a:r>
            <a:r>
              <a:rPr lang="en-US" sz="3000" b="1" dirty="0" smtClean="0">
                <a:cs typeface="Tw Cen MT"/>
              </a:rPr>
              <a:t> </a:t>
            </a:r>
            <a:r>
              <a:rPr lang="en-US" sz="3000" b="1" dirty="0" smtClean="0">
                <a:solidFill>
                  <a:srgbClr val="C00000"/>
                </a:solidFill>
                <a:cs typeface="Tw Cen MT"/>
              </a:rPr>
              <a:t>“</a:t>
            </a:r>
            <a:r>
              <a:rPr lang="en-US" sz="3000" b="1" dirty="0" smtClean="0">
                <a:cs typeface="Tw Cen MT"/>
              </a:rPr>
              <a:t>Mars land*</a:t>
            </a:r>
            <a:r>
              <a:rPr lang="en-US" sz="3000" b="1" dirty="0" smtClean="0">
                <a:solidFill>
                  <a:srgbClr val="C00000"/>
                </a:solidFill>
                <a:cs typeface="Tw Cen MT"/>
              </a:rPr>
              <a:t>”</a:t>
            </a:r>
            <a:endParaRPr lang="en-US" sz="3000" dirty="0" smtClean="0">
              <a:solidFill>
                <a:srgbClr val="C00000"/>
              </a:solidFill>
              <a:cs typeface="Tw Cen MT"/>
            </a:endParaRP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Quotation Marks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765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835" y="1265536"/>
            <a:ext cx="3584448" cy="54606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Multidisciplinary</a:t>
            </a:r>
          </a:p>
          <a:p>
            <a:r>
              <a:rPr lang="en-US" dirty="0" smtClean="0"/>
              <a:t>Web of Science</a:t>
            </a:r>
          </a:p>
          <a:p>
            <a:r>
              <a:rPr lang="en-US" dirty="0" smtClean="0"/>
              <a:t>Scopus</a:t>
            </a:r>
          </a:p>
          <a:p>
            <a:r>
              <a:rPr lang="en-US" dirty="0" smtClean="0"/>
              <a:t>Google Scholar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Database Do I Choose?</a:t>
            </a:r>
            <a:endParaRPr lang="en-US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4359859" y="1302110"/>
            <a:ext cx="4374489" cy="5207795"/>
          </a:xfrm>
          <a:prstGeom prst="rect">
            <a:avLst/>
          </a:prstGeom>
        </p:spPr>
        <p:txBody>
          <a:bodyPr vert="horz" lIns="274320" tIns="274320" rIns="274320" bIns="2743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Subject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specific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Compendex/Inspec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noProof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Aerospace Database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Materials Research Database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SciFinder </a:t>
            </a: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GeoRef</a:t>
            </a:r>
          </a:p>
          <a:p>
            <a:pPr marL="342900" lvl="0" indent="-342900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Environmental Sciences &amp;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Pollution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Management</a:t>
            </a:r>
          </a:p>
        </p:txBody>
      </p:sp>
    </p:spTree>
    <p:extLst>
      <p:ext uri="{BB962C8B-B14F-4D97-AF65-F5344CB8AC3E}">
        <p14:creationId xmlns:p14="http://schemas.microsoft.com/office/powerpoint/2010/main" val="32123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60603" y="2852933"/>
            <a:ext cx="6509918" cy="1323439"/>
          </a:xfrm>
          <a:prstGeom prst="rect">
            <a:avLst/>
          </a:prstGeom>
          <a:solidFill>
            <a:srgbClr val="EAB82A"/>
          </a:solidFill>
          <a:ln w="2540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8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</a:rPr>
              <a:t>Break…</a:t>
            </a:r>
            <a:endParaRPr lang="en-US" sz="8000" dirty="0">
              <a:solidFill>
                <a:schemeClr val="tx1">
                  <a:lumMod val="75000"/>
                  <a:lumOff val="25000"/>
                </a:schemeClr>
              </a:solidFill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b="1" dirty="0" smtClean="0"/>
          </a:p>
          <a:p>
            <a:r>
              <a:rPr lang="en-US" sz="4400" b="1" dirty="0" smtClean="0"/>
              <a:t>Giovanna Badia</a:t>
            </a:r>
            <a:r>
              <a:rPr lang="en-US" sz="4400" dirty="0" smtClean="0"/>
              <a:t>, Liaison Librarian</a:t>
            </a:r>
          </a:p>
          <a:p>
            <a:pPr>
              <a:buNone/>
            </a:pPr>
            <a:r>
              <a:rPr lang="en-US" sz="3600" dirty="0" smtClean="0"/>
              <a:t>	</a:t>
            </a:r>
            <a:r>
              <a:rPr lang="en-US" sz="3600" i="1" dirty="0" smtClean="0"/>
              <a:t>(Chemical Engineering, Mining and Materials Engineering, Earth and Planetary Sciences)</a:t>
            </a:r>
            <a:endParaRPr lang="en-US" sz="3600" dirty="0" smtClean="0"/>
          </a:p>
          <a:p>
            <a:r>
              <a:rPr lang="en-US" sz="4400" b="1" dirty="0" smtClean="0"/>
              <a:t>Tara Mawhinney</a:t>
            </a:r>
            <a:r>
              <a:rPr lang="en-US" sz="4400" dirty="0" smtClean="0"/>
              <a:t>, Liaison Librarian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3600" dirty="0" smtClean="0"/>
              <a:t>(</a:t>
            </a:r>
            <a:r>
              <a:rPr lang="en-US" sz="3600" i="1" dirty="0" smtClean="0"/>
              <a:t>Civil Engineering and Applied Mechanics, Mechanical Engineering, Atmospheric and Oceanic Sciences)</a:t>
            </a:r>
            <a:endParaRPr lang="en-US" sz="3600" dirty="0" smtClean="0"/>
          </a:p>
          <a:p>
            <a:r>
              <a:rPr lang="en-US" sz="4400" b="1" dirty="0" smtClean="0"/>
              <a:t>Umma Tamima</a:t>
            </a:r>
            <a:r>
              <a:rPr lang="en-US" sz="4400" dirty="0" smtClean="0"/>
              <a:t>, Graduate Student</a:t>
            </a:r>
          </a:p>
          <a:p>
            <a:pPr>
              <a:buNone/>
            </a:pPr>
            <a:r>
              <a:rPr lang="en-US" sz="2000" i="1" dirty="0" smtClean="0"/>
              <a:t>	</a:t>
            </a:r>
            <a:r>
              <a:rPr lang="en-US" sz="3600" i="1" dirty="0" smtClean="0"/>
              <a:t>(Civil Engineering and Applied Mechanics)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MyResearch for Science and Engineering: Teaching Team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Map out your research project</a:t>
            </a:r>
          </a:p>
          <a:p>
            <a:r>
              <a:rPr lang="en-US" sz="4400" b="1" dirty="0" smtClean="0"/>
              <a:t>Use alerting services to stay ahead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65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Staying Ahead: Alerting Services by Database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169064"/>
              </p:ext>
            </p:extLst>
          </p:nvPr>
        </p:nvGraphicFramePr>
        <p:xfrm>
          <a:off x="1660536" y="1831027"/>
          <a:ext cx="5349864" cy="3434326"/>
        </p:xfrm>
        <a:graphic>
          <a:graphicData uri="http://schemas.openxmlformats.org/drawingml/2006/table">
            <a:tbl>
              <a:tblPr/>
              <a:tblGrid>
                <a:gridCol w="2321675"/>
                <a:gridCol w="3028189"/>
              </a:tblGrid>
              <a:tr h="422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Database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B82A">
                        <a:alpha val="5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Alerting service (via email)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D98C"/>
                    </a:solidFill>
                  </a:tcPr>
                </a:tc>
              </a:tr>
              <a:tr h="422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Web of Science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82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Scopus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170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Compendex/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Inspec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2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Google Scholar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1" name="Picture 3" descr="C:\Documents and Settings\tmawhi4\Local Settings\Temporary Internet Files\Content.IE5\JPK8SZOZ\MC90043466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7649" y="2319689"/>
            <a:ext cx="548558" cy="504825"/>
          </a:xfrm>
          <a:prstGeom prst="rect">
            <a:avLst/>
          </a:prstGeom>
          <a:noFill/>
        </p:spPr>
      </p:pic>
      <p:pic>
        <p:nvPicPr>
          <p:cNvPr id="18" name="Picture 3" descr="C:\Documents and Settings\tmawhi4\Local Settings\Temporary Internet Files\Content.IE5\JPK8SZOZ\MC90043466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7649" y="3072009"/>
            <a:ext cx="548558" cy="504825"/>
          </a:xfrm>
          <a:prstGeom prst="rect">
            <a:avLst/>
          </a:prstGeom>
          <a:noFill/>
        </p:spPr>
      </p:pic>
      <p:pic>
        <p:nvPicPr>
          <p:cNvPr id="19" name="Picture 3" descr="C:\Documents and Settings\tmawhi4\Local Settings\Temporary Internet Files\Content.IE5\JPK8SZOZ\MC90043466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0334" y="3855324"/>
            <a:ext cx="548558" cy="504825"/>
          </a:xfrm>
          <a:prstGeom prst="rect">
            <a:avLst/>
          </a:prstGeom>
          <a:noFill/>
        </p:spPr>
      </p:pic>
      <p:pic>
        <p:nvPicPr>
          <p:cNvPr id="21" name="Picture 3" descr="C:\Documents and Settings\tmawhi4\Local Settings\Temporary Internet Files\Content.IE5\JPK8SZOZ\MC90043466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0334" y="4620969"/>
            <a:ext cx="548558" cy="504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3000" b="1" dirty="0" smtClean="0"/>
          </a:p>
          <a:p>
            <a:pPr>
              <a:buNone/>
            </a:pPr>
            <a:endParaRPr lang="en-US" sz="3000" b="1" dirty="0" smtClean="0"/>
          </a:p>
          <a:p>
            <a:pPr marL="457200" lvl="1" indent="0" algn="ctr">
              <a:buNone/>
            </a:pPr>
            <a:r>
              <a:rPr lang="en-US" sz="2800" dirty="0" smtClean="0"/>
              <a:t>Set up email search alerts </a:t>
            </a:r>
            <a:br>
              <a:rPr lang="en-US" sz="2800" dirty="0" smtClean="0"/>
            </a:br>
            <a:r>
              <a:rPr lang="en-US" sz="2800" dirty="0" smtClean="0"/>
              <a:t>in two databases. </a:t>
            </a:r>
          </a:p>
          <a:p>
            <a:pPr lvl="1"/>
            <a:endParaRPr lang="en-US" sz="2600" dirty="0" smtClean="0"/>
          </a:p>
          <a:p>
            <a:pPr lvl="1"/>
            <a:endParaRPr lang="en-US" sz="26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Staying Ahead: Activity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Journal TOCs screenshot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1" b="2791"/>
          <a:stretch>
            <a:fillRect/>
          </a:stretch>
        </p:blipFill>
        <p:spPr/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Staying Ahead: Alerting Services </a:t>
            </a:r>
            <a:r>
              <a:rPr lang="en-US" dirty="0" smtClean="0"/>
              <a:t>for Journals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48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="1" dirty="0" smtClean="0"/>
          </a:p>
          <a:p>
            <a:endParaRPr lang="en-US" b="1" dirty="0" smtClean="0"/>
          </a:p>
          <a:p>
            <a:pPr marL="0" indent="0">
              <a:buNone/>
            </a:pPr>
            <a:r>
              <a:rPr lang="en-US" sz="3000" dirty="0" smtClean="0"/>
              <a:t>Survey (url is case sensitive):</a:t>
            </a:r>
            <a:endParaRPr lang="en-US" dirty="0" smtClean="0"/>
          </a:p>
          <a:p>
            <a:pPr algn="ctr">
              <a:buNone/>
            </a:pPr>
            <a:r>
              <a:rPr lang="en-US" sz="4800" b="1" dirty="0" smtClean="0">
                <a:hlinkClick r:id="rId3"/>
              </a:rPr>
              <a:t>bit.ly/MyResearchMcGill</a:t>
            </a:r>
            <a:endParaRPr lang="en-US" sz="4800" b="1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4400" b="1" dirty="0" smtClean="0"/>
              <a:t>Map out your research project</a:t>
            </a:r>
          </a:p>
          <a:p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Use alerting services to stay ahead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Mapping</a:t>
            </a:r>
            <a:endParaRPr lang="en-US" dirty="0"/>
          </a:p>
        </p:txBody>
      </p:sp>
      <p:sp>
        <p:nvSpPr>
          <p:cNvPr id="8" name="Snip Single Corner Rectangle 4"/>
          <p:cNvSpPr>
            <a:spLocks noChangeArrowheads="1"/>
          </p:cNvSpPr>
          <p:nvPr/>
        </p:nvSpPr>
        <p:spPr bwMode="auto">
          <a:xfrm rot="10800000">
            <a:off x="3657600" y="1600200"/>
            <a:ext cx="1981200" cy="1336675"/>
          </a:xfrm>
          <a:custGeom>
            <a:avLst/>
            <a:gdLst>
              <a:gd name="T0" fmla="*/ 1981200 w 1752600"/>
              <a:gd name="T1" fmla="*/ 668200 h 1336951"/>
              <a:gd name="T2" fmla="*/ 990600 w 1752600"/>
              <a:gd name="T3" fmla="*/ 1336399 h 1336951"/>
              <a:gd name="T4" fmla="*/ 0 w 1752600"/>
              <a:gd name="T5" fmla="*/ 668200 h 1336951"/>
              <a:gd name="T6" fmla="*/ 990600 w 1752600"/>
              <a:gd name="T7" fmla="*/ 0 h 1336951"/>
              <a:gd name="T8" fmla="*/ 0 60000 65536"/>
              <a:gd name="T9" fmla="*/ 0 60000 65536"/>
              <a:gd name="T10" fmla="*/ 0 60000 65536"/>
              <a:gd name="T11" fmla="*/ 0 60000 65536"/>
              <a:gd name="T12" fmla="*/ 0 w 1752600"/>
              <a:gd name="T13" fmla="*/ 111415 h 1336951"/>
              <a:gd name="T14" fmla="*/ 1641185 w 1752600"/>
              <a:gd name="T15" fmla="*/ 1336951 h 133695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52600" h="1336951">
                <a:moveTo>
                  <a:pt x="0" y="0"/>
                </a:moveTo>
                <a:lnTo>
                  <a:pt x="1529770" y="0"/>
                </a:lnTo>
                <a:lnTo>
                  <a:pt x="1752600" y="222830"/>
                </a:lnTo>
                <a:lnTo>
                  <a:pt x="1752600" y="1336951"/>
                </a:lnTo>
                <a:lnTo>
                  <a:pt x="0" y="1336951"/>
                </a:lnTo>
                <a:close/>
              </a:path>
            </a:pathLst>
          </a:custGeom>
          <a:solidFill>
            <a:srgbClr val="EAB82A"/>
          </a:solidFill>
          <a:ln w="9525">
            <a:solidFill>
              <a:srgbClr val="25406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cs typeface="ＭＳ Ｐゴシック" charset="-12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05313" y="3048000"/>
            <a:ext cx="561975" cy="533400"/>
          </a:xfrm>
          <a:prstGeom prst="rect">
            <a:avLst/>
          </a:prstGeom>
          <a:solidFill>
            <a:srgbClr val="25406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3376579" y="3590925"/>
            <a:ext cx="27462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404040"/>
                </a:solidFill>
              </a:rPr>
              <a:t>relationship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4114800" y="4114800"/>
            <a:ext cx="1143000" cy="990600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nip Single Corner Rectangle 8"/>
          <p:cNvSpPr>
            <a:spLocks noChangeArrowheads="1"/>
          </p:cNvSpPr>
          <p:nvPr/>
        </p:nvSpPr>
        <p:spPr bwMode="auto">
          <a:xfrm rot="10800000">
            <a:off x="3686860" y="5169585"/>
            <a:ext cx="1981200" cy="1336675"/>
          </a:xfrm>
          <a:custGeom>
            <a:avLst/>
            <a:gdLst>
              <a:gd name="T0" fmla="*/ 1981200 w 1752600"/>
              <a:gd name="T1" fmla="*/ 668200 h 1336951"/>
              <a:gd name="T2" fmla="*/ 990600 w 1752600"/>
              <a:gd name="T3" fmla="*/ 1336399 h 1336951"/>
              <a:gd name="T4" fmla="*/ 0 w 1752600"/>
              <a:gd name="T5" fmla="*/ 668200 h 1336951"/>
              <a:gd name="T6" fmla="*/ 990600 w 1752600"/>
              <a:gd name="T7" fmla="*/ 0 h 1336951"/>
              <a:gd name="T8" fmla="*/ 0 60000 65536"/>
              <a:gd name="T9" fmla="*/ 0 60000 65536"/>
              <a:gd name="T10" fmla="*/ 0 60000 65536"/>
              <a:gd name="T11" fmla="*/ 0 60000 65536"/>
              <a:gd name="T12" fmla="*/ 0 w 1752600"/>
              <a:gd name="T13" fmla="*/ 111415 h 1336951"/>
              <a:gd name="T14" fmla="*/ 1641185 w 1752600"/>
              <a:gd name="T15" fmla="*/ 1336951 h 133695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52600" h="1336951">
                <a:moveTo>
                  <a:pt x="0" y="0"/>
                </a:moveTo>
                <a:lnTo>
                  <a:pt x="1529770" y="0"/>
                </a:lnTo>
                <a:lnTo>
                  <a:pt x="1752600" y="222830"/>
                </a:lnTo>
                <a:lnTo>
                  <a:pt x="1752600" y="1336951"/>
                </a:lnTo>
                <a:lnTo>
                  <a:pt x="0" y="1336951"/>
                </a:lnTo>
                <a:close/>
              </a:path>
            </a:pathLst>
          </a:custGeom>
          <a:solidFill>
            <a:srgbClr val="EAB82A"/>
          </a:solidFill>
          <a:ln w="9525">
            <a:solidFill>
              <a:srgbClr val="25406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cs typeface="ＭＳ Ｐゴシック" charset="-128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730749" y="2013013"/>
            <a:ext cx="19812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/>
              <a:t>concept 1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766109" y="5596148"/>
            <a:ext cx="19812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/>
              <a:t>concept </a:t>
            </a:r>
            <a:r>
              <a:rPr lang="en-US" sz="2400" b="1" dirty="0" smtClean="0"/>
              <a:t>2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3000" b="1" dirty="0" smtClean="0"/>
          </a:p>
          <a:p>
            <a:pPr>
              <a:buNone/>
            </a:pPr>
            <a:endParaRPr lang="en-US" sz="3000" b="1" dirty="0" smtClean="0"/>
          </a:p>
          <a:p>
            <a:pPr>
              <a:buNone/>
            </a:pPr>
            <a:r>
              <a:rPr lang="en-US" sz="3000" b="1" dirty="0" smtClean="0"/>
              <a:t>	</a:t>
            </a:r>
            <a:r>
              <a:rPr lang="en-US" sz="4000" b="1" dirty="0" smtClean="0"/>
              <a:t>Is bamboo a workable material for construction?</a:t>
            </a:r>
            <a:endParaRPr lang="en-US" sz="4000" dirty="0" smtClean="0"/>
          </a:p>
          <a:p>
            <a:pPr lvl="1"/>
            <a:endParaRPr lang="en-US" sz="26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Topic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nip Single Corner Rectangle 8"/>
          <p:cNvSpPr>
            <a:spLocks noChangeArrowheads="1"/>
          </p:cNvSpPr>
          <p:nvPr/>
        </p:nvSpPr>
        <p:spPr bwMode="auto">
          <a:xfrm rot="10800000">
            <a:off x="3591765" y="1616230"/>
            <a:ext cx="2209191" cy="1336675"/>
          </a:xfrm>
          <a:custGeom>
            <a:avLst/>
            <a:gdLst>
              <a:gd name="T0" fmla="*/ 1981200 w 1752600"/>
              <a:gd name="T1" fmla="*/ 668200 h 1336951"/>
              <a:gd name="T2" fmla="*/ 990600 w 1752600"/>
              <a:gd name="T3" fmla="*/ 1336399 h 1336951"/>
              <a:gd name="T4" fmla="*/ 0 w 1752600"/>
              <a:gd name="T5" fmla="*/ 668200 h 1336951"/>
              <a:gd name="T6" fmla="*/ 990600 w 1752600"/>
              <a:gd name="T7" fmla="*/ 0 h 1336951"/>
              <a:gd name="T8" fmla="*/ 0 60000 65536"/>
              <a:gd name="T9" fmla="*/ 0 60000 65536"/>
              <a:gd name="T10" fmla="*/ 0 60000 65536"/>
              <a:gd name="T11" fmla="*/ 0 60000 65536"/>
              <a:gd name="T12" fmla="*/ 0 w 1752600"/>
              <a:gd name="T13" fmla="*/ 111415 h 1336951"/>
              <a:gd name="T14" fmla="*/ 1641185 w 1752600"/>
              <a:gd name="T15" fmla="*/ 1336951 h 133695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52600" h="1336951">
                <a:moveTo>
                  <a:pt x="0" y="0"/>
                </a:moveTo>
                <a:lnTo>
                  <a:pt x="1529770" y="0"/>
                </a:lnTo>
                <a:lnTo>
                  <a:pt x="1752600" y="222830"/>
                </a:lnTo>
                <a:lnTo>
                  <a:pt x="1752600" y="1336951"/>
                </a:lnTo>
                <a:lnTo>
                  <a:pt x="0" y="1336951"/>
                </a:lnTo>
                <a:close/>
              </a:path>
            </a:pathLst>
          </a:custGeom>
          <a:solidFill>
            <a:srgbClr val="EAB82A"/>
          </a:solidFill>
          <a:ln w="9525">
            <a:solidFill>
              <a:srgbClr val="25406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cs typeface="ＭＳ Ｐゴシック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Mapping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05313" y="3048000"/>
            <a:ext cx="561975" cy="533400"/>
          </a:xfrm>
          <a:prstGeom prst="rect">
            <a:avLst/>
          </a:prstGeom>
          <a:solidFill>
            <a:srgbClr val="25406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3808164" y="3590925"/>
            <a:ext cx="27462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404040"/>
                </a:solidFill>
              </a:rPr>
              <a:t>used for</a:t>
            </a:r>
            <a:endParaRPr lang="en-US" sz="2800" b="1" dirty="0">
              <a:solidFill>
                <a:srgbClr val="404040"/>
              </a:solidFill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4114800" y="4114800"/>
            <a:ext cx="1143000" cy="990600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nip Single Corner Rectangle 8"/>
          <p:cNvSpPr>
            <a:spLocks noChangeArrowheads="1"/>
          </p:cNvSpPr>
          <p:nvPr/>
        </p:nvSpPr>
        <p:spPr bwMode="auto">
          <a:xfrm rot="10800000">
            <a:off x="3621024" y="5169584"/>
            <a:ext cx="2209191" cy="1336675"/>
          </a:xfrm>
          <a:custGeom>
            <a:avLst/>
            <a:gdLst>
              <a:gd name="T0" fmla="*/ 1981200 w 1752600"/>
              <a:gd name="T1" fmla="*/ 668200 h 1336951"/>
              <a:gd name="T2" fmla="*/ 990600 w 1752600"/>
              <a:gd name="T3" fmla="*/ 1336399 h 1336951"/>
              <a:gd name="T4" fmla="*/ 0 w 1752600"/>
              <a:gd name="T5" fmla="*/ 668200 h 1336951"/>
              <a:gd name="T6" fmla="*/ 990600 w 1752600"/>
              <a:gd name="T7" fmla="*/ 0 h 1336951"/>
              <a:gd name="T8" fmla="*/ 0 60000 65536"/>
              <a:gd name="T9" fmla="*/ 0 60000 65536"/>
              <a:gd name="T10" fmla="*/ 0 60000 65536"/>
              <a:gd name="T11" fmla="*/ 0 60000 65536"/>
              <a:gd name="T12" fmla="*/ 0 w 1752600"/>
              <a:gd name="T13" fmla="*/ 111415 h 1336951"/>
              <a:gd name="T14" fmla="*/ 1641185 w 1752600"/>
              <a:gd name="T15" fmla="*/ 1336951 h 133695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52600" h="1336951">
                <a:moveTo>
                  <a:pt x="0" y="0"/>
                </a:moveTo>
                <a:lnTo>
                  <a:pt x="1529770" y="0"/>
                </a:lnTo>
                <a:lnTo>
                  <a:pt x="1752600" y="222830"/>
                </a:lnTo>
                <a:lnTo>
                  <a:pt x="1752600" y="1336951"/>
                </a:lnTo>
                <a:lnTo>
                  <a:pt x="0" y="1336951"/>
                </a:lnTo>
                <a:close/>
              </a:path>
            </a:pathLst>
          </a:custGeom>
          <a:solidFill>
            <a:srgbClr val="EAB82A"/>
          </a:solidFill>
          <a:ln w="9525">
            <a:solidFill>
              <a:srgbClr val="25406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cs typeface="ＭＳ Ｐゴシック" charset="-128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891679" y="2049588"/>
            <a:ext cx="19812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/>
              <a:t>bamboo</a:t>
            </a:r>
            <a:endParaRPr lang="en-US" sz="2400" b="1" dirty="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555190" y="5596148"/>
            <a:ext cx="23554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/>
              <a:t>construction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7" name="Picture 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0" y="1905000"/>
            <a:ext cx="3616325" cy="224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Picture 7"/>
          <p:cNvPicPr>
            <a:picLocks noChangeAspect="1"/>
          </p:cNvPicPr>
          <p:nvPr/>
        </p:nvPicPr>
        <p:blipFill>
          <a:blip r:embed="rId5" cstate="print"/>
          <a:srcRect r="68523"/>
          <a:stretch>
            <a:fillRect/>
          </a:stretch>
        </p:blipFill>
        <p:spPr bwMode="auto">
          <a:xfrm>
            <a:off x="2244725" y="4267200"/>
            <a:ext cx="4384675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82893" y="285302"/>
            <a:ext cx="55819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j-lt"/>
              </a:rPr>
              <a:t>Concept Mapping Exercise</a:t>
            </a:r>
            <a:endParaRPr lang="en-US" sz="3200" dirty="0">
              <a:latin typeface="+mj-lt"/>
            </a:endParaRPr>
          </a:p>
        </p:txBody>
      </p:sp>
      <p:pic>
        <p:nvPicPr>
          <p:cNvPr id="8" name="Picture 4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1221" y="14334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nip Single Corner Rectangle 8"/>
          <p:cNvSpPr>
            <a:spLocks noChangeArrowheads="1"/>
          </p:cNvSpPr>
          <p:nvPr/>
        </p:nvSpPr>
        <p:spPr bwMode="auto">
          <a:xfrm rot="10800000">
            <a:off x="3591765" y="1616230"/>
            <a:ext cx="2209191" cy="1336675"/>
          </a:xfrm>
          <a:custGeom>
            <a:avLst/>
            <a:gdLst>
              <a:gd name="T0" fmla="*/ 1981200 w 1752600"/>
              <a:gd name="T1" fmla="*/ 668200 h 1336951"/>
              <a:gd name="T2" fmla="*/ 990600 w 1752600"/>
              <a:gd name="T3" fmla="*/ 1336399 h 1336951"/>
              <a:gd name="T4" fmla="*/ 0 w 1752600"/>
              <a:gd name="T5" fmla="*/ 668200 h 1336951"/>
              <a:gd name="T6" fmla="*/ 990600 w 1752600"/>
              <a:gd name="T7" fmla="*/ 0 h 1336951"/>
              <a:gd name="T8" fmla="*/ 0 60000 65536"/>
              <a:gd name="T9" fmla="*/ 0 60000 65536"/>
              <a:gd name="T10" fmla="*/ 0 60000 65536"/>
              <a:gd name="T11" fmla="*/ 0 60000 65536"/>
              <a:gd name="T12" fmla="*/ 0 w 1752600"/>
              <a:gd name="T13" fmla="*/ 111415 h 1336951"/>
              <a:gd name="T14" fmla="*/ 1641185 w 1752600"/>
              <a:gd name="T15" fmla="*/ 1336951 h 133695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52600" h="1336951">
                <a:moveTo>
                  <a:pt x="0" y="0"/>
                </a:moveTo>
                <a:lnTo>
                  <a:pt x="1529770" y="0"/>
                </a:lnTo>
                <a:lnTo>
                  <a:pt x="1752600" y="222830"/>
                </a:lnTo>
                <a:lnTo>
                  <a:pt x="1752600" y="1336951"/>
                </a:lnTo>
                <a:lnTo>
                  <a:pt x="0" y="1336951"/>
                </a:lnTo>
                <a:close/>
              </a:path>
            </a:pathLst>
          </a:custGeom>
          <a:solidFill>
            <a:srgbClr val="EAB82A"/>
          </a:solidFill>
          <a:ln w="9525">
            <a:solidFill>
              <a:srgbClr val="25406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cs typeface="ＭＳ Ｐゴシック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Mapping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05313" y="3048000"/>
            <a:ext cx="561975" cy="533400"/>
          </a:xfrm>
          <a:prstGeom prst="rect">
            <a:avLst/>
          </a:prstGeom>
          <a:solidFill>
            <a:srgbClr val="25406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3808164" y="3590925"/>
            <a:ext cx="27462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404040"/>
                </a:solidFill>
              </a:rPr>
              <a:t>used for</a:t>
            </a:r>
            <a:endParaRPr lang="en-US" sz="2800" b="1" dirty="0">
              <a:solidFill>
                <a:srgbClr val="404040"/>
              </a:solidFill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4114800" y="4114800"/>
            <a:ext cx="1143000" cy="990600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nip Single Corner Rectangle 8"/>
          <p:cNvSpPr>
            <a:spLocks noChangeArrowheads="1"/>
          </p:cNvSpPr>
          <p:nvPr/>
        </p:nvSpPr>
        <p:spPr bwMode="auto">
          <a:xfrm rot="10800000">
            <a:off x="3621024" y="5169584"/>
            <a:ext cx="2209191" cy="1336675"/>
          </a:xfrm>
          <a:custGeom>
            <a:avLst/>
            <a:gdLst>
              <a:gd name="T0" fmla="*/ 1981200 w 1752600"/>
              <a:gd name="T1" fmla="*/ 668200 h 1336951"/>
              <a:gd name="T2" fmla="*/ 990600 w 1752600"/>
              <a:gd name="T3" fmla="*/ 1336399 h 1336951"/>
              <a:gd name="T4" fmla="*/ 0 w 1752600"/>
              <a:gd name="T5" fmla="*/ 668200 h 1336951"/>
              <a:gd name="T6" fmla="*/ 990600 w 1752600"/>
              <a:gd name="T7" fmla="*/ 0 h 1336951"/>
              <a:gd name="T8" fmla="*/ 0 60000 65536"/>
              <a:gd name="T9" fmla="*/ 0 60000 65536"/>
              <a:gd name="T10" fmla="*/ 0 60000 65536"/>
              <a:gd name="T11" fmla="*/ 0 60000 65536"/>
              <a:gd name="T12" fmla="*/ 0 w 1752600"/>
              <a:gd name="T13" fmla="*/ 111415 h 1336951"/>
              <a:gd name="T14" fmla="*/ 1641185 w 1752600"/>
              <a:gd name="T15" fmla="*/ 1336951 h 133695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52600" h="1336951">
                <a:moveTo>
                  <a:pt x="0" y="0"/>
                </a:moveTo>
                <a:lnTo>
                  <a:pt x="1529770" y="0"/>
                </a:lnTo>
                <a:lnTo>
                  <a:pt x="1752600" y="222830"/>
                </a:lnTo>
                <a:lnTo>
                  <a:pt x="1752600" y="1336951"/>
                </a:lnTo>
                <a:lnTo>
                  <a:pt x="0" y="1336951"/>
                </a:lnTo>
                <a:close/>
              </a:path>
            </a:pathLst>
          </a:custGeom>
          <a:solidFill>
            <a:srgbClr val="EAB82A"/>
          </a:solidFill>
          <a:ln w="9525">
            <a:solidFill>
              <a:srgbClr val="25406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cs typeface="ＭＳ Ｐゴシック" charset="-128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891679" y="2049588"/>
            <a:ext cx="19812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/>
              <a:t>bamboo</a:t>
            </a:r>
            <a:endParaRPr lang="en-US" sz="2400" b="1" dirty="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555190" y="5596148"/>
            <a:ext cx="23554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/>
              <a:t>construction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1357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sz="3000" b="1" dirty="0" smtClean="0"/>
          </a:p>
          <a:p>
            <a:pPr>
              <a:buNone/>
            </a:pPr>
            <a:r>
              <a:rPr lang="en-US" sz="3000" b="1" dirty="0" smtClean="0"/>
              <a:t>	</a:t>
            </a:r>
            <a:r>
              <a:rPr lang="en-US" sz="3500" b="1" dirty="0" smtClean="0"/>
              <a:t>The graduate researcher is investigating engineering considerations for Mars rover landing safety, including hazards, elevation, and latitude.  Hazards the researcher is concentrating on are rocks and wind.</a:t>
            </a:r>
            <a:endParaRPr lang="en-US" sz="35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Topic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yellow_f2011">
  <a:themeElements>
    <a:clrScheme name="Custom 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800080"/>
      </a:folHlink>
    </a:clrScheme>
    <a:fontScheme name="ori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yellow_f2011</Template>
  <TotalTime>3240</TotalTime>
  <Words>843</Words>
  <Application>Microsoft Office PowerPoint</Application>
  <PresentationFormat>On-screen Show (4:3)</PresentationFormat>
  <Paragraphs>247</Paragraphs>
  <Slides>24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yellow_f2011</vt:lpstr>
      <vt:lpstr>MyResearch Module 3 – Search Strategies &amp; Techniques</vt:lpstr>
      <vt:lpstr>MyResearch for Science and Engineering: Teaching Team</vt:lpstr>
      <vt:lpstr>Outline</vt:lpstr>
      <vt:lpstr>Concept Mapping</vt:lpstr>
      <vt:lpstr>Research Topic</vt:lpstr>
      <vt:lpstr>Concept Mapping</vt:lpstr>
      <vt:lpstr>PowerPoint Presentation</vt:lpstr>
      <vt:lpstr>Concept Mapping</vt:lpstr>
      <vt:lpstr>Research Topic</vt:lpstr>
      <vt:lpstr>PowerPoint Presentation</vt:lpstr>
      <vt:lpstr>PowerPoint Presentation</vt:lpstr>
      <vt:lpstr>PowerPoint Presentation</vt:lpstr>
      <vt:lpstr>Concept Mapping Exercise</vt:lpstr>
      <vt:lpstr>PowerPoint Presentation</vt:lpstr>
      <vt:lpstr>PowerPoint Presentation</vt:lpstr>
      <vt:lpstr>PowerPoint Presentation</vt:lpstr>
      <vt:lpstr>Quotation Marks</vt:lpstr>
      <vt:lpstr>Which Database Do I Choose?</vt:lpstr>
      <vt:lpstr>PowerPoint Presentation</vt:lpstr>
      <vt:lpstr>Outline</vt:lpstr>
      <vt:lpstr>Staying Ahead: Alerting Services by Database</vt:lpstr>
      <vt:lpstr>Staying Ahead: Activity</vt:lpstr>
      <vt:lpstr>Staying Ahead: Alerting Services for Journals</vt:lpstr>
      <vt:lpstr>Feedback</vt:lpstr>
    </vt:vector>
  </TitlesOfParts>
  <Company>McGill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Academic Laptop</dc:creator>
  <cp:lastModifiedBy>Tara Mawhinney</cp:lastModifiedBy>
  <cp:revision>220</cp:revision>
  <cp:lastPrinted>2013-05-24T13:48:41Z</cp:lastPrinted>
  <dcterms:created xsi:type="dcterms:W3CDTF">2013-05-23T13:36:16Z</dcterms:created>
  <dcterms:modified xsi:type="dcterms:W3CDTF">2013-11-04T14:06:12Z</dcterms:modified>
</cp:coreProperties>
</file>