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2735-A512-47A2-9A07-1EF1F64D3E82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9911-287F-4807-84A7-22D6157C1A9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482397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2735-A512-47A2-9A07-1EF1F64D3E82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9911-287F-4807-84A7-22D6157C1A9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495683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2735-A512-47A2-9A07-1EF1F64D3E82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9911-287F-4807-84A7-22D6157C1A9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309607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2735-A512-47A2-9A07-1EF1F64D3E82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9911-287F-4807-84A7-22D6157C1A9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71462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2735-A512-47A2-9A07-1EF1F64D3E82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9911-287F-4807-84A7-22D6157C1A9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90271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2735-A512-47A2-9A07-1EF1F64D3E82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9911-287F-4807-84A7-22D6157C1A9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544777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2735-A512-47A2-9A07-1EF1F64D3E82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9911-287F-4807-84A7-22D6157C1A9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10860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2735-A512-47A2-9A07-1EF1F64D3E82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9911-287F-4807-84A7-22D6157C1A9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666498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2735-A512-47A2-9A07-1EF1F64D3E82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9911-287F-4807-84A7-22D6157C1A9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385555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2735-A512-47A2-9A07-1EF1F64D3E82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9911-287F-4807-84A7-22D6157C1A9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331666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2735-A512-47A2-9A07-1EF1F64D3E82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9911-287F-4807-84A7-22D6157C1A9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415663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22735-A512-47A2-9A07-1EF1F64D3E82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19911-287F-4807-84A7-22D6157C1A9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64074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Approach to the dermatological case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smtClean="0"/>
              <a:t>Signalment </a:t>
            </a:r>
          </a:p>
          <a:p>
            <a:pPr eaLnBrk="1" hangingPunct="1">
              <a:defRPr/>
            </a:pPr>
            <a:r>
              <a:rPr lang="en-US" sz="2000" smtClean="0"/>
              <a:t>Presenting complaint</a:t>
            </a:r>
          </a:p>
          <a:p>
            <a:pPr eaLnBrk="1" hangingPunct="1">
              <a:defRPr/>
            </a:pPr>
            <a:r>
              <a:rPr lang="en-US" sz="2000" smtClean="0"/>
              <a:t>History </a:t>
            </a:r>
          </a:p>
          <a:p>
            <a:pPr lvl="1" eaLnBrk="1" hangingPunct="1">
              <a:defRPr/>
            </a:pPr>
            <a:r>
              <a:rPr lang="en-US" sz="1800" smtClean="0"/>
              <a:t>Focused and generalised – of animal</a:t>
            </a:r>
          </a:p>
          <a:p>
            <a:pPr lvl="1" eaLnBrk="1" hangingPunct="1">
              <a:defRPr/>
            </a:pPr>
            <a:r>
              <a:rPr lang="en-US" sz="1800" smtClean="0"/>
              <a:t>environment/travel/boarding</a:t>
            </a:r>
          </a:p>
          <a:p>
            <a:pPr lvl="1" eaLnBrk="1" hangingPunct="1">
              <a:defRPr/>
            </a:pPr>
            <a:r>
              <a:rPr lang="en-US" sz="1800" smtClean="0"/>
              <a:t>Previous therapy very important</a:t>
            </a:r>
          </a:p>
          <a:p>
            <a:pPr eaLnBrk="1" hangingPunct="1">
              <a:defRPr/>
            </a:pPr>
            <a:r>
              <a:rPr lang="en-US" sz="2000" smtClean="0"/>
              <a:t>Physical examination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smtClean="0"/>
              <a:t>	</a:t>
            </a:r>
          </a:p>
          <a:p>
            <a:pPr eaLnBrk="1" hangingPunct="1">
              <a:defRPr/>
            </a:pPr>
            <a:endParaRPr lang="en-US" sz="2000" smtClean="0"/>
          </a:p>
          <a:p>
            <a:pPr eaLnBrk="1" hangingPunct="1">
              <a:defRPr/>
            </a:pPr>
            <a:endParaRPr lang="en-US" sz="2000" smtClean="0"/>
          </a:p>
          <a:p>
            <a:pPr eaLnBrk="1" hangingPunct="1">
              <a:defRPr/>
            </a:pPr>
            <a:endParaRPr lang="en-US" sz="2000" smtClean="0"/>
          </a:p>
          <a:p>
            <a:pPr eaLnBrk="1" hangingPunct="1">
              <a:defRPr/>
            </a:pPr>
            <a:endParaRPr lang="en-US" sz="2000" smtClean="0"/>
          </a:p>
        </p:txBody>
      </p:sp>
    </p:spTree>
    <p:extLst>
      <p:ext uri="{BB962C8B-B14F-4D97-AF65-F5344CB8AC3E}">
        <p14:creationId xmlns:p14="http://schemas.microsoft.com/office/powerpoint/2010/main" val="388310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Dermatological examination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1800" smtClean="0"/>
              <a:t>Examine entire body</a:t>
            </a:r>
          </a:p>
          <a:p>
            <a:pPr eaLnBrk="1" hangingPunct="1">
              <a:defRPr/>
            </a:pPr>
            <a:r>
              <a:rPr lang="en-US" sz="1800" smtClean="0"/>
              <a:t>Mucous membranes</a:t>
            </a:r>
          </a:p>
          <a:p>
            <a:pPr eaLnBrk="1" hangingPunct="1">
              <a:defRPr/>
            </a:pPr>
            <a:r>
              <a:rPr lang="en-US" sz="1800" smtClean="0"/>
              <a:t>Observe the animal (while in the waiting room and in the examination room)</a:t>
            </a:r>
          </a:p>
          <a:p>
            <a:pPr eaLnBrk="1" hangingPunct="1">
              <a:defRPr/>
            </a:pPr>
            <a:r>
              <a:rPr lang="en-US" sz="1800" smtClean="0"/>
              <a:t>General assessment of the coat</a:t>
            </a:r>
          </a:p>
          <a:p>
            <a:pPr lvl="1" eaLnBrk="1" hangingPunct="1">
              <a:defRPr/>
            </a:pPr>
            <a:r>
              <a:rPr lang="en-US" sz="1600" smtClean="0"/>
              <a:t>Distribution of the lesions</a:t>
            </a:r>
          </a:p>
          <a:p>
            <a:pPr lvl="1" eaLnBrk="1" hangingPunct="1">
              <a:defRPr/>
            </a:pPr>
            <a:r>
              <a:rPr lang="en-US" sz="1600" smtClean="0"/>
              <a:t>Dry or greasy coat</a:t>
            </a:r>
          </a:p>
          <a:p>
            <a:pPr lvl="1" eaLnBrk="1" hangingPunct="1">
              <a:defRPr/>
            </a:pPr>
            <a:r>
              <a:rPr lang="en-US" sz="1600" smtClean="0"/>
              <a:t>Colour texture</a:t>
            </a:r>
          </a:p>
          <a:p>
            <a:pPr eaLnBrk="1" hangingPunct="1">
              <a:defRPr/>
            </a:pPr>
            <a:r>
              <a:rPr lang="en-US" sz="1800" smtClean="0"/>
              <a:t>Skin assessment</a:t>
            </a:r>
          </a:p>
          <a:p>
            <a:pPr lvl="1" eaLnBrk="1" hangingPunct="1">
              <a:defRPr/>
            </a:pPr>
            <a:r>
              <a:rPr lang="en-US" sz="1600" smtClean="0"/>
              <a:t>Thorough examination of skin</a:t>
            </a:r>
          </a:p>
          <a:p>
            <a:pPr lvl="1" eaLnBrk="1" hangingPunct="1">
              <a:defRPr/>
            </a:pPr>
            <a:r>
              <a:rPr lang="en-US" sz="1600" smtClean="0"/>
              <a:t>Check skin quality (atrophic/inelastic – hyperadrenocorticism, hyperelastic – Ehlers-Danlos syndrome)</a:t>
            </a:r>
          </a:p>
          <a:p>
            <a:pPr lvl="1" eaLnBrk="1" hangingPunct="1">
              <a:defRPr/>
            </a:pPr>
            <a:r>
              <a:rPr lang="en-US" sz="1600" smtClean="0"/>
              <a:t>Skin colour</a:t>
            </a:r>
          </a:p>
          <a:p>
            <a:pPr lvl="1" eaLnBrk="1" hangingPunct="1">
              <a:defRPr/>
            </a:pPr>
            <a:r>
              <a:rPr lang="en-US" sz="1600" smtClean="0"/>
              <a:t>Primary or secondary dermatological lesions</a:t>
            </a:r>
          </a:p>
          <a:p>
            <a:pPr lvl="1" eaLnBrk="1" hangingPunct="1">
              <a:defRPr/>
            </a:pPr>
            <a:r>
              <a:rPr lang="en-US" sz="1600" smtClean="0"/>
              <a:t>Evaluate any areas of alopecia (hair fell out or nibbled short)</a:t>
            </a:r>
          </a:p>
        </p:txBody>
      </p:sp>
    </p:spTree>
    <p:extLst>
      <p:ext uri="{BB962C8B-B14F-4D97-AF65-F5344CB8AC3E}">
        <p14:creationId xmlns:p14="http://schemas.microsoft.com/office/powerpoint/2010/main" val="410588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Dermatological examination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smtClean="0"/>
              <a:t>Skin assessment</a:t>
            </a:r>
          </a:p>
          <a:p>
            <a:pPr lvl="1" eaLnBrk="1" hangingPunct="1">
              <a:defRPr/>
            </a:pPr>
            <a:r>
              <a:rPr lang="en-US" sz="1800" smtClean="0"/>
              <a:t>Thorough examination of skin</a:t>
            </a:r>
          </a:p>
          <a:p>
            <a:pPr lvl="1" eaLnBrk="1" hangingPunct="1">
              <a:defRPr/>
            </a:pPr>
            <a:r>
              <a:rPr lang="en-US" sz="1800" smtClean="0"/>
              <a:t>Check skin quality (atrophic/inelastic – hyperadrenocorticism, hyperelastic – Ehlers-Danlos syndrome)</a:t>
            </a:r>
          </a:p>
          <a:p>
            <a:pPr lvl="1" eaLnBrk="1" hangingPunct="1">
              <a:defRPr/>
            </a:pPr>
            <a:r>
              <a:rPr lang="en-US" sz="1800" smtClean="0"/>
              <a:t>Check skin temperature by touch</a:t>
            </a:r>
          </a:p>
          <a:p>
            <a:pPr lvl="1" eaLnBrk="1" hangingPunct="1">
              <a:defRPr/>
            </a:pPr>
            <a:r>
              <a:rPr lang="en-US" sz="1800" smtClean="0"/>
              <a:t>Skin colour</a:t>
            </a:r>
          </a:p>
          <a:p>
            <a:pPr lvl="1" eaLnBrk="1" hangingPunct="1">
              <a:defRPr/>
            </a:pPr>
            <a:r>
              <a:rPr lang="en-US" sz="1800" smtClean="0"/>
              <a:t>Primary or secondary dermatological lesions</a:t>
            </a:r>
          </a:p>
          <a:p>
            <a:pPr lvl="1" eaLnBrk="1" hangingPunct="1">
              <a:defRPr/>
            </a:pPr>
            <a:r>
              <a:rPr lang="en-US" sz="1800" smtClean="0"/>
              <a:t>Evaluate any areas of alopecia (hair fell out or nibbled short)</a:t>
            </a:r>
          </a:p>
          <a:p>
            <a:pPr eaLnBrk="1" hangingPunct="1"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5755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Dermatological examination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smtClean="0"/>
              <a:t>Hair assessment</a:t>
            </a:r>
          </a:p>
          <a:p>
            <a:pPr lvl="1" eaLnBrk="1" hangingPunct="1">
              <a:defRPr/>
            </a:pPr>
            <a:r>
              <a:rPr lang="en-US" sz="1800" smtClean="0"/>
              <a:t>Does hair epilate easily (hormonal aetiology?)</a:t>
            </a:r>
          </a:p>
          <a:p>
            <a:pPr lvl="1" eaLnBrk="1" hangingPunct="1">
              <a:defRPr/>
            </a:pPr>
            <a:r>
              <a:rPr lang="en-US" sz="1800" smtClean="0"/>
              <a:t>Unusual look to the hair (follicular casts)</a:t>
            </a:r>
          </a:p>
          <a:p>
            <a:pPr lvl="1" eaLnBrk="1" hangingPunct="1">
              <a:defRPr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smtClean="0"/>
              <a:t>Then develop a list of differentials and any further diagnostic tests to be performed</a:t>
            </a:r>
          </a:p>
        </p:txBody>
      </p:sp>
    </p:spTree>
    <p:extLst>
      <p:ext uri="{BB962C8B-B14F-4D97-AF65-F5344CB8AC3E}">
        <p14:creationId xmlns:p14="http://schemas.microsoft.com/office/powerpoint/2010/main" val="107116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179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Approach to the dermatological case</vt:lpstr>
      <vt:lpstr>Dermatological examination</vt:lpstr>
      <vt:lpstr>Dermatological examination</vt:lpstr>
      <vt:lpstr>Dermatological examination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 to the dermatological case</dc:title>
  <dc:creator>Dell</dc:creator>
  <cp:lastModifiedBy>Dell</cp:lastModifiedBy>
  <cp:revision>1</cp:revision>
  <dcterms:created xsi:type="dcterms:W3CDTF">2013-10-19T15:06:54Z</dcterms:created>
  <dcterms:modified xsi:type="dcterms:W3CDTF">2013-10-19T15:15:16Z</dcterms:modified>
</cp:coreProperties>
</file>