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BD6C7C-8AA0-4B10-9F83-73CA9DB91E11}" type="datetimeFigureOut">
              <a:rPr lang="es-CL" smtClean="0"/>
              <a:t>21-03-2011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9D01369-C5AD-4268-8184-3432523FB3B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Tipos de rimas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925885"/>
            <a:ext cx="8229600" cy="774923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400" dirty="0"/>
              <a:t>      </a:t>
            </a:r>
            <a:r>
              <a:rPr lang="es-CL" sz="4400" b="1" dirty="0" smtClean="0">
                <a:solidFill>
                  <a:schemeClr val="tx1"/>
                </a:solidFill>
              </a:rPr>
              <a:t> </a:t>
            </a:r>
            <a:r>
              <a:rPr lang="es-CL" sz="4400" b="1" dirty="0">
                <a:solidFill>
                  <a:schemeClr val="tx1"/>
                </a:solidFill>
              </a:rPr>
              <a:t>RIMA</a:t>
            </a:r>
            <a:r>
              <a:rPr lang="es-CL" sz="3200" b="1" dirty="0">
                <a:solidFill>
                  <a:schemeClr val="tx1"/>
                </a:solidFill>
              </a:rPr>
              <a:t/>
            </a:r>
            <a:br>
              <a:rPr lang="es-CL" sz="3200" b="1" dirty="0">
                <a:solidFill>
                  <a:schemeClr val="tx1"/>
                </a:solidFill>
              </a:rPr>
            </a:br>
            <a:endParaRPr lang="es-CL" sz="3200" b="1" dirty="0">
              <a:solidFill>
                <a:schemeClr val="tx1"/>
              </a:solidFill>
            </a:endParaRPr>
          </a:p>
        </p:txBody>
      </p:sp>
      <p:sp>
        <p:nvSpPr>
          <p:cNvPr id="7475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051720" y="1628800"/>
            <a:ext cx="6552728" cy="4114800"/>
          </a:xfrm>
        </p:spPr>
        <p:txBody>
          <a:bodyPr>
            <a:normAutofit lnSpcReduction="10000"/>
          </a:bodyPr>
          <a:lstStyle/>
          <a:p>
            <a:r>
              <a:rPr lang="es-CL" sz="3200" b="1" dirty="0">
                <a:solidFill>
                  <a:schemeClr val="hlink"/>
                </a:solidFill>
                <a:hlinkClick r:id="" action="ppaction://noaction"/>
              </a:rPr>
              <a:t>RIMA CONSONANTE</a:t>
            </a:r>
            <a:r>
              <a:rPr lang="es-CL" sz="3200" b="1" dirty="0">
                <a:solidFill>
                  <a:schemeClr val="hlink"/>
                </a:solidFill>
              </a:rPr>
              <a:t>:</a:t>
            </a:r>
            <a:r>
              <a:rPr lang="es-CL" sz="3200" dirty="0"/>
              <a:t> Si se repiten vocales y consonantes en el mismo orden se dice que la rima es </a:t>
            </a:r>
            <a:r>
              <a:rPr lang="es-CL" sz="3200" b="1" dirty="0"/>
              <a:t>consonante</a:t>
            </a:r>
            <a:r>
              <a:rPr lang="es-CL" sz="3200" dirty="0"/>
              <a:t> o </a:t>
            </a:r>
            <a:r>
              <a:rPr lang="es-CL" sz="3200" b="1" dirty="0"/>
              <a:t>perfecta</a:t>
            </a:r>
            <a:r>
              <a:rPr lang="es-CL" sz="3200" dirty="0" smtClean="0"/>
              <a:t>.</a:t>
            </a:r>
          </a:p>
          <a:p>
            <a:endParaRPr lang="es-CL" sz="3200" dirty="0"/>
          </a:p>
          <a:p>
            <a:r>
              <a:rPr lang="es-CL" sz="3200" b="1" dirty="0">
                <a:solidFill>
                  <a:schemeClr val="hlink"/>
                </a:solidFill>
                <a:hlinkClick r:id="" action="ppaction://noaction"/>
              </a:rPr>
              <a:t>RIMA ASONANTE</a:t>
            </a:r>
            <a:r>
              <a:rPr lang="es-CL" sz="3200" b="1" dirty="0">
                <a:solidFill>
                  <a:schemeClr val="hlink"/>
                </a:solidFill>
              </a:rPr>
              <a:t>:</a:t>
            </a:r>
            <a:r>
              <a:rPr lang="es-CL" sz="3200" dirty="0"/>
              <a:t> Si la repetición sólo afecta a las vocales, se llama rima </a:t>
            </a:r>
            <a:r>
              <a:rPr lang="es-CL" sz="3200" b="1" dirty="0"/>
              <a:t>asonante</a:t>
            </a:r>
            <a:r>
              <a:rPr lang="es-CL" sz="3200" dirty="0"/>
              <a:t>.</a:t>
            </a:r>
          </a:p>
          <a:p>
            <a:pPr>
              <a:buNone/>
            </a:pPr>
            <a:endParaRPr lang="es-CL" sz="2200" dirty="0"/>
          </a:p>
          <a:p>
            <a:pPr algn="ctr">
              <a:buFont typeface="Wingdings" pitchFamily="2" charset="2"/>
              <a:buNone/>
            </a:pPr>
            <a:endParaRPr lang="es-CL" sz="2200" dirty="0"/>
          </a:p>
          <a:p>
            <a:pPr algn="ctr">
              <a:buFont typeface="Wingdings" pitchFamily="2" charset="2"/>
              <a:buNone/>
            </a:pPr>
            <a:endParaRPr lang="es-CL" sz="2200" dirty="0"/>
          </a:p>
        </p:txBody>
      </p:sp>
      <p:pic>
        <p:nvPicPr>
          <p:cNvPr id="74765" name="Picture 13" descr="POE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388" y="115888"/>
            <a:ext cx="1800225" cy="2089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4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/>
      <p:bldP spid="747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5724525" y="1989138"/>
            <a:ext cx="576263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58888" y="1700213"/>
            <a:ext cx="525621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Es verdad, no es un cuento; </a:t>
            </a:r>
            <a:b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hay un Ángel Guardián </a:t>
            </a:r>
            <a:b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te toma y te lleva como el viento </a:t>
            </a:r>
            <a:b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con los niños va por donde van.</a:t>
            </a:r>
            <a:br>
              <a:rPr lang="es-C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endParaRPr lang="es-CL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94213" name="WordArt 5" descr="Bolsa de papel"/>
          <p:cNvSpPr>
            <a:spLocks noChangeArrowheads="1" noChangeShapeType="1" noTextEdit="1"/>
          </p:cNvSpPr>
          <p:nvPr/>
        </p:nvSpPr>
        <p:spPr bwMode="auto">
          <a:xfrm>
            <a:off x="1763713" y="404813"/>
            <a:ext cx="48196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_tradnl" sz="3600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El ángel guardián</a:t>
            </a:r>
          </a:p>
          <a:p>
            <a:r>
              <a:rPr lang="es-ES_tradnl" sz="3600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Gabriela Mistral (extracto)</a:t>
            </a: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1116013" y="1557338"/>
            <a:ext cx="4608512" cy="2447925"/>
          </a:xfrm>
          <a:prstGeom prst="downArrowCallout">
            <a:avLst>
              <a:gd name="adj1" fmla="val 21458"/>
              <a:gd name="adj2" fmla="val 30061"/>
              <a:gd name="adj3" fmla="val 17509"/>
              <a:gd name="adj4" fmla="val 66667"/>
            </a:avLst>
          </a:prstGeom>
          <a:solidFill>
            <a:schemeClr val="accent1">
              <a:alpha val="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6227763" y="1628775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L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VERSO: cada línea del poema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2195513" y="4076700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L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ESTROFA: Conjunto de versos.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5435600" y="4508500"/>
            <a:ext cx="35274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La </a:t>
            </a: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hlinkClick r:id="" action="ppaction://noaction"/>
              </a:rPr>
              <a:t>RIMA</a:t>
            </a: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de esta estrofa es CONSONANTE :</a:t>
            </a:r>
          </a:p>
          <a:p>
            <a:pPr algn="l">
              <a:spcBef>
                <a:spcPct val="50000"/>
              </a:spcBef>
            </a:pP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Cu</a:t>
            </a:r>
            <a:r>
              <a:rPr lang="es-CL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ento – </a:t>
            </a: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vi</a:t>
            </a:r>
            <a:r>
              <a:rPr lang="es-CL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ento</a:t>
            </a:r>
          </a:p>
          <a:p>
            <a:pPr algn="l">
              <a:spcBef>
                <a:spcPct val="50000"/>
              </a:spcBef>
            </a:pP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Guardi</a:t>
            </a:r>
            <a:r>
              <a:rPr lang="es-CL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án</a:t>
            </a:r>
            <a:r>
              <a:rPr lang="es-CL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- v</a:t>
            </a:r>
            <a:r>
              <a:rPr lang="es-CL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an</a:t>
            </a:r>
          </a:p>
        </p:txBody>
      </p:sp>
      <p:pic>
        <p:nvPicPr>
          <p:cNvPr id="94225" name="Picture 17" descr="ALITAS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652963"/>
            <a:ext cx="1628775" cy="22050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 animBg="1"/>
      <p:bldP spid="94213" grpId="0" animBg="1"/>
      <p:bldP spid="94216" grpId="0" animBg="1"/>
      <p:bldP spid="94215" grpId="0" autoUpdateAnimBg="0"/>
      <p:bldP spid="94217" grpId="0" autoUpdateAnimBg="0"/>
      <p:bldP spid="942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3400" b="1"/>
              <a:t>RIMA ASONANTE</a:t>
            </a:r>
            <a:br>
              <a:rPr lang="es-CL" sz="3400" b="1"/>
            </a:br>
            <a:r>
              <a:rPr lang="es-CL" sz="2400"/>
              <a:t>En la rima asonante la repetición de sonidos se da únicamente en las vocales</a:t>
            </a:r>
            <a:r>
              <a:rPr lang="es-CL" sz="3400"/>
              <a:t>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2051050"/>
            <a:ext cx="8001000" cy="39687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s-CL"/>
              <a:t>La luz que en un v</a:t>
            </a:r>
            <a:r>
              <a:rPr lang="es-CL">
                <a:solidFill>
                  <a:srgbClr val="FF3300"/>
                </a:solidFill>
              </a:rPr>
              <a:t>a</a:t>
            </a:r>
            <a:r>
              <a:rPr lang="es-CL"/>
              <a:t>s</a:t>
            </a:r>
            <a:r>
              <a:rPr lang="es-CL">
                <a:solidFill>
                  <a:srgbClr val="FF3300"/>
                </a:solidFill>
              </a:rPr>
              <a:t>o</a:t>
            </a:r>
            <a:r>
              <a:rPr lang="es-CL"/>
              <a:t> </a:t>
            </a:r>
          </a:p>
          <a:p>
            <a:pPr>
              <a:buFont typeface="Wingdings" pitchFamily="2" charset="2"/>
              <a:buNone/>
            </a:pPr>
            <a:r>
              <a:rPr lang="es-CL"/>
              <a:t>ardía en el su</a:t>
            </a:r>
            <a:r>
              <a:rPr lang="es-CL">
                <a:solidFill>
                  <a:srgbClr val="0000FF"/>
                </a:solidFill>
              </a:rPr>
              <a:t>e</a:t>
            </a:r>
            <a:r>
              <a:rPr lang="es-CL"/>
              <a:t>l</a:t>
            </a:r>
            <a:r>
              <a:rPr lang="es-CL">
                <a:solidFill>
                  <a:srgbClr val="0000FF"/>
                </a:solidFill>
              </a:rPr>
              <a:t>o</a:t>
            </a:r>
            <a:r>
              <a:rPr lang="es-CL"/>
              <a:t>, al muro arrojaba</a:t>
            </a:r>
          </a:p>
          <a:p>
            <a:pPr>
              <a:buFont typeface="Wingdings" pitchFamily="2" charset="2"/>
              <a:buNone/>
            </a:pPr>
            <a:r>
              <a:rPr lang="es-CL"/>
              <a:t> la sombra del l</a:t>
            </a:r>
            <a:r>
              <a:rPr lang="es-CL">
                <a:solidFill>
                  <a:srgbClr val="0000FF"/>
                </a:solidFill>
              </a:rPr>
              <a:t>e</a:t>
            </a:r>
            <a:r>
              <a:rPr lang="es-CL"/>
              <a:t>ch</a:t>
            </a:r>
            <a:r>
              <a:rPr lang="es-CL">
                <a:solidFill>
                  <a:srgbClr val="0000FF"/>
                </a:solidFill>
              </a:rPr>
              <a:t>o</a:t>
            </a:r>
            <a:r>
              <a:rPr lang="es-CL"/>
              <a:t>, </a:t>
            </a:r>
          </a:p>
          <a:p>
            <a:pPr>
              <a:buFont typeface="Wingdings" pitchFamily="2" charset="2"/>
              <a:buNone/>
            </a:pPr>
            <a:r>
              <a:rPr lang="es-CL"/>
              <a:t>y entre aquella sombra </a:t>
            </a:r>
          </a:p>
          <a:p>
            <a:pPr>
              <a:buFont typeface="Wingdings" pitchFamily="2" charset="2"/>
              <a:buNone/>
            </a:pPr>
            <a:r>
              <a:rPr lang="es-CL"/>
              <a:t>veíase a interv</a:t>
            </a:r>
            <a:r>
              <a:rPr lang="es-CL">
                <a:solidFill>
                  <a:srgbClr val="FF3300"/>
                </a:solidFill>
              </a:rPr>
              <a:t>a</a:t>
            </a:r>
            <a:r>
              <a:rPr lang="es-CL"/>
              <a:t>l</a:t>
            </a:r>
            <a:r>
              <a:rPr lang="es-CL">
                <a:solidFill>
                  <a:srgbClr val="FF3300"/>
                </a:solidFill>
              </a:rPr>
              <a:t>o</a:t>
            </a:r>
            <a:r>
              <a:rPr lang="es-CL"/>
              <a:t>s </a:t>
            </a:r>
          </a:p>
          <a:p>
            <a:pPr>
              <a:buFont typeface="Wingdings" pitchFamily="2" charset="2"/>
              <a:buNone/>
            </a:pPr>
            <a:r>
              <a:rPr lang="es-CL"/>
              <a:t>dibujarse rígida</a:t>
            </a:r>
          </a:p>
          <a:p>
            <a:pPr>
              <a:buFont typeface="Wingdings" pitchFamily="2" charset="2"/>
              <a:buNone/>
            </a:pPr>
            <a:r>
              <a:rPr lang="es-CL"/>
              <a:t> la forma del cu</a:t>
            </a:r>
            <a:r>
              <a:rPr lang="es-CL">
                <a:solidFill>
                  <a:srgbClr val="0000FF"/>
                </a:solidFill>
              </a:rPr>
              <a:t>e</a:t>
            </a:r>
            <a:r>
              <a:rPr lang="es-CL"/>
              <a:t>rp</a:t>
            </a:r>
            <a:r>
              <a:rPr lang="es-CL">
                <a:solidFill>
                  <a:srgbClr val="0000FF"/>
                </a:solidFill>
              </a:rPr>
              <a:t>o</a:t>
            </a:r>
            <a:r>
              <a:rPr lang="es-CL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835696" y="145077"/>
            <a:ext cx="5401717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s-CL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 ANGEL GUARDIÁN (Gabriela Mistral)</a:t>
            </a:r>
            <a:br>
              <a:rPr lang="es-CL" sz="1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Es verdad, no es un cuento;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hay un Ángel Guardián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te toma y te lleva como el viento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con los niños va por donde van.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Tiene cabellos suaves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van en la venteada,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ojos dulces y graves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te sosiegan con una mirada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matan miedos dando claridad.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(No es un cuento, es verdad.)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 tiene cuerpo, manos y pies de alas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las seis alas vuelan o resbalan,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las seis te llevan de su aire batido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lo mismo te llevan de dormido.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Hace más dulce la pulpa madura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entre tus labios golosos estruja;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rompe a la nuez su taimada envoltura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es quien te libra de gnomos y brujas.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Es quien te ayuda a que cortes las rosas,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 están sentadas en trampas de espinas,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el que te pasa las aguas mañosas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y el que te sube las cuestas más pinas. </a:t>
            </a:r>
            <a:br>
              <a:rPr lang="es-CL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endParaRPr lang="es-CL" sz="1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95246" name="Picture 14" descr="ALITAS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125" y="333375"/>
            <a:ext cx="2295525" cy="3854450"/>
          </a:xfrm>
          <a:prstGeom prst="rect">
            <a:avLst/>
          </a:prstGeom>
          <a:noFill/>
        </p:spPr>
      </p:pic>
      <p:pic>
        <p:nvPicPr>
          <p:cNvPr id="95247" name="Picture 15" descr="SIA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349500"/>
            <a:ext cx="2070100" cy="317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131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Tipos de rimas</vt:lpstr>
      <vt:lpstr>       RIMA </vt:lpstr>
      <vt:lpstr>Diapositiva 3</vt:lpstr>
      <vt:lpstr>RIMA ASONANTE En la rima asonante la repetición de sonidos se da únicamente en las vocales 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rimas</dc:title>
  <dc:creator>Denisse</dc:creator>
  <cp:lastModifiedBy>Denisse</cp:lastModifiedBy>
  <cp:revision>1</cp:revision>
  <dcterms:created xsi:type="dcterms:W3CDTF">2011-03-21T15:28:57Z</dcterms:created>
  <dcterms:modified xsi:type="dcterms:W3CDTF">2011-03-21T15:32:05Z</dcterms:modified>
</cp:coreProperties>
</file>