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EC2DF-6093-45A3-80C1-E6B07AEA6AF9}" type="datetimeFigureOut">
              <a:rPr lang="es-AR" smtClean="0"/>
              <a:pPr/>
              <a:t>17/09/2013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A5843-25F5-4457-87B7-46D5D6B266C3}" type="slidenum">
              <a:rPr lang="es-AR" smtClean="0"/>
              <a:pPr/>
              <a:t>‹Nº›</a:t>
            </a:fld>
            <a:endParaRPr lang="es-A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548680"/>
            <a:ext cx="8280920" cy="1758057"/>
          </a:xfrm>
        </p:spPr>
        <p:txBody>
          <a:bodyPr>
            <a:normAutofit/>
            <a:scene3d>
              <a:camera prst="obliqueBottomLeft"/>
              <a:lightRig rig="threePt" dir="t"/>
            </a:scene3d>
          </a:bodyPr>
          <a:lstStyle/>
          <a:p>
            <a:pPr algn="r"/>
            <a:r>
              <a:rPr lang="en-US" sz="8800" b="1" u="sng" dirty="0" smtClean="0">
                <a:solidFill>
                  <a:schemeClr val="accent4">
                    <a:lumMod val="75000"/>
                  </a:schemeClr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REALISMO</a:t>
            </a:r>
            <a:endParaRPr lang="es-AR" sz="8800" b="1" u="sng" dirty="0">
              <a:solidFill>
                <a:schemeClr val="accent4">
                  <a:lumMod val="75000"/>
                </a:schemeClr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059832" y="5445224"/>
            <a:ext cx="4176464" cy="1412776"/>
          </a:xfrm>
        </p:spPr>
        <p:txBody>
          <a:bodyPr>
            <a:normAutofit/>
          </a:bodyPr>
          <a:lstStyle/>
          <a:p>
            <a:pPr algn="l"/>
            <a:endParaRPr lang="es-AR" b="0" i="0" dirty="0" smtClean="0">
              <a:solidFill>
                <a:schemeClr val="tx1"/>
              </a:solidFill>
              <a:latin typeface="Arial"/>
            </a:endParaRPr>
          </a:p>
          <a:p>
            <a:endParaRPr lang="es-AR" dirty="0"/>
          </a:p>
        </p:txBody>
      </p:sp>
      <p:pic>
        <p:nvPicPr>
          <p:cNvPr id="7" name="6 Imagen" descr="220px-Image-Roma-sanpietroinvincoli02_detall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-46399"/>
            <a:ext cx="3491880" cy="6904399"/>
          </a:xfrm>
          <a:prstGeom prst="rect">
            <a:avLst/>
          </a:prstGeom>
        </p:spPr>
      </p:pic>
      <p:sp>
        <p:nvSpPr>
          <p:cNvPr id="8" name="7 Rectángulo"/>
          <p:cNvSpPr/>
          <p:nvPr/>
        </p:nvSpPr>
        <p:spPr>
          <a:xfrm>
            <a:off x="3491880" y="565767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AR" i="1" dirty="0"/>
              <a:t>Moisés</a:t>
            </a:r>
            <a:r>
              <a:rPr lang="es-AR" dirty="0"/>
              <a:t>, de Miguel Ángel, 1513-1515. Se dice que, obsesionado con su realismo, el propio autor golpeó la escultura gritando: "¡Habla, perro!" (</a:t>
            </a:r>
            <a:r>
              <a:rPr lang="es-AR" i="1" dirty="0"/>
              <a:t>Parla, cane</a:t>
            </a:r>
            <a:r>
              <a:rPr lang="es-AR" dirty="0" smtClean="0"/>
              <a:t>).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836712"/>
            <a:ext cx="8820472" cy="5184576"/>
          </a:xfrm>
        </p:spPr>
        <p:txBody>
          <a:bodyPr numCol="1">
            <a:normAutofit/>
          </a:bodyPr>
          <a:lstStyle/>
          <a:p>
            <a:pPr>
              <a:lnSpc>
                <a:spcPct val="150000"/>
              </a:lnSpc>
            </a:pPr>
            <a:r>
              <a:rPr lang="es-AR" dirty="0" smtClean="0"/>
              <a:t> El realismo en las artes tiende </a:t>
            </a:r>
            <a:br>
              <a:rPr lang="es-AR" dirty="0" smtClean="0"/>
            </a:br>
            <a:r>
              <a:rPr lang="es-AR" dirty="0" smtClean="0"/>
              <a:t>a representar personajes, situaciones y objetos</a:t>
            </a:r>
            <a:br>
              <a:rPr lang="es-AR" dirty="0" smtClean="0"/>
            </a:br>
            <a:r>
              <a:rPr lang="es-AR" dirty="0" smtClean="0"/>
              <a:t>de la vida cotidiana de forma verosímil. </a:t>
            </a:r>
            <a:br>
              <a:rPr lang="es-AR" dirty="0" smtClean="0"/>
            </a:br>
            <a:r>
              <a:rPr lang="es-AR" dirty="0" smtClean="0"/>
              <a:t>Tiende a descartar los temas heroicos.</a:t>
            </a:r>
            <a:br>
              <a:rPr lang="es-AR" dirty="0" smtClean="0"/>
            </a:br>
            <a:r>
              <a:rPr lang="es-AR" dirty="0"/>
              <a:t>P</a:t>
            </a:r>
            <a:r>
              <a:rPr lang="es-AR" dirty="0" smtClean="0"/>
              <a:t>uede definirse como</a:t>
            </a:r>
            <a:r>
              <a:rPr lang="es-AR" dirty="0"/>
              <a:t> </a:t>
            </a:r>
            <a:r>
              <a:rPr lang="es-AR" dirty="0" smtClean="0"/>
              <a:t>el que representa </a:t>
            </a:r>
            <a:br>
              <a:rPr lang="es-AR" dirty="0" smtClean="0"/>
            </a:br>
            <a:r>
              <a:rPr lang="es-AR" dirty="0" smtClean="0"/>
              <a:t>los temas sin recurso a intervención sobrenatural.</a:t>
            </a:r>
          </a:p>
          <a:p>
            <a:pPr>
              <a:lnSpc>
                <a:spcPct val="150000"/>
              </a:lnSpc>
            </a:pP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220px-Masaccio_0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341216" cy="4161333"/>
          </a:xfrm>
        </p:spPr>
      </p:pic>
      <p:sp>
        <p:nvSpPr>
          <p:cNvPr id="5" name="4 Rectángulo"/>
          <p:cNvSpPr/>
          <p:nvPr/>
        </p:nvSpPr>
        <p:spPr>
          <a:xfrm>
            <a:off x="0" y="4221088"/>
            <a:ext cx="349326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i="1" dirty="0">
                <a:latin typeface="Segoe Script" pitchFamily="34" charset="0"/>
              </a:rPr>
              <a:t>Trinidad</a:t>
            </a:r>
            <a:r>
              <a:rPr lang="es-AR" sz="1600" dirty="0">
                <a:latin typeface="Segoe Script" pitchFamily="34" charset="0"/>
              </a:rPr>
              <a:t>, de Masaccio, 1427.</a:t>
            </a:r>
          </a:p>
        </p:txBody>
      </p:sp>
      <p:pic>
        <p:nvPicPr>
          <p:cNvPr id="6" name="5 Imagen" descr="220px-Hugo_van_der_Goes_-_The_Adoration_of_the_Shepherds_(detail)_-_WGA97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347864" y="3212976"/>
            <a:ext cx="2894965" cy="3645024"/>
          </a:xfrm>
          <a:prstGeom prst="rect">
            <a:avLst/>
          </a:prstGeom>
        </p:spPr>
      </p:pic>
      <p:sp>
        <p:nvSpPr>
          <p:cNvPr id="7" name="6 Rectángulo"/>
          <p:cNvSpPr/>
          <p:nvPr/>
        </p:nvSpPr>
        <p:spPr>
          <a:xfrm>
            <a:off x="3275856" y="2564904"/>
            <a:ext cx="309634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600" dirty="0">
                <a:latin typeface="Segoe Script" pitchFamily="34" charset="0"/>
              </a:rPr>
              <a:t>D</a:t>
            </a:r>
            <a:r>
              <a:rPr lang="es-AR" sz="1600" dirty="0" smtClean="0">
                <a:latin typeface="Segoe Script" pitchFamily="34" charset="0"/>
              </a:rPr>
              <a:t>e</a:t>
            </a:r>
            <a:r>
              <a:rPr lang="es-AR" sz="1600" dirty="0">
                <a:latin typeface="Segoe Script" pitchFamily="34" charset="0"/>
              </a:rPr>
              <a:t> Hugo van der Goes, 1476-1479</a:t>
            </a:r>
            <a:r>
              <a:rPr lang="es-AR" dirty="0">
                <a:latin typeface="Segoe Script" pitchFamily="34" charset="0"/>
              </a:rPr>
              <a:t>.</a:t>
            </a:r>
          </a:p>
        </p:txBody>
      </p:sp>
      <p:pic>
        <p:nvPicPr>
          <p:cNvPr id="9" name="8 Imagen" descr="108px-Albrecht_Dürer_-_Young_Hare_-_WGA0736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43104" y="0"/>
            <a:ext cx="2900896" cy="3223218"/>
          </a:xfrm>
          <a:prstGeom prst="rect">
            <a:avLst/>
          </a:prstGeom>
        </p:spPr>
      </p:pic>
      <p:sp>
        <p:nvSpPr>
          <p:cNvPr id="10" name="9 Rectángulo"/>
          <p:cNvSpPr/>
          <p:nvPr/>
        </p:nvSpPr>
        <p:spPr>
          <a:xfrm>
            <a:off x="6228184" y="3212976"/>
            <a:ext cx="236955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AR" sz="1600" dirty="0">
                <a:latin typeface="Segoe Script" pitchFamily="34" charset="0"/>
              </a:rPr>
              <a:t>D</a:t>
            </a:r>
            <a:r>
              <a:rPr lang="es-AR" sz="1600" dirty="0" smtClean="0">
                <a:latin typeface="Segoe Script" pitchFamily="34" charset="0"/>
              </a:rPr>
              <a:t>e Alberto </a:t>
            </a:r>
            <a:r>
              <a:rPr lang="es-AR" sz="1600" dirty="0">
                <a:latin typeface="Segoe Script" pitchFamily="34" charset="0"/>
              </a:rPr>
              <a:t>Durero, </a:t>
            </a:r>
            <a:r>
              <a:rPr lang="es-AR" sz="1600" dirty="0" smtClean="0">
                <a:latin typeface="Segoe Script" pitchFamily="34" charset="0"/>
              </a:rPr>
              <a:t/>
            </a:r>
            <a:br>
              <a:rPr lang="es-AR" sz="1600" dirty="0" smtClean="0">
                <a:latin typeface="Segoe Script" pitchFamily="34" charset="0"/>
              </a:rPr>
            </a:br>
            <a:r>
              <a:rPr lang="es-AR" sz="1600" dirty="0" smtClean="0">
                <a:latin typeface="Segoe Script" pitchFamily="34" charset="0"/>
              </a:rPr>
              <a:t>1502</a:t>
            </a:r>
            <a:r>
              <a:rPr lang="es-AR" sz="1600" dirty="0">
                <a:latin typeface="Segoe Script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</TotalTime>
  <Words>14</Words>
  <Application>Microsoft Office PowerPoint</Application>
  <PresentationFormat>Presentación en pantalla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REALISMO</vt:lpstr>
      <vt:lpstr>Diapositiva 2</vt:lpstr>
      <vt:lpstr>Diapositiva 3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REALISMO</dc:title>
  <dc:creator>Andri</dc:creator>
  <cp:lastModifiedBy>Andri</cp:lastModifiedBy>
  <cp:revision>23</cp:revision>
  <dcterms:created xsi:type="dcterms:W3CDTF">2013-09-12T01:16:37Z</dcterms:created>
  <dcterms:modified xsi:type="dcterms:W3CDTF">2013-09-17T18:48:48Z</dcterms:modified>
</cp:coreProperties>
</file>