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45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9E36749-E2F3-44B5-9D35-95337473476D}" type="datetimeFigureOut">
              <a:rPr lang="es-ES" smtClean="0"/>
              <a:t>16/09/2013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C5BCA4-A0EA-48FE-A300-3968361F5D74}"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9E36749-E2F3-44B5-9D35-95337473476D}" type="datetimeFigureOut">
              <a:rPr lang="es-ES" smtClean="0"/>
              <a:t>16/09/2013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C5BCA4-A0EA-48FE-A300-3968361F5D74}"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9E36749-E2F3-44B5-9D35-95337473476D}" type="datetimeFigureOut">
              <a:rPr lang="es-ES" smtClean="0"/>
              <a:t>16/09/2013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C5BCA4-A0EA-48FE-A300-3968361F5D74}"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9E36749-E2F3-44B5-9D35-95337473476D}" type="datetimeFigureOut">
              <a:rPr lang="es-ES" smtClean="0"/>
              <a:t>16/09/2013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C5BCA4-A0EA-48FE-A300-3968361F5D74}"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E36749-E2F3-44B5-9D35-95337473476D}" type="datetimeFigureOut">
              <a:rPr lang="es-ES" smtClean="0"/>
              <a:t>16/09/2013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C5BCA4-A0EA-48FE-A300-3968361F5D74}"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9E36749-E2F3-44B5-9D35-95337473476D}" type="datetimeFigureOut">
              <a:rPr lang="es-ES" smtClean="0"/>
              <a:t>16/09/2013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C5BCA4-A0EA-48FE-A300-3968361F5D74}"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9E36749-E2F3-44B5-9D35-95337473476D}" type="datetimeFigureOut">
              <a:rPr lang="es-ES" smtClean="0"/>
              <a:t>16/09/2013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C5BCA4-A0EA-48FE-A300-3968361F5D74}"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9E36749-E2F3-44B5-9D35-95337473476D}" type="datetimeFigureOut">
              <a:rPr lang="es-ES" smtClean="0"/>
              <a:t>16/09/2013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C5BCA4-A0EA-48FE-A300-3968361F5D74}"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E36749-E2F3-44B5-9D35-95337473476D}" type="datetimeFigureOut">
              <a:rPr lang="es-ES" smtClean="0"/>
              <a:t>16/09/2013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C5BCA4-A0EA-48FE-A300-3968361F5D74}"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E36749-E2F3-44B5-9D35-95337473476D}" type="datetimeFigureOut">
              <a:rPr lang="es-ES" smtClean="0"/>
              <a:t>16/09/2013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C5BCA4-A0EA-48FE-A300-3968361F5D74}"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E36749-E2F3-44B5-9D35-95337473476D}" type="datetimeFigureOut">
              <a:rPr lang="es-ES" smtClean="0"/>
              <a:t>16/09/2013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C5BCA4-A0EA-48FE-A300-3968361F5D74}"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36749-E2F3-44B5-9D35-95337473476D}" type="datetimeFigureOut">
              <a:rPr lang="es-ES" smtClean="0"/>
              <a:t>16/09/2013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5BCA4-A0EA-48FE-A300-3968361F5D74}"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uario\Escritorio\romanticismo.jpg"/>
          <p:cNvPicPr>
            <a:picLocks noChangeAspect="1" noChangeArrowheads="1"/>
          </p:cNvPicPr>
          <p:nvPr/>
        </p:nvPicPr>
        <p:blipFill>
          <a:blip r:embed="rId2" cstate="print"/>
          <a:srcRect/>
          <a:stretch>
            <a:fillRect/>
          </a:stretch>
        </p:blipFill>
        <p:spPr bwMode="auto">
          <a:xfrm>
            <a:off x="0" y="-1"/>
            <a:ext cx="9144000" cy="6897242"/>
          </a:xfrm>
          <a:prstGeom prst="rect">
            <a:avLst/>
          </a:prstGeom>
          <a:noFill/>
        </p:spPr>
      </p:pic>
      <p:sp>
        <p:nvSpPr>
          <p:cNvPr id="2" name="1 Título"/>
          <p:cNvSpPr>
            <a:spLocks noGrp="1"/>
          </p:cNvSpPr>
          <p:nvPr>
            <p:ph type="ctrTitle"/>
          </p:nvPr>
        </p:nvSpPr>
        <p:spPr>
          <a:xfrm>
            <a:off x="611560" y="476672"/>
            <a:ext cx="7772400" cy="1470025"/>
          </a:xfrm>
        </p:spPr>
        <p:txBody>
          <a:bodyPr>
            <a:normAutofit/>
          </a:bodyPr>
          <a:lstStyle/>
          <a:p>
            <a:r>
              <a:rPr lang="es-ES" sz="6600" dirty="0" smtClean="0"/>
              <a:t>Romanticismo </a:t>
            </a:r>
            <a:endParaRPr lang="es-ES" sz="6600" dirty="0"/>
          </a:p>
        </p:txBody>
      </p:sp>
      <p:sp>
        <p:nvSpPr>
          <p:cNvPr id="3" name="2 Subtítulo"/>
          <p:cNvSpPr>
            <a:spLocks noGrp="1"/>
          </p:cNvSpPr>
          <p:nvPr>
            <p:ph type="subTitle" idx="1"/>
          </p:nvPr>
        </p:nvSpPr>
        <p:spPr>
          <a:xfrm>
            <a:off x="1331640" y="1988840"/>
            <a:ext cx="6400800" cy="4536504"/>
          </a:xfrm>
        </p:spPr>
        <p:txBody>
          <a:bodyPr>
            <a:normAutofit fontScale="70000" lnSpcReduction="20000"/>
          </a:bodyPr>
          <a:lstStyle/>
          <a:p>
            <a:r>
              <a:rPr lang="es-ES" dirty="0">
                <a:solidFill>
                  <a:schemeClr val="tx1"/>
                </a:solidFill>
              </a:rPr>
              <a:t>El </a:t>
            </a:r>
            <a:r>
              <a:rPr lang="es-ES" b="1" dirty="0">
                <a:solidFill>
                  <a:schemeClr val="tx1"/>
                </a:solidFill>
              </a:rPr>
              <a:t>romanticismo</a:t>
            </a:r>
            <a:r>
              <a:rPr lang="es-ES" dirty="0">
                <a:solidFill>
                  <a:schemeClr val="tx1"/>
                </a:solidFill>
              </a:rPr>
              <a:t> es un movimiento cultural y político originado en </a:t>
            </a:r>
            <a:r>
              <a:rPr lang="es-ES" dirty="0" smtClean="0">
                <a:solidFill>
                  <a:schemeClr val="tx1"/>
                </a:solidFill>
              </a:rPr>
              <a:t>Alemania</a:t>
            </a:r>
            <a:r>
              <a:rPr lang="es-ES" dirty="0">
                <a:solidFill>
                  <a:schemeClr val="tx1"/>
                </a:solidFill>
              </a:rPr>
              <a:t> y en el </a:t>
            </a:r>
            <a:r>
              <a:rPr lang="es-ES" dirty="0" smtClean="0">
                <a:solidFill>
                  <a:schemeClr val="tx1"/>
                </a:solidFill>
              </a:rPr>
              <a:t>Reino Unido (Gran Bretaña</a:t>
            </a:r>
            <a:r>
              <a:rPr lang="es-ES" dirty="0">
                <a:solidFill>
                  <a:schemeClr val="tx1"/>
                </a:solidFill>
              </a:rPr>
              <a:t> </a:t>
            </a:r>
            <a:r>
              <a:rPr lang="es-ES" dirty="0" smtClean="0">
                <a:solidFill>
                  <a:schemeClr val="tx1"/>
                </a:solidFill>
              </a:rPr>
              <a:t>e Irlanda del Norte) </a:t>
            </a:r>
            <a:r>
              <a:rPr lang="es-ES" dirty="0">
                <a:solidFill>
                  <a:schemeClr val="tx1"/>
                </a:solidFill>
              </a:rPr>
              <a:t>a finales del </a:t>
            </a:r>
            <a:r>
              <a:rPr lang="es-ES" dirty="0" smtClean="0">
                <a:solidFill>
                  <a:schemeClr val="tx1"/>
                </a:solidFill>
              </a:rPr>
              <a:t>siglo XVIII</a:t>
            </a:r>
            <a:r>
              <a:rPr lang="es-ES" dirty="0">
                <a:solidFill>
                  <a:schemeClr val="tx1"/>
                </a:solidFill>
              </a:rPr>
              <a:t> como una reacción revolucionaria contra el </a:t>
            </a:r>
            <a:r>
              <a:rPr lang="es-ES" dirty="0" smtClean="0">
                <a:solidFill>
                  <a:schemeClr val="tx1"/>
                </a:solidFill>
              </a:rPr>
              <a:t>racionalismo</a:t>
            </a:r>
            <a:r>
              <a:rPr lang="es-ES" dirty="0">
                <a:solidFill>
                  <a:schemeClr val="tx1"/>
                </a:solidFill>
              </a:rPr>
              <a:t> de la </a:t>
            </a:r>
            <a:r>
              <a:rPr lang="es-ES" dirty="0" smtClean="0">
                <a:solidFill>
                  <a:schemeClr val="tx1"/>
                </a:solidFill>
              </a:rPr>
              <a:t>ilustración</a:t>
            </a:r>
            <a:r>
              <a:rPr lang="es-ES" dirty="0">
                <a:solidFill>
                  <a:schemeClr val="tx1"/>
                </a:solidFill>
              </a:rPr>
              <a:t> y el </a:t>
            </a:r>
            <a:r>
              <a:rPr lang="es-ES" dirty="0" smtClean="0">
                <a:solidFill>
                  <a:schemeClr val="tx1"/>
                </a:solidFill>
              </a:rPr>
              <a:t>clasicismo, </a:t>
            </a:r>
            <a:r>
              <a:rPr lang="es-ES" dirty="0">
                <a:solidFill>
                  <a:schemeClr val="tx1"/>
                </a:solidFill>
              </a:rPr>
              <a:t>confiriendo prioridad a los sentimientos. Su característica fundamental es la ruptura con la tradición clasicista basada en un conjunto de reglas estereotipadas. La libertad auténtica es su búsqueda constante, por eso es que su rasgo revolucionario es incuestionable. Debido a que el romanticismo es una manera de sentir y concebir la naturaleza, la vida y al hombre mismo que se presenta de manera distinta y particular en cada país donde se desarrolla; incluso dentro de una misma nación se manifiestan distintas tendencias proyectándose también en todas las artes.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Usuario\Escritorio\fb_ipad_fondo_luces (1).jpg"/>
          <p:cNvPicPr>
            <a:picLocks noChangeAspect="1" noChangeArrowheads="1"/>
          </p:cNvPicPr>
          <p:nvPr/>
        </p:nvPicPr>
        <p:blipFill>
          <a:blip r:embed="rId2" cstate="print"/>
          <a:srcRect/>
          <a:stretch>
            <a:fillRect/>
          </a:stretch>
        </p:blipFill>
        <p:spPr bwMode="auto">
          <a:xfrm>
            <a:off x="0" y="-5010"/>
            <a:ext cx="9144000" cy="6863010"/>
          </a:xfrm>
          <a:prstGeom prst="rect">
            <a:avLst/>
          </a:prstGeom>
          <a:noFill/>
        </p:spPr>
      </p:pic>
      <p:sp>
        <p:nvSpPr>
          <p:cNvPr id="2" name="1 Título"/>
          <p:cNvSpPr>
            <a:spLocks noGrp="1"/>
          </p:cNvSpPr>
          <p:nvPr>
            <p:ph type="title"/>
          </p:nvPr>
        </p:nvSpPr>
        <p:spPr>
          <a:xfrm>
            <a:off x="467544" y="0"/>
            <a:ext cx="3008313" cy="1196752"/>
          </a:xfrm>
        </p:spPr>
        <p:txBody>
          <a:bodyPr>
            <a:normAutofit fontScale="90000"/>
          </a:bodyPr>
          <a:lstStyle/>
          <a:p>
            <a:r>
              <a:rPr lang="es-ES" dirty="0" smtClean="0"/>
              <a:t>	</a:t>
            </a:r>
            <a:r>
              <a:rPr lang="es-ES" sz="2800" dirty="0" smtClean="0"/>
              <a:t>Saturno devorando a un hijo:</a:t>
            </a:r>
            <a:endParaRPr lang="es-ES" dirty="0"/>
          </a:p>
        </p:txBody>
      </p:sp>
      <p:pic>
        <p:nvPicPr>
          <p:cNvPr id="5" name="4 Marcador de contenido" descr="Francisco_de_Goya,_Saturno_devorando_a_su_hijo_(1819-1823).jpg"/>
          <p:cNvPicPr>
            <a:picLocks noGrp="1" noChangeAspect="1"/>
          </p:cNvPicPr>
          <p:nvPr>
            <p:ph idx="1"/>
          </p:nvPr>
        </p:nvPicPr>
        <p:blipFill>
          <a:blip r:embed="rId3" cstate="print"/>
          <a:stretch>
            <a:fillRect/>
          </a:stretch>
        </p:blipFill>
        <p:spPr>
          <a:xfrm>
            <a:off x="4211960" y="188640"/>
            <a:ext cx="3490711" cy="6411896"/>
          </a:xfrm>
        </p:spPr>
      </p:pic>
      <p:sp>
        <p:nvSpPr>
          <p:cNvPr id="4" name="3 Marcador de texto"/>
          <p:cNvSpPr>
            <a:spLocks noGrp="1"/>
          </p:cNvSpPr>
          <p:nvPr>
            <p:ph type="body" sz="half" idx="2"/>
          </p:nvPr>
        </p:nvSpPr>
        <p:spPr/>
        <p:txBody>
          <a:bodyPr>
            <a:normAutofit/>
          </a:bodyPr>
          <a:lstStyle/>
          <a:p>
            <a:r>
              <a:rPr lang="es-ES" sz="2000" dirty="0"/>
              <a:t> una de </a:t>
            </a:r>
            <a:r>
              <a:rPr lang="es-ES" sz="2000" dirty="0" smtClean="0"/>
              <a:t>las Pinturas negras</a:t>
            </a:r>
            <a:r>
              <a:rPr lang="es-ES" sz="2000" dirty="0"/>
              <a:t> de </a:t>
            </a:r>
            <a:r>
              <a:rPr lang="es-ES" sz="2000" dirty="0" smtClean="0"/>
              <a:t>Goya, </a:t>
            </a:r>
            <a:r>
              <a:rPr lang="es-ES" sz="2000" dirty="0"/>
              <a:t>realizada durante el </a:t>
            </a:r>
            <a:r>
              <a:rPr lang="es-ES" sz="2000" dirty="0" smtClean="0"/>
              <a:t>Trienio Liberal</a:t>
            </a:r>
            <a:r>
              <a:rPr lang="es-ES" sz="2000" dirty="0"/>
              <a:t> (1820–1823), y que, a bajo una capa mitológica, alude a la famosa frase de </a:t>
            </a:r>
            <a:r>
              <a:rPr lang="es-ES" sz="2000" dirty="0" err="1"/>
              <a:t>Vergniaud</a:t>
            </a:r>
            <a:r>
              <a:rPr lang="es-ES" sz="2000" dirty="0"/>
              <a:t> poco antes de ser guillotinado: «La Revolución devora a sus propios hijos»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Usuario\Escritorio\fb_ipad_fondo_luces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Título"/>
          <p:cNvSpPr>
            <a:spLocks noGrp="1"/>
          </p:cNvSpPr>
          <p:nvPr>
            <p:ph type="title"/>
          </p:nvPr>
        </p:nvSpPr>
        <p:spPr>
          <a:xfrm>
            <a:off x="3419872" y="332656"/>
            <a:ext cx="1440160" cy="369962"/>
          </a:xfrm>
        </p:spPr>
        <p:txBody>
          <a:bodyPr>
            <a:normAutofit/>
          </a:bodyPr>
          <a:lstStyle/>
          <a:p>
            <a:r>
              <a:rPr lang="es-ES" sz="1800" b="0" i="1" dirty="0" smtClean="0"/>
              <a:t>PARASOL</a:t>
            </a:r>
            <a:endParaRPr lang="es-ES" sz="1800" b="0" i="1" dirty="0"/>
          </a:p>
        </p:txBody>
      </p:sp>
      <p:pic>
        <p:nvPicPr>
          <p:cNvPr id="6" name="5 Marcador de contenido" descr="parasol.jpg"/>
          <p:cNvPicPr>
            <a:picLocks noGrp="1" noChangeAspect="1"/>
          </p:cNvPicPr>
          <p:nvPr>
            <p:ph idx="1"/>
          </p:nvPr>
        </p:nvPicPr>
        <p:blipFill>
          <a:blip r:embed="rId3" cstate="print"/>
          <a:stretch>
            <a:fillRect/>
          </a:stretch>
        </p:blipFill>
        <p:spPr>
          <a:xfrm>
            <a:off x="4887095" y="260648"/>
            <a:ext cx="4005385" cy="2664296"/>
          </a:xfrm>
        </p:spPr>
      </p:pic>
      <p:sp>
        <p:nvSpPr>
          <p:cNvPr id="4" name="3 Marcador de texto"/>
          <p:cNvSpPr>
            <a:spLocks noGrp="1"/>
          </p:cNvSpPr>
          <p:nvPr>
            <p:ph type="body" sz="half" idx="2"/>
          </p:nvPr>
        </p:nvSpPr>
        <p:spPr>
          <a:xfrm>
            <a:off x="457200" y="1844824"/>
            <a:ext cx="3008313" cy="4281339"/>
          </a:xfrm>
        </p:spPr>
        <p:txBody>
          <a:bodyPr/>
          <a:lstStyle/>
          <a:p>
            <a:r>
              <a:rPr lang="es-ES" dirty="0" smtClean="0"/>
              <a:t>Muerte Sardanápalo</a:t>
            </a:r>
            <a:endParaRPr lang="es-ES" dirty="0"/>
          </a:p>
        </p:txBody>
      </p:sp>
      <p:pic>
        <p:nvPicPr>
          <p:cNvPr id="3075" name="Picture 3" descr="C:\Documents and Settings\Usuario\Escritorio\muerte_sardanapalo400.jpg"/>
          <p:cNvPicPr>
            <a:picLocks noChangeAspect="1" noChangeArrowheads="1"/>
          </p:cNvPicPr>
          <p:nvPr/>
        </p:nvPicPr>
        <p:blipFill>
          <a:blip r:embed="rId4" cstate="print"/>
          <a:srcRect/>
          <a:stretch>
            <a:fillRect/>
          </a:stretch>
        </p:blipFill>
        <p:spPr bwMode="auto">
          <a:xfrm>
            <a:off x="323528" y="2204864"/>
            <a:ext cx="3816424" cy="3038670"/>
          </a:xfrm>
          <a:prstGeom prst="rect">
            <a:avLst/>
          </a:prstGeom>
          <a:noFill/>
        </p:spPr>
      </p:pic>
      <p:pic>
        <p:nvPicPr>
          <p:cNvPr id="3076" name="Picture 4" descr="C:\Documents and Settings\Usuario\Escritorio\mardehielo.jpg"/>
          <p:cNvPicPr>
            <a:picLocks noChangeAspect="1" noChangeArrowheads="1"/>
          </p:cNvPicPr>
          <p:nvPr/>
        </p:nvPicPr>
        <p:blipFill>
          <a:blip r:embed="rId5" cstate="print"/>
          <a:srcRect/>
          <a:stretch>
            <a:fillRect/>
          </a:stretch>
        </p:blipFill>
        <p:spPr bwMode="auto">
          <a:xfrm>
            <a:off x="4860032" y="4094524"/>
            <a:ext cx="3643511" cy="2763476"/>
          </a:xfrm>
          <a:prstGeom prst="rect">
            <a:avLst/>
          </a:prstGeom>
          <a:noFill/>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5</Words>
  <Application>Microsoft Office PowerPoint</Application>
  <PresentationFormat>Presentación en pantalla (4:3)</PresentationFormat>
  <Paragraphs>6</Paragraphs>
  <Slides>3</Slides>
  <Notes>0</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Romanticismo </vt:lpstr>
      <vt:lpstr> Saturno devorando a un hijo:</vt:lpstr>
      <vt:lpstr>PARASOL</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Romanticismo </dc:title>
  <dc:creator>Usuario</dc:creator>
  <cp:lastModifiedBy>Usuario</cp:lastModifiedBy>
  <cp:revision>4</cp:revision>
  <dcterms:created xsi:type="dcterms:W3CDTF">2013-09-17T01:49:00Z</dcterms:created>
  <dcterms:modified xsi:type="dcterms:W3CDTF">2013-09-17T02:19:28Z</dcterms:modified>
</cp:coreProperties>
</file>