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BC47B3-14E2-4B66-AE4E-23C6619BDA5E}" type="datetimeFigureOut">
              <a:rPr lang="es-CL" smtClean="0"/>
              <a:t>08-09-2013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F6419C-1298-4754-967E-0CB0D9F825E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175351" cy="179316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Propiedades de la luz</a:t>
            </a:r>
            <a:endParaRPr lang="es-CL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http://www.educ.ar/dinamico/UnidadHtml__get__579be9cd-7a08-11e1-8295-ed15e3c494af/sombr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80928"/>
            <a:ext cx="3954009" cy="29523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71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446427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solidFill>
                  <a:srgbClr val="FF0000"/>
                </a:solidFill>
                <a:latin typeface="Jokerman" pitchFamily="82" charset="0"/>
              </a:rPr>
              <a:t>Propiedades de la luz</a:t>
            </a:r>
            <a:endParaRPr lang="es-CL" sz="4400" dirty="0">
              <a:solidFill>
                <a:srgbClr val="FF0000"/>
              </a:solidFill>
              <a:latin typeface="Jokerman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7" y="148478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1)   La </a:t>
            </a: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luz viaja en línea 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recta: </a:t>
            </a:r>
            <a:r>
              <a:rPr lang="es-ES" sz="2400" dirty="0" smtClean="0"/>
              <a:t>Por </a:t>
            </a:r>
            <a:r>
              <a:rPr lang="es-ES" sz="2400" dirty="0"/>
              <a:t>eso la luz deja de verse cuando se interpone un cuerpo entre el recorrido de la luz y la fuente </a:t>
            </a:r>
            <a:r>
              <a:rPr lang="es-ES" sz="2400" dirty="0" smtClean="0"/>
              <a:t>luminosa.</a:t>
            </a:r>
            <a:endParaRPr lang="es-CL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577" y="3068960"/>
            <a:ext cx="4306845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58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598596"/>
            <a:ext cx="76328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2)   La </a:t>
            </a: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luz se 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refleja: </a:t>
            </a:r>
            <a:r>
              <a:rPr lang="es-ES" sz="2400" dirty="0"/>
              <a:t>Se llama </a:t>
            </a:r>
            <a:r>
              <a:rPr lang="es-ES" sz="2400" b="1" dirty="0" smtClean="0"/>
              <a:t>reflexión </a:t>
            </a:r>
            <a:r>
              <a:rPr lang="es-ES" sz="2400" dirty="0"/>
              <a:t>a la</a:t>
            </a:r>
          </a:p>
          <a:p>
            <a:pPr algn="just"/>
            <a:r>
              <a:rPr lang="es-ES" sz="2400" dirty="0"/>
              <a:t>propiedad de la luz de cambiar su dirección de propagación al encontrarse con </a:t>
            </a:r>
            <a:r>
              <a:rPr lang="es-ES" sz="2400" dirty="0" smtClean="0"/>
              <a:t>una superficie</a:t>
            </a:r>
            <a:r>
              <a:rPr lang="es-ES" sz="2400" dirty="0"/>
              <a:t>, como la de un espejo o </a:t>
            </a:r>
            <a:r>
              <a:rPr lang="es-ES" sz="2400" dirty="0" smtClean="0"/>
              <a:t>cristal.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57057"/>
            <a:ext cx="3159733" cy="266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23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34100" y="476672"/>
            <a:ext cx="71222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3)   La </a:t>
            </a: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</a:rPr>
              <a:t>luz viaja a la máxima </a:t>
            </a:r>
            <a:r>
              <a:rPr lang="es-ES" sz="2400" b="1" dirty="0" smtClean="0">
                <a:solidFill>
                  <a:schemeClr val="accent3">
                    <a:lumMod val="50000"/>
                  </a:schemeClr>
                </a:solidFill>
              </a:rPr>
              <a:t>velocidad: </a:t>
            </a:r>
            <a:r>
              <a:rPr lang="es-ES" sz="2400" dirty="0"/>
              <a:t>La luz tiene la propiedad de viajar a la </a:t>
            </a:r>
            <a:r>
              <a:rPr lang="es-ES" sz="2400" dirty="0" smtClean="0"/>
              <a:t>velocidad más </a:t>
            </a:r>
            <a:r>
              <a:rPr lang="es-ES" sz="2400" dirty="0"/>
              <a:t>alta que es posible encontrar en </a:t>
            </a:r>
            <a:r>
              <a:rPr lang="es-ES" sz="2400" dirty="0" smtClean="0"/>
              <a:t>el  </a:t>
            </a:r>
            <a:r>
              <a:rPr lang="es-CL" sz="2400" dirty="0" smtClean="0"/>
              <a:t>Universo</a:t>
            </a:r>
            <a:r>
              <a:rPr lang="es-CL" sz="2400" dirty="0"/>
              <a:t>.</a:t>
            </a:r>
            <a:endParaRPr lang="es-CL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194" name="Picture 2" descr="http://t0.gstatic.com/images?q=tbn:ANd9GcQJ2zDvGW2i6HW6zKrrEHODb60QXXrqFQyjSCuo5KT9G2KJzPT-kPEbv4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35057"/>
            <a:ext cx="237626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42810" y="3467823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b="1" dirty="0" smtClean="0">
                <a:solidFill>
                  <a:schemeClr val="accent3">
                    <a:lumMod val="50000"/>
                  </a:schemeClr>
                </a:solidFill>
              </a:rPr>
              <a:t>4.- La </a:t>
            </a:r>
            <a:r>
              <a:rPr lang="es-CL" sz="2400" b="1" dirty="0">
                <a:solidFill>
                  <a:schemeClr val="accent3">
                    <a:lumMod val="50000"/>
                  </a:schemeClr>
                </a:solidFill>
              </a:rPr>
              <a:t>luz se </a:t>
            </a:r>
            <a:r>
              <a:rPr lang="es-CL" sz="2400" b="1" dirty="0" smtClean="0">
                <a:solidFill>
                  <a:schemeClr val="accent3">
                    <a:lumMod val="50000"/>
                  </a:schemeClr>
                </a:solidFill>
              </a:rPr>
              <a:t>refracta: </a:t>
            </a:r>
            <a:r>
              <a:rPr lang="es-ES" sz="2400" dirty="0"/>
              <a:t>Si bien la luz viaja en línea recta en el aire </a:t>
            </a:r>
            <a:r>
              <a:rPr lang="es-ES" sz="2400" dirty="0" smtClean="0"/>
              <a:t>y  en </a:t>
            </a:r>
            <a:r>
              <a:rPr lang="es-ES" sz="2400" dirty="0"/>
              <a:t>el agua, sucede que cuando va por el </a:t>
            </a:r>
            <a:r>
              <a:rPr lang="es-ES" sz="2400" dirty="0" smtClean="0"/>
              <a:t>aire  y </a:t>
            </a:r>
            <a:r>
              <a:rPr lang="es-ES" sz="2400" dirty="0"/>
              <a:t>penetra al agua, cambia de dirección, </a:t>
            </a:r>
            <a:r>
              <a:rPr lang="es-ES" sz="2400" dirty="0" smtClean="0"/>
              <a:t>como </a:t>
            </a:r>
            <a:r>
              <a:rPr lang="es-CL" sz="2400" dirty="0" smtClean="0"/>
              <a:t>si </a:t>
            </a:r>
            <a:r>
              <a:rPr lang="es-CL" sz="2400" dirty="0"/>
              <a:t>se quebrara.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238" y="4725144"/>
            <a:ext cx="1904954" cy="1897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MARTPenAnnotation0"/>
          <p:cNvSpPr/>
          <p:nvPr/>
        </p:nvSpPr>
        <p:spPr>
          <a:xfrm>
            <a:off x="6732984" y="4477907"/>
            <a:ext cx="1143001" cy="76235"/>
          </a:xfrm>
          <a:custGeom>
            <a:avLst/>
            <a:gdLst/>
            <a:ahLst/>
            <a:cxnLst/>
            <a:rect l="0" t="0" r="0" b="0"/>
            <a:pathLst>
              <a:path w="1143001" h="76235">
                <a:moveTo>
                  <a:pt x="0" y="76234"/>
                </a:moveTo>
                <a:lnTo>
                  <a:pt x="33420" y="76234"/>
                </a:lnTo>
                <a:lnTo>
                  <a:pt x="41132" y="75241"/>
                </a:lnTo>
                <a:lnTo>
                  <a:pt x="50241" y="73588"/>
                </a:lnTo>
                <a:lnTo>
                  <a:pt x="60284" y="71493"/>
                </a:lnTo>
                <a:lnTo>
                  <a:pt x="79379" y="69166"/>
                </a:lnTo>
                <a:lnTo>
                  <a:pt x="99772" y="67139"/>
                </a:lnTo>
                <a:lnTo>
                  <a:pt x="112156" y="65210"/>
                </a:lnTo>
                <a:lnTo>
                  <a:pt x="139144" y="60420"/>
                </a:lnTo>
                <a:lnTo>
                  <a:pt x="167675" y="54984"/>
                </a:lnTo>
                <a:lnTo>
                  <a:pt x="202184" y="49260"/>
                </a:lnTo>
                <a:lnTo>
                  <a:pt x="296244" y="34538"/>
                </a:lnTo>
                <a:lnTo>
                  <a:pt x="363384" y="25625"/>
                </a:lnTo>
                <a:lnTo>
                  <a:pt x="487209" y="10748"/>
                </a:lnTo>
                <a:lnTo>
                  <a:pt x="512330" y="8764"/>
                </a:lnTo>
                <a:lnTo>
                  <a:pt x="538006" y="7442"/>
                </a:lnTo>
                <a:lnTo>
                  <a:pt x="564054" y="6560"/>
                </a:lnTo>
                <a:lnTo>
                  <a:pt x="590348" y="4980"/>
                </a:lnTo>
                <a:lnTo>
                  <a:pt x="643377" y="579"/>
                </a:lnTo>
                <a:lnTo>
                  <a:pt x="670020" y="0"/>
                </a:lnTo>
                <a:lnTo>
                  <a:pt x="696711" y="606"/>
                </a:lnTo>
                <a:lnTo>
                  <a:pt x="723435" y="2003"/>
                </a:lnTo>
                <a:lnTo>
                  <a:pt x="774296" y="3555"/>
                </a:lnTo>
                <a:lnTo>
                  <a:pt x="798970" y="3969"/>
                </a:lnTo>
                <a:lnTo>
                  <a:pt x="823358" y="5237"/>
                </a:lnTo>
                <a:lnTo>
                  <a:pt x="847554" y="7074"/>
                </a:lnTo>
                <a:lnTo>
                  <a:pt x="871622" y="9292"/>
                </a:lnTo>
                <a:lnTo>
                  <a:pt x="916885" y="14401"/>
                </a:lnTo>
                <a:lnTo>
                  <a:pt x="938679" y="17152"/>
                </a:lnTo>
                <a:lnTo>
                  <a:pt x="959161" y="18987"/>
                </a:lnTo>
                <a:lnTo>
                  <a:pt x="978769" y="20210"/>
                </a:lnTo>
                <a:lnTo>
                  <a:pt x="1014446" y="22561"/>
                </a:lnTo>
                <a:lnTo>
                  <a:pt x="1029517" y="24577"/>
                </a:lnTo>
                <a:lnTo>
                  <a:pt x="1043532" y="26913"/>
                </a:lnTo>
                <a:lnTo>
                  <a:pt x="1056844" y="29462"/>
                </a:lnTo>
                <a:lnTo>
                  <a:pt x="1082220" y="34941"/>
                </a:lnTo>
                <a:lnTo>
                  <a:pt x="1092558" y="37791"/>
                </a:lnTo>
                <a:lnTo>
                  <a:pt x="1101435" y="40683"/>
                </a:lnTo>
                <a:lnTo>
                  <a:pt x="1109337" y="43604"/>
                </a:lnTo>
                <a:lnTo>
                  <a:pt x="1115597" y="45551"/>
                </a:lnTo>
                <a:lnTo>
                  <a:pt x="1125199" y="47714"/>
                </a:lnTo>
                <a:lnTo>
                  <a:pt x="1140980" y="49293"/>
                </a:lnTo>
                <a:lnTo>
                  <a:pt x="1141654" y="48351"/>
                </a:lnTo>
                <a:lnTo>
                  <a:pt x="1142103" y="46732"/>
                </a:lnTo>
                <a:lnTo>
                  <a:pt x="1142402" y="44659"/>
                </a:lnTo>
                <a:lnTo>
                  <a:pt x="1142601" y="42285"/>
                </a:lnTo>
                <a:lnTo>
                  <a:pt x="1142734" y="39711"/>
                </a:lnTo>
                <a:lnTo>
                  <a:pt x="1142882" y="34204"/>
                </a:lnTo>
                <a:lnTo>
                  <a:pt x="1143000" y="137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54868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solidFill>
                  <a:schemeClr val="accent6">
                    <a:lumMod val="75000"/>
                  </a:schemeClr>
                </a:solidFill>
              </a:rPr>
              <a:t>Responde las siguientes preguntas</a:t>
            </a:r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es-CL" sz="2400" dirty="0"/>
          </a:p>
          <a:p>
            <a:pPr marL="342900" indent="-342900">
              <a:buAutoNum type="arabicPeriod"/>
            </a:pPr>
            <a:r>
              <a:rPr lang="es-CL" sz="2400" dirty="0" smtClean="0"/>
              <a:t>Da </a:t>
            </a:r>
            <a:r>
              <a:rPr lang="es-CL" sz="2400" dirty="0"/>
              <a:t>dos ejemplos de fuente natural de luz</a:t>
            </a:r>
            <a:r>
              <a:rPr lang="es-CL" sz="2400" dirty="0" smtClean="0"/>
              <a:t>.</a:t>
            </a:r>
          </a:p>
          <a:p>
            <a:pPr marL="342900" indent="-342900">
              <a:buAutoNum type="arabicPeriod"/>
            </a:pPr>
            <a:endParaRPr lang="es-CL" sz="2400" dirty="0"/>
          </a:p>
          <a:p>
            <a:r>
              <a:rPr lang="es-CL" sz="2400" b="1" dirty="0"/>
              <a:t>2. </a:t>
            </a:r>
            <a:r>
              <a:rPr lang="es-CL" sz="2400" dirty="0"/>
              <a:t>Agrega dos ejemplos de fuente </a:t>
            </a:r>
            <a:r>
              <a:rPr lang="es-CL" sz="2400" dirty="0" smtClean="0"/>
              <a:t>artificial </a:t>
            </a:r>
            <a:r>
              <a:rPr lang="es-CL" sz="2400" dirty="0"/>
              <a:t>de luz</a:t>
            </a:r>
            <a:r>
              <a:rPr lang="es-CL" sz="2400" dirty="0" smtClean="0"/>
              <a:t>.</a:t>
            </a:r>
          </a:p>
          <a:p>
            <a:endParaRPr lang="es-CL" sz="2400" dirty="0"/>
          </a:p>
          <a:p>
            <a:r>
              <a:rPr lang="es-ES" sz="2400" b="1" dirty="0"/>
              <a:t>3. </a:t>
            </a:r>
            <a:r>
              <a:rPr lang="es-ES" sz="2400" dirty="0"/>
              <a:t>¿Por qué nuestra imagen se ve en un espejo</a:t>
            </a:r>
            <a:r>
              <a:rPr lang="es-ES" sz="2400" dirty="0" smtClean="0"/>
              <a:t>?</a:t>
            </a:r>
          </a:p>
          <a:p>
            <a:endParaRPr lang="es-ES" sz="2400" dirty="0"/>
          </a:p>
          <a:p>
            <a:r>
              <a:rPr lang="es-ES" sz="2400" b="1" dirty="0"/>
              <a:t>4. </a:t>
            </a:r>
            <a:r>
              <a:rPr lang="es-ES" sz="2400" dirty="0"/>
              <a:t>¿Por qué un objeto </a:t>
            </a:r>
            <a:r>
              <a:rPr lang="es-ES" sz="2400" dirty="0" err="1"/>
              <a:t>semisumergido</a:t>
            </a:r>
            <a:r>
              <a:rPr lang="es-ES" sz="2400" dirty="0"/>
              <a:t> en agua se ve </a:t>
            </a:r>
            <a:r>
              <a:rPr lang="es-ES" sz="2400" dirty="0" smtClean="0"/>
              <a:t>como quebrado </a:t>
            </a:r>
            <a:r>
              <a:rPr lang="es-ES" sz="2400" dirty="0"/>
              <a:t>o doble?</a:t>
            </a:r>
            <a:endParaRPr lang="es-CL" sz="2400" dirty="0"/>
          </a:p>
        </p:txBody>
      </p:sp>
      <p:pic>
        <p:nvPicPr>
          <p:cNvPr id="9218" name="Picture 2" descr="http://radiozero.cl/media/2010/06/ampolleta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03117">
            <a:off x="5562451" y="4300143"/>
            <a:ext cx="20002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38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200</TotalTime>
  <Words>205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Transmisión de listas</vt:lpstr>
      <vt:lpstr>Propiedades de la luz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Propiedades de la luz</dc:title>
  <dc:creator>Dany</dc:creator>
  <cp:lastModifiedBy>Dany</cp:lastModifiedBy>
  <cp:revision>10</cp:revision>
  <dcterms:created xsi:type="dcterms:W3CDTF">2012-08-16T02:14:22Z</dcterms:created>
  <dcterms:modified xsi:type="dcterms:W3CDTF">2013-09-09T02:15:55Z</dcterms:modified>
</cp:coreProperties>
</file>