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80" r:id="rId8"/>
    <p:sldId id="281" r:id="rId9"/>
    <p:sldId id="266" r:id="rId10"/>
    <p:sldId id="267" r:id="rId11"/>
    <p:sldId id="268" r:id="rId12"/>
    <p:sldId id="269" r:id="rId13"/>
    <p:sldId id="282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3" r:id="rId22"/>
    <p:sldId id="279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71EAA-42BD-4E29-9855-6D72D1EB0065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B2A3E-FE88-41A2-B7F9-808ABF2E6EB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B6DE8-E30A-4E62-B15E-DAA0BB10CB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I2kXOozTVf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RyW7OmzXbA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ierFxyqZh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ssYZMMqCFB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Tema 3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Bioelementos. </a:t>
            </a:r>
            <a:r>
              <a:rPr lang="es-ES" dirty="0" err="1" smtClean="0"/>
              <a:t>Biomoléculas</a:t>
            </a:r>
            <a:r>
              <a:rPr lang="es-ES" dirty="0" smtClean="0"/>
              <a:t> inorgánicas.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s-ES" dirty="0" err="1" smtClean="0"/>
              <a:t>Eteno</a:t>
            </a:r>
            <a:r>
              <a:rPr lang="es-ES" dirty="0" smtClean="0"/>
              <a:t> CH</a:t>
            </a:r>
            <a:r>
              <a:rPr lang="es-ES" sz="3200" dirty="0" smtClean="0"/>
              <a:t>2=</a:t>
            </a:r>
            <a:r>
              <a:rPr lang="es-ES" sz="4000" dirty="0" smtClean="0"/>
              <a:t>CH</a:t>
            </a:r>
            <a:r>
              <a:rPr lang="es-ES" sz="2800" dirty="0" smtClean="0"/>
              <a:t>2</a:t>
            </a:r>
            <a:endParaRPr lang="es-ES" dirty="0" smtClean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061048"/>
          </a:xfrm>
        </p:spPr>
        <p:txBody>
          <a:bodyPr>
            <a:normAutofit fontScale="92500"/>
          </a:bodyPr>
          <a:lstStyle/>
          <a:p>
            <a:pPr eaLnBrk="0" hangingPunct="0"/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La molécula de </a:t>
            </a:r>
            <a:r>
              <a:rPr lang="es-ES" sz="2800" dirty="0" err="1" smtClean="0">
                <a:latin typeface="Calibri" pitchFamily="34" charset="0"/>
                <a:cs typeface="Times New Roman" pitchFamily="18" charset="0"/>
              </a:rPr>
              <a:t>eteno</a:t>
            </a:r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 o etileno presenta un doble enlace:</a:t>
            </a:r>
            <a:endParaRPr lang="es-ES" sz="2800" dirty="0" smtClean="0"/>
          </a:p>
          <a:p>
            <a:pPr eaLnBrk="0" hangingPunct="0">
              <a:buFontTx/>
              <a:buAutoNum type="arabicPeriod"/>
            </a:pPr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un enlace de tipo σ por solapamiento de los orbitales </a:t>
            </a:r>
            <a:r>
              <a:rPr lang="es-ES" sz="2800" dirty="0" err="1" smtClean="0">
                <a:latin typeface="Calibri" pitchFamily="34" charset="0"/>
                <a:cs typeface="Times New Roman" pitchFamily="18" charset="0"/>
              </a:rPr>
              <a:t>hibridos</a:t>
            </a:r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 sp</a:t>
            </a:r>
            <a:r>
              <a:rPr lang="es-ES" sz="2800" baseline="-30000" dirty="0" smtClean="0">
                <a:latin typeface="Calibri" pitchFamily="34" charset="0"/>
                <a:cs typeface="Times New Roman" pitchFamily="18" charset="0"/>
              </a:rPr>
              <a:t>2</a:t>
            </a:r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 </a:t>
            </a:r>
            <a:endParaRPr lang="es-E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un enlace de tipo π por solapamiento del orbital 2 </a:t>
            </a:r>
            <a:r>
              <a:rPr lang="es-ES" sz="2800" dirty="0" err="1" smtClean="0">
                <a:latin typeface="Calibri" pitchFamily="34" charset="0"/>
                <a:cs typeface="Times New Roman" pitchFamily="18" charset="0"/>
              </a:rPr>
              <a:t>p</a:t>
            </a:r>
            <a:r>
              <a:rPr lang="es-ES" sz="2800" baseline="-30000" dirty="0" err="1" smtClean="0">
                <a:latin typeface="Calibri" pitchFamily="34" charset="0"/>
                <a:cs typeface="Times New Roman" pitchFamily="18" charset="0"/>
              </a:rPr>
              <a:t>z</a:t>
            </a:r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 </a:t>
            </a:r>
            <a:endParaRPr lang="es-ES" sz="2800" dirty="0" smtClean="0"/>
          </a:p>
          <a:p>
            <a:pPr eaLnBrk="0" hangingPunct="0"/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El enlace π es más débil que el enlace σ lo cual explica la mayor reactividad de los alquenos, debido al grado de </a:t>
            </a:r>
            <a:r>
              <a:rPr lang="es-ES" sz="2800" dirty="0" err="1" smtClean="0">
                <a:latin typeface="Calibri" pitchFamily="34" charset="0"/>
                <a:cs typeface="Times New Roman" pitchFamily="18" charset="0"/>
              </a:rPr>
              <a:t>insaturación</a:t>
            </a:r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 que presentan los dobles enlaces. </a:t>
            </a:r>
            <a:endParaRPr lang="es-ES" sz="2800" dirty="0" smtClean="0"/>
          </a:p>
          <a:p>
            <a:pPr eaLnBrk="0" hangingPunct="0"/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El doble enlace impide la libre rotación de la molécula</a:t>
            </a:r>
            <a:r>
              <a:rPr lang="es-ES" sz="2800" dirty="0" smtClean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es-ES" sz="2800" dirty="0" smtClean="0">
                <a:hlinkClick r:id="rId2"/>
              </a:rPr>
              <a:t>Video. Hibridación sp2, </a:t>
            </a:r>
            <a:r>
              <a:rPr lang="es-ES" sz="2800" dirty="0" err="1" smtClean="0">
                <a:hlinkClick r:id="rId2"/>
              </a:rPr>
              <a:t>eteno</a:t>
            </a:r>
            <a:endParaRPr lang="es-ES" sz="2800" dirty="0" smtClean="0"/>
          </a:p>
          <a:p>
            <a:endParaRPr lang="es-ES" dirty="0"/>
          </a:p>
        </p:txBody>
      </p:sp>
      <p:sp>
        <p:nvSpPr>
          <p:cNvPr id="35845" name="Rectangle 3"/>
          <p:cNvSpPr>
            <a:spLocks noChangeArrowheads="1"/>
          </p:cNvSpPr>
          <p:nvPr/>
        </p:nvSpPr>
        <p:spPr bwMode="auto">
          <a:xfrm>
            <a:off x="0" y="59083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s-ES" sz="1200" dirty="0">
                <a:latin typeface="Calibri" pitchFamily="34" charset="0"/>
                <a:cs typeface="Times New Roman" pitchFamily="18" charset="0"/>
              </a:rPr>
              <a:t/>
            </a:r>
            <a:br>
              <a:rPr lang="es-ES" sz="1200" dirty="0">
                <a:latin typeface="Calibri" pitchFamily="34" charset="0"/>
                <a:cs typeface="Times New Roman" pitchFamily="18" charset="0"/>
              </a:rPr>
            </a:br>
            <a:endParaRPr lang="es-ES" sz="2000" dirty="0"/>
          </a:p>
        </p:txBody>
      </p:sp>
      <p:sp>
        <p:nvSpPr>
          <p:cNvPr id="16386" name="AutoShape 2" descr="data:image/jpeg;base64,/9j/4AAQSkZJRgABAQAAAQABAAD/2wCEAAkGBhIQEBUSEBQWFRUWFxcYFxgYGBceGBQWGRoYGBUVGhggHyYeGRkjGhkWIDMgIycuLSwsFx49NTAqNiYtLCoBCQoKDgwOGg8PFzQkHyQqNCwsLDUsLCwxLCwvLy01NSosKy0qLCksKS0yLSksLCwpLCwsLywtLCwsLDUvLCksLP/AABEIAI8A5QMBIgACEQEDEQH/xAAcAAEAAgMBAQEAAAAAAAAAAAAABQcDBAYBAgj/xABDEAACAQMDAgQDBQQHBQkAAAABAgMABBEFEiEGMRMiQVEHMmEUI1JxgUKRocFicoKx0eHwCBUWM5IXJDRDY3STsvH/xAAYAQEBAQEBAAAAAAAAAAAAAAAAAQIDBP/EACQRAQABBAEEAgMBAAAAAAAAAAABAhEhMVEDEkFhofCxwfGB/9oADAMBAAIRAxEAPwC4L3X4IZRE7NvIDbVjkfCklQTtUhQSCOcdjW1fXiwxPK+Qsas7YBJ2qCxwPXgGue1bTZ/t4mRJmQxRJ91LGg3LJIx3qxBZcOO39Ko89HyqkuyNA8sGoI5BAMjTSBrbcf2gFLd/lyfetRENxTHdvh2yOCAR6jNfWarK30eW6upngIilxKrOCkbxpJC6QiSIATFxIAdz8HblSQBjY1Ho+SWOLw7X7PGokVoYja58VhHtuVLKUVhtZdw+8GQR3IqWYWLSoLqPTJJliVUWZFY+JE7DZJlCqF8ghlVyGPB7ZCkgCt/QtLFrbQ264IijRMhQobaoBbb6ZIJx9ag3qUpQKUpQR+s6oYFTYniSSOI413bQWILZZsHaoVWJOCeOATxUfD1YAfDmiZZhIYtkeZAzCNZcq+1cr4bg5YL2I9syeraUtwgUsyMjB0dcbo3XOGGQVPBIwQQQTUWmjw200LySSPK8z+Y7fvJHhI8wVQFURRYG0AeUdyasW8rhh07rVXgkeRSskcUspBVwjpGzKxVsMSAQAcAnngGjddxJHJLPHJGkczxFjt2naWG4Ekd8du/51kh6KQJJG00rq8UsKg+GPCSU7n27UGTnHLZ7fnlP0WrOXWeVDvkdcCI7PGBEwGUOd2c5OSPQgcUw3Pb45+G7pOsm4M5QKyoyCMjI3q8EUoJJ9zIfTtitW36pKib7VGIzC0KnwmaVSZiFRAfDQ7wWXK7eA6nPNbmk6AlsjpG7+cIMnbldkUcKkcYztjU8juT6cVETdIyx2jQRTu5MsDhnWEMpWeOSSQkIA7kKSd2ckVZtfGmcXdBpeqJcx+JHuA3MpDAhldGKupB7EEEVt1paTpgt49gZnJZ3ZmxlndizHgADk9gABW7WWSlKUClKUClKUClKUClKUClKUClKUEBrHSayv41u/wBnuBkiRRlWY4yZIwVEnAHc87VznaAGhdQu7m2u1WO5XuFyEkHPmjySccHgnkKfZgs/UR1FoX2lVZeJIiWQ5Iznuu4eZc4BDDO1lU4bG0hL0qA6V6gNwm2XIkAyNwAMiDAL4GV3K5MbhSQHU48rITP0ClKUClKUCoTWfPd2cY/ZeSY+uAkbx4I9ATL83uMevE0zYGTULoimeRrxvldQkA9oeGLkfikfnvjYkXAO7ITdKUoFKUoFKUoFKUoFKUoFKUoFKUoFKUoFKUoFKUoFKUoOOvrV4LhxENzgtdwgY3SJuRb22P8AWLRsuSAWdBwIsnq7S6WWNZIzuR1DKfdWAKn9QQaita8t1Zv2G+RCf68bFUPqQWUHHbKj2FcxcWlzNcS6ZbzeDFGWmkkjYb9k5JigGPNHg+Pn1IEZBG4igsHNe5qt9T+FFqql2USn9p3AZz7sWbLN+ZOarzVNLm0uTxrCQwspBwpIR9ucB0+VxyRz7/WkZH6LrxmAGTwKqyXWtc1awiuNNNtAr8MAzmXejMsmGdAirkdhk/0jmu1sdAMyK9+WlcgFonKGGNvVQigI4BJwz7j25yBQfRma+4Tclt+0/wArXAPZU9RERyX4LAgDjJqbjjCqFUAAAAADAAHAAHoK+qUClKUCleMwAJJwBySfQVCi6kvOIGMUHrLtIkl+kOcbF/8AUIOcnbjhwG/qOsQ24HjSKm7hQT5nP4UX5nb+ioJORgV8afrCTk+GsoAHzPHIgJ/CA4ViRwe2Oe/evdP0SCAloowHb5nPMj+2+Q+ZsemTx6cVvUFbRav4bXzrJD48bXhTN1I8w2u+wG0I2BAAOx7Ae9SV7eyB1WVmlMF7hWCKHZTYyTYCgbSwLkDjnAznkntsV7Wrt90Xmbc/KtdO6xuGjIe4jEZkg3XAaJzbRyrKSHYRpEH3xonKkKZeSeMSendTzvfpB4iFPKFyYR48RhEn2lEz4pJc4yo2AK3qMjtsV7ipdiXK67qtwboW8DmMhrchVRWaaN5MXD+ZTtSOME5GPMygnJVT1QpSoFKUoFKUoFKUoFKUoFKVzWsXNwuowLbhHzbzkpJK6JxJAA3lR8sM45HYnn3Ru33Q2uofNLZoO5uN/wDZSOQt/A1x/TU2NcuHbzNJLcQ8/soiQun6ARbcfXOeOY3obrh7vUI7OSGRntmu90ivvUFnAWRmYKwUKZUwR+0n5D5uZPsfULIcgSzRzqSV8ySxPHKBj9nfHjGM8frVnA7jrjR7i4WFoLprcRSh5AoU+Kg/Z5HJ+hypycg4FV11uRtbP9LH8KsvWtUVlAU8dzmqj67vxtbPtn/99vb9KzTlHX/7Pt076XIrMSEupVQfhUpE5A+m52P9o1Z1V/8AA3SfA0hHIIM8kkxBI7NhFxj0KIp55yT+QsCqpSlKBSlY7iXYjMedoJ478DNBEX7G5nNspPhIAbgg43FhlIAw7ZHmYcHa0fo/MzHGFACgAAYAHAAHYAegqK6VixapI3LzZnc/WU7wM9yFUqgznCoozgCpegUpSgUpSgUpSgUpSgUpSgUpSgUpSgUpSgV8GFdwbA3AEA4GQDgkZ74JA4+gr7rT1XURbxGQgtyiqoxlnd1jRcngZZlGTwO9BqWfS8EEjS24MTO7SS7MYmLejgg5AxxjGMnHzHPBfFl4w2nX21lYStHhl2ttZC2HBAbysvHOPO3fOa7r7XqB5FvbAega5kyPocW5GfyJH1Ncz1BvvpnhubeUQxQyJKYSkgWSbZ4ciADcWRUd8BdwEkZ2ndigjJtaVo85GMZPIyf09KrTqd2uZo7eLl5pEjXJwNzsFHPoOf0zXkWtuEKN3UlDkFcspwfKcEH6HketSfw40G5vL03CO0KpuRX2gsWYFX2bvlKqT5sZBY4+lvDU0VREVTGJXzG9vp9tGjyJFFGqxq0jIg4GFyeF3HGePXNQ1z1zI4xY2c9wfxOPBjxkcksC+MZ7Iew981I6f0hbROJSplmxjxpTvk/LcflH0XA+nNTO0AcVllXGo69rb7gq21vn5fI7ug4PzM4VuOMlB37CoafWNbTObtCR6eBDn+6rV1CAMhz6Akfz/fXGalCNp+h/n2/jVpqTzZwV18Q9bgYMZ43AIJVoUAb6EgAgHtkHP5V1Gn/F6HUbaa0limiuniZBHD5jIzhkzC+PKRwcvgD3OKg9ftR3x3/nwf5fvrc+FFrbW6z6jcMqKu4K74ASNWC5HruZsDjv5QOe+p1dWfozQtXuLCJ5r2eNTkqi+GHVR5FXfyduADj0yeM81q6h0dcwtuju7pWXBGZpjgjkE5Yg/qMVcUJQRgptCYyNuNu3vkY4x+VQmuzxPDHKGBDlQh584flR29frWO6yxTM6hXGgfEu8sJPD1DfcQkjz4HjR9yTwB4o5HHBAHGext3StViuoUnt3DxyDKsPX0I+hBBBB5BBB7VUXVWmqytn0/iO4/hWL4PdTPb3p09yTHPveLkkRyoGd1A7BWUM35j6mtSi7aUpUClKUClKUClKUClKUClKUClKUCoTqX5rT/wB1H/8ASSpusN3aJKhjkUMrdwf3j8iDggjkECgi+s9Y+x6fc3AYK0cMhQkZAk2kRcevnKj9aifhtf3M9q9zdwrAZ5PFHnJZ1ICqSpUbFCqgXJJKgZ9zn13pqyjt3a5lljt0AZlM8vhjaQwO0sc+YA45yfQ5xVU6rrf++Jnt7FJWto2CSXMsju0viERQxL4gKwh5Wxu2swBLYG0qQwfFe9tLk4gQXE4nYtPG6sngnzJGWBO7hwOCMbeT6VK9E9SIqBUYDBPrgZzyM++c8+vNdnP0BDa2ccSebaqqzH5mYDG45JwCewzwMDsKqCTpaf8A3mILZlRpd20NkK7qpcLkA7SQpGT9M1KKbYdup1aa41nzn9f1e9h1RkYOG4/I/r/lUomuRkdz+6qHvLu9007b2F4gc7WPMbd+0i5XOBnHBxjitqfr4/Z5DEwDiNtvPAbBIPYj9MdxVmjhwXDJ1HDLGfBYMMshYdsqSrqPcggjPauf1GTynPr/AI5rhOj9Ua1tEhlY71aTODkHLs2c+uc5zUpL1Eh5zk/WkUTGTzdr9RyeQj12n955/lXnQWr266di7EfgBMSLJjaUOM7h7luR65AxziobVNZBJJI45/w/LioHp3VURnhkCvG2cq3KspJPI+h/uFbnVh+jzrERhOwjGw7QMYxjjGOMfUcVxMkjfZrQGV2VTB5SI8Dj0IQNx+f55rVsuoFZRtYYxjBHb27dhXl1q4x5mzj0/wBcVwnp3nb09Lrz04ta+fXv178MGuXPkY+/ofb/AFiuB0mXGsWG3IP2uIZBI8pZVccehBOfoTUtrutbux/T/XpW78F+nnutQN+ciG2Doh5+8ldSp9MEBGJOCDkpXTy86+R2r2lKBSlKBSlKBSlKBSlKBSlKBSlKBWq+ooJ1gOd7I8g442oyK3Pvl1raqB1bpwXN5FJKu6JIZVPnZTvZ4ivykEjCt6+1I394FM/EnT9W1S9iSPMltMzrbhAyRjYxEnigk4dSpJZjyBlfwizNA6ThsGtLG3yRFvupmPdpNohR2x8hYlsDsVhYc7TXRdK6W1taJC4AKmTgEkANI7Lz6+Uiuet9T2apeEncR4KAH0QRK4UfTfJI39o0qxodffqGjYH8J/uzVH/EKFonW5j4kidZEOAcNGwdTzweR2+lWzca7uUgAc8d/wDKq367IMbevv8A9PNSnlNrZ068jvLZJQA0c0YbB2sCrjlTjIPBwR271y3Unwl065jkKwCKQo+Gi3L5yOGMakK+Dzg/X3rW+B+qmfSVQ7swSyQ847DEiAfQJIo/smrArWlUi3wXlnhimsroASIjFJxkoSoLL4iABiHyPkXH5ioP/sd1v2g/+X/Krv6b+68W1bgxOWT6wSs7RMD9MOhzzmJj2IJm6XkfnYfBfWXIV/AUEjLeITtGeTjHOPauu0P/AGe7dImN1cSvO2MPGQqx/KTtBB39mGW4IPygjNW3Sl5H511zozU9PfaYZLiPuJYEZwf6yAFkP58exNc2OpGlZVRZHd8AKqEsWPAUDuSfpX6urzFTHA/PfS/wrvtRcNdq9nb5G7eMTSDkEKpGV7Yy47MCA3Y3toWiQ2VvHbW67Y4xhRnJ5JLEn1JYkn6k1o3fWtnBdG0uJVgl2q6+KQiyK3AKOTtJ3ZGMg5B4I5qcBz2oPaUpQKUrFdXSRI0kjBVUZJPYCgx6jqCQRmSTOBgYAJZmYhVVVHJYsQAB3JFaUHU8BVjK3gFCA6zFUZCVLrnLbSCoZgQSPK34TjFeW0t5b/L4LiRJIg+Sfu2V08VRjbuKkFQSQD3zwNROm5pJ0uZzGH8aNyi5ZFSOKeNArFQWfdKWyQMYAHbJsLhIWHU8Ewk2uu6My7k3pv2xuyGTG7hCVJBOBzWOLrOyPiZuIk8JlR98kYwzKHAzux2JH5q3sai4uk5i8m4xBf8AvvhldxZjdvu8+VG3aABwWz9MV8v0tchSiuhQyRSMviSp4oWBYGjYquVUFFkBB5xggDmk2amKc/66O11RZJZIl/8ALWNt3BVhIGK4x/V/jXzaa3FKsrAlVhcpIXVkClVVmPnAO3DDzdv05qN6T6cezXDsrfc28flzjMQYMefQ7hisa6HO6XiSpARPJvQb5McIiYY7AVP3akMucE/TlVa+EmITtjqMU6eJBIkiHIDIyspI7jcCRStPp6wlhhKzvuYszfMX2qcAL4jBWkxj5mGecdgKVGUpSlKBSlKBVI3mpG21W9jfy5mMg5HZlVlYY9wf76u6qy+K/wAPZ7p1vLHzTBVjki8o8RASQ6scecbiCGPKgYxt5sCNPUY/Ef8AqX/Gue6n1ZWQgdsH9/8Ar+6uJudcnicpIsiOpwysjBlPsQeQa3tD0C+1aRY7eNwhba8zIwijwAWy/bdgg7c55HHrWrC4PgLZsmlu7YxLcyuvP7IWOI59jujb9MVZFRHSfTcenWcdrESVjB5buzMSzN9MsScelS9ZnIi9XsXLxzwgGWLI25x4sTfPFk8KSQjA+6AZAJI27C/SdA6duQQRhlYHDIw7qwPBFbNRd9pbh/GtmVJDjerA+HMB2DYOVfAwJBkgd1YAAQSlKjbLXo3bw5A0MuM+HINpIHco3yyqMjJQnG4ZwTipKgUpSg5rrXoSDVFiExKtDIrqwCnjI3oVYFWVgPUcHBweQc8EtzaIsZt1ljQBVNvtQhRwo8BiAuOB5XIwCfL8tT1KCFPWFov/ADpDB7faEeEMfUK0qqrkf0Saf8ZWR/5U6TH8MGZnA/EUiDsF7ebGORzyKmcV4rA5wc4789qCH/37LJ/4a2kYejzfcp+e1h4uAc58npxkEZyQaHucS3TeLIpyoAZYo8fLsi3Hn13MSc8jACqstSgUpSgUpSgUpSgUpSgUpSgUpSgUpSg8xTFe0oFKUoFKUoMF5YRTLtmjSRc52uoYZHY4IxmuRu7qS3S7e3kEUdjjbCQpWX7tJ38R2BcbvEKrsYYIz5vlrta0LrQreWVZpIlaRcYYjnynK59GweRnse1I2rnr7X7qRk8JEUC8aEZkb73YswO/CeVPKDxk5Xt2rDqHV1w0cLQKqPIsZKs4KAm6hhdciMsc7yNw9CeM4rprrQLeVPDeJSpcyY5H3hyS+RyGOTz9TSTQLZkCGFNoTwwMdkyG2j28yqfzArV4b7qb6+3ctq3Wc224iWPaBFciOeNjgSwL518yg5DZGRkZU11Guam9vAZEiaVsqAqhj8xALkKrPtXOTtUnA7Vj/wCFbTczeAmWVlbI7hwFcf2gBn39a2NS0aG5CiZA+05XOeCeDgg+1SdYZvH5c7B1nO+wrDC4Z4o8rM3neQF8RgxAnbCUkbdtwCw/ZqU6b0508WaaJIppmy4TbtwudvKjzHzNlm5JJ7DCjLpHTUNuzSABpXZmaQ5ySxJwBkhQBhQB6KKlqkMlKUoFKUoFKUoFKUoFKU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6388" name="Picture 4" descr="http://upload.wikimedia.org/wikipedia/commons/4/41/Orbitales_pi_alquenos_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926830"/>
            <a:ext cx="3096344" cy="1931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smtClean="0"/>
              <a:t>Clasificación de los bioelementos.</a:t>
            </a:r>
          </a:p>
        </p:txBody>
      </p:sp>
      <p:sp>
        <p:nvSpPr>
          <p:cNvPr id="368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smtClean="0"/>
              <a:t>Bioelementos primarios o mayoritarios: Constituyen el 99% de la materia viva, componentes fundamentales de las biomoléculas. (C, H, O, N, P,S)</a:t>
            </a:r>
          </a:p>
          <a:p>
            <a:r>
              <a:rPr lang="es-ES" sz="2800" smtClean="0"/>
              <a:t>Bioelementos secundarios: Se encuentran en menor proporción que los anteriores. Na, K, Ca, Mg.</a:t>
            </a:r>
          </a:p>
          <a:p>
            <a:r>
              <a:rPr lang="es-ES" sz="2800" smtClean="0"/>
              <a:t>Oligoelementos: proporciones inferiores al 0,1 %, pero imprescindibles: Fe, Cu, Zn</a:t>
            </a:r>
          </a:p>
          <a:p>
            <a:pPr>
              <a:buFont typeface="Wingdings" pitchFamily="2" charset="2"/>
              <a:buNone/>
            </a:pPr>
            <a:r>
              <a:rPr lang="es-ES" sz="2800" smtClean="0"/>
              <a:t>Ejercicios 3.1 y 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El agua</a:t>
            </a:r>
          </a:p>
        </p:txBody>
      </p:sp>
      <p:sp>
        <p:nvSpPr>
          <p:cNvPr id="378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smtClean="0"/>
              <a:t>Es el componente mayoritario de los seres vivos.</a:t>
            </a:r>
          </a:p>
          <a:p>
            <a:r>
              <a:rPr lang="es-ES" sz="2400" smtClean="0"/>
              <a:t>La cantidad de agua es variable y depende de: La especie, la edad del individuo y del tipo de tejido u organo.</a:t>
            </a:r>
          </a:p>
          <a:p>
            <a:r>
              <a:rPr lang="es-ES" sz="2400" smtClean="0"/>
              <a:t>La vida se originó en el medio acuoso.</a:t>
            </a:r>
          </a:p>
          <a:p>
            <a:r>
              <a:rPr lang="es-ES" sz="2400" smtClean="0"/>
              <a:t>La conquista del medio terrestre se consigue cuando los seres vivos consiguen mantener un medio interno acuoso. </a:t>
            </a:r>
          </a:p>
          <a:p>
            <a:pPr>
              <a:buFont typeface="Wingdings" pitchFamily="2" charset="2"/>
              <a:buNone/>
            </a:pPr>
            <a:r>
              <a:rPr lang="es-ES" sz="2400" smtClean="0"/>
              <a:t>Ejercico 3.15 Explica lo representado en la gráfica de la página 48</a:t>
            </a:r>
          </a:p>
          <a:p>
            <a:pPr>
              <a:buFont typeface="Wingdings" pitchFamily="2" charset="2"/>
              <a:buNone/>
            </a:pPr>
            <a:endParaRPr lang="es-ES" sz="2400" smtClean="0"/>
          </a:p>
          <a:p>
            <a:pPr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Estructura química del agua.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/>
              </a:rPr>
              <a:t>Video: Hibridación sp3 para la molécula de agua.</a:t>
            </a:r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6" name="5 Imagen" descr="molecual de agua.png"/>
          <p:cNvPicPr>
            <a:picLocks noChangeAspect="1"/>
          </p:cNvPicPr>
          <p:nvPr/>
        </p:nvPicPr>
        <p:blipFill>
          <a:blip r:embed="rId3" cstate="print"/>
          <a:srcRect r="57018" b="10689"/>
          <a:stretch>
            <a:fillRect/>
          </a:stretch>
        </p:blipFill>
        <p:spPr>
          <a:xfrm>
            <a:off x="2051720" y="2348880"/>
            <a:ext cx="2691147" cy="3240360"/>
          </a:xfrm>
          <a:prstGeom prst="rect">
            <a:avLst/>
          </a:prstGeom>
        </p:spPr>
      </p:pic>
      <p:pic>
        <p:nvPicPr>
          <p:cNvPr id="7" name="6 Imagen" descr="3D_model_hydrogen_bonds_in_wa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2276872"/>
            <a:ext cx="3168352" cy="3144589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467544" y="5661248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dirty="0" smtClean="0"/>
              <a:t>Ejercicio 3.16. Por que el ángulo que forma la molécula</a:t>
            </a:r>
            <a:r>
              <a:rPr lang="es-ES" sz="2200" i="1" dirty="0" smtClean="0"/>
              <a:t> de </a:t>
            </a:r>
            <a:r>
              <a:rPr lang="es-ES" sz="2200" dirty="0" smtClean="0"/>
              <a:t>agua es de 104,5º</a:t>
            </a:r>
            <a:endParaRPr lang="es-ES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Propiedades y funciones del agua.</a:t>
            </a:r>
          </a:p>
        </p:txBody>
      </p:sp>
      <p:sp>
        <p:nvSpPr>
          <p:cNvPr id="399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Poder disolvente del agua. Elevada constante dieléctrica. F= e1 . e2/ D . r². Disuelve compuestos iónicos y moléculas polares. Los lípidos y algunas proteínas son insolubles en agua.</a:t>
            </a:r>
          </a:p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Estado líquido del agua a temperatura ambiente. Elevado calor específico.</a:t>
            </a:r>
          </a:p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Líquido prácticamente incompresible.</a:t>
            </a:r>
          </a:p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Capilaridad.</a:t>
            </a:r>
          </a:p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Elevada tensión superficial.</a:t>
            </a:r>
          </a:p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Elevado calor de vaporización.</a:t>
            </a:r>
          </a:p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Mayor densidad del hielo que del agua líquida.</a:t>
            </a:r>
          </a:p>
          <a:p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Ionización del agua.</a:t>
            </a:r>
          </a:p>
          <a:p>
            <a:pPr>
              <a:buFont typeface="Wingdings" pitchFamily="2" charset="2"/>
              <a:buNone/>
            </a:pPr>
            <a:endParaRPr lang="es-ES" sz="2000" smtClean="0">
              <a:latin typeface="Times New Roman" pitchFamily="18" charset="0"/>
              <a:cs typeface="Times New Roman" pitchFamily="18" charset="0"/>
            </a:endParaRPr>
          </a:p>
          <a:p>
            <a:endParaRPr lang="es-E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s-E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/>
          </p:nvPr>
        </p:nvGraphicFramePr>
        <p:xfrm>
          <a:off x="457200" y="457200"/>
          <a:ext cx="82296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Propiedades del agua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Función biológica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Elevada</a:t>
                      </a:r>
                      <a:r>
                        <a:rPr lang="es-ES" baseline="0" dirty="0" smtClean="0"/>
                        <a:t> constante dieléctrica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Elevado calor específico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Líquido incompresible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Capilaridad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Elevada tensión superficial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Elevado calor de vaporización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Anómala</a:t>
                      </a:r>
                      <a:r>
                        <a:rPr lang="es-ES" baseline="0" dirty="0" smtClean="0"/>
                        <a:t> variación de la densidad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Ionización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/>
          </p:nvPr>
        </p:nvGraphicFramePr>
        <p:xfrm>
          <a:off x="457200" y="457200"/>
          <a:ext cx="8229600" cy="5085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Propiedades del agua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Función biológica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Elevada</a:t>
                      </a:r>
                      <a:r>
                        <a:rPr lang="es-ES" baseline="0" dirty="0" smtClean="0"/>
                        <a:t> constante dieléctrica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Disolvente de compuestos iónicos, moléculas polares, insolubilidad de lípidos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Elevado calor específico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Vehículo de transporte de sustancias en el interior del</a:t>
                      </a:r>
                      <a:r>
                        <a:rPr lang="es-ES" sz="1600" baseline="0" dirty="0" smtClean="0"/>
                        <a:t> organismo. Lubricante. Amortiguador térmico.</a:t>
                      </a:r>
                      <a:endParaRPr lang="es-E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Líquido incompresible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Esqueleto hidrostático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Capilaridad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Ascenso de la savia bruta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Elevada tensión superficial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Responsable de la mayoría de las deformaciones celulares y de los movimientos citoplasmáticos.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Elevado calor de vaporización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Refrigerante.</a:t>
                      </a:r>
                      <a:r>
                        <a:rPr lang="es-ES" baseline="0" dirty="0" smtClean="0"/>
                        <a:t> 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Anómala</a:t>
                      </a:r>
                      <a:r>
                        <a:rPr lang="es-ES" baseline="0" dirty="0" smtClean="0"/>
                        <a:t> variación de la densidad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Permite la vida en los mares polares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Ionización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Permite reacciones químicas como la hidrólisis, la condensación y la fotólisis del agua en la fotosíntesis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>Funciones biológicas de las sales minerales.</a:t>
            </a:r>
          </a:p>
        </p:txBody>
      </p:sp>
      <p:sp>
        <p:nvSpPr>
          <p:cNvPr id="430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Constitución de estructuras duras de sostén y protección. </a:t>
            </a:r>
          </a:p>
          <a:p>
            <a:r>
              <a:rPr lang="es-ES" smtClean="0"/>
              <a:t>Funciones biológicas y bioquímicas (tabla página 53)</a:t>
            </a:r>
          </a:p>
          <a:p>
            <a:r>
              <a:rPr lang="es-ES" smtClean="0"/>
              <a:t>Ósmosis y diálisis.</a:t>
            </a:r>
          </a:p>
          <a:p>
            <a:r>
              <a:rPr lang="es-ES" smtClean="0"/>
              <a:t>Mantenimiento del pH en estructuras y medios biológicos.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contenido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s-ES" smtClean="0"/>
              <a:t>Ejercicio 3.6 página 50.</a:t>
            </a:r>
          </a:p>
          <a:p>
            <a:r>
              <a:rPr lang="es-ES" smtClean="0"/>
              <a:t>Ejercicios 3.8 y 3.9 página 51</a:t>
            </a:r>
          </a:p>
          <a:p>
            <a:r>
              <a:rPr lang="es-ES" smtClean="0"/>
              <a:t>Ejercicios 3.10, 3.11, 3.12, 3.13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rchivo: Visking tubo osmosis aplicación cup2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695575" cy="4371975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39552" y="544522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Autor imagen, </a:t>
            </a:r>
            <a:r>
              <a:rPr lang="es-ES" dirty="0" err="1" smtClean="0"/>
              <a:t>Sputniktilt</a:t>
            </a:r>
            <a:r>
              <a:rPr lang="es-ES" dirty="0" smtClean="0"/>
              <a:t> en wikipedia</a:t>
            </a:r>
            <a:endParaRPr lang="es-ES" dirty="0"/>
          </a:p>
        </p:txBody>
      </p:sp>
      <p:pic>
        <p:nvPicPr>
          <p:cNvPr id="6148" name="Picture 4" descr="Archivo: es.svg Ósmo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32656"/>
            <a:ext cx="4191000" cy="5715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427984" y="616530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Imagen modificada por </a:t>
            </a:r>
            <a:r>
              <a:rPr lang="es-ES" dirty="0" err="1" smtClean="0"/>
              <a:t>Karsan</a:t>
            </a:r>
            <a:r>
              <a:rPr lang="es-ES" dirty="0" smtClean="0"/>
              <a:t> en wikipedia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s-ES" dirty="0" smtClean="0"/>
              <a:t>3 Bioelementos. </a:t>
            </a:r>
            <a:r>
              <a:rPr lang="es-ES" dirty="0" err="1" smtClean="0"/>
              <a:t>Biomoléculas</a:t>
            </a:r>
            <a:r>
              <a:rPr lang="es-ES" dirty="0" smtClean="0"/>
              <a:t> inorgánicas</a:t>
            </a:r>
          </a:p>
        </p:txBody>
      </p:sp>
      <p:sp>
        <p:nvSpPr>
          <p:cNvPr id="2052" name="Rectangle 4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Bioelementos. Clasificación.</a:t>
            </a:r>
          </a:p>
          <a:p>
            <a:pPr>
              <a:defRPr/>
            </a:pPr>
            <a:r>
              <a:rPr lang="es-ES" dirty="0" err="1" smtClean="0"/>
              <a:t>Biomoléculas</a:t>
            </a:r>
            <a:r>
              <a:rPr lang="es-ES" dirty="0" smtClean="0"/>
              <a:t>.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s-ES" dirty="0" smtClean="0"/>
              <a:t>El agua, estructura química, propiedades y funciones del agua.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es-ES" dirty="0" smtClean="0"/>
              <a:t>Las sales minerales. Funciones de las sales minerales.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rchivo: presión de turgencia en las células vegetales diagrama e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772816"/>
            <a:ext cx="8483571" cy="3312368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4716016" y="5301208"/>
            <a:ext cx="3939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Autor de la imagen: </a:t>
            </a:r>
            <a:r>
              <a:rPr lang="es-ES" dirty="0" err="1" smtClean="0"/>
              <a:t>Karsan</a:t>
            </a:r>
            <a:r>
              <a:rPr lang="es-ES" dirty="0" smtClean="0"/>
              <a:t> en wikipedia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Archivo: La presión osmótica en las células sanguíneas diagrama e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59" y="980727"/>
            <a:ext cx="7826773" cy="4104457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716016" y="5301208"/>
            <a:ext cx="3939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Autor de la imagen: </a:t>
            </a:r>
            <a:r>
              <a:rPr lang="es-ES" dirty="0" err="1" smtClean="0"/>
              <a:t>Karsan</a:t>
            </a:r>
            <a:r>
              <a:rPr lang="es-ES" dirty="0" smtClean="0"/>
              <a:t> en wikipedia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contenido"/>
          <p:cNvSpPr>
            <a:spLocks noGrp="1"/>
          </p:cNvSpPr>
          <p:nvPr>
            <p:ph/>
          </p:nvPr>
        </p:nvSpPr>
        <p:spPr>
          <a:xfrm>
            <a:off x="395288" y="476250"/>
            <a:ext cx="8229600" cy="5410200"/>
          </a:xfrm>
        </p:spPr>
        <p:txBody>
          <a:bodyPr/>
          <a:lstStyle/>
          <a:p>
            <a:r>
              <a:rPr lang="es-ES" smtClean="0"/>
              <a:t>Disoluciones amortiguadoras:</a:t>
            </a:r>
          </a:p>
          <a:p>
            <a:endParaRPr lang="es-ES" smtClean="0"/>
          </a:p>
          <a:p>
            <a:pPr algn="ctr">
              <a:buFont typeface="Wingdings" pitchFamily="2" charset="2"/>
              <a:buNone/>
            </a:pPr>
            <a:r>
              <a:rPr lang="es-ES" smtClean="0"/>
              <a:t>HA  </a:t>
            </a:r>
            <a:r>
              <a:rPr lang="es-ES" smtClean="0">
                <a:latin typeface="Times New Roman" pitchFamily="18" charset="0"/>
                <a:cs typeface="Times New Roman" pitchFamily="18" charset="0"/>
              </a:rPr>
              <a:t>↔ Aˉ  + H</a:t>
            </a:r>
            <a:r>
              <a:rPr lang="es-ES" sz="2000" smtClean="0">
                <a:latin typeface="Times New Roman" pitchFamily="18" charset="0"/>
                <a:cs typeface="Times New Roman" pitchFamily="18" charset="0"/>
              </a:rPr>
              <a:t>+           </a:t>
            </a:r>
            <a:r>
              <a:rPr lang="es-ES" sz="2800" smtClean="0">
                <a:latin typeface="Times New Roman" pitchFamily="18" charset="0"/>
                <a:cs typeface="Times New Roman" pitchFamily="18" charset="0"/>
              </a:rPr>
              <a:t>Ácido débil</a:t>
            </a:r>
          </a:p>
          <a:p>
            <a:pPr algn="ctr">
              <a:buFont typeface="Wingdings" pitchFamily="2" charset="2"/>
              <a:buNone/>
            </a:pPr>
            <a:r>
              <a:rPr lang="es-ES" smtClean="0">
                <a:latin typeface="Times New Roman" pitchFamily="18" charset="0"/>
                <a:cs typeface="Times New Roman" pitchFamily="18" charset="0"/>
              </a:rPr>
              <a:t>NaA   </a:t>
            </a:r>
            <a:r>
              <a:rPr lang="es-E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Aˉ  +   Na</a:t>
            </a:r>
            <a:r>
              <a:rPr lang="es-E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          </a:t>
            </a:r>
            <a:r>
              <a:rPr lang="es-E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Sal</a:t>
            </a:r>
          </a:p>
          <a:p>
            <a:pPr algn="ctr">
              <a:buFont typeface="Wingdings" pitchFamily="2" charset="2"/>
              <a:buNone/>
            </a:pPr>
            <a:endParaRPr lang="es-ES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>
              <a:buFont typeface="Wingdings" pitchFamily="2" charset="2"/>
              <a:buNone/>
            </a:pPr>
            <a:r>
              <a:rPr lang="es-ES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HCl  Clˉ  +  H</a:t>
            </a:r>
            <a:r>
              <a:rPr lang="es-E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+</a:t>
            </a:r>
            <a:endParaRPr lang="es-ES" smtClean="0"/>
          </a:p>
        </p:txBody>
      </p:sp>
      <p:sp>
        <p:nvSpPr>
          <p:cNvPr id="9" name="8 Forma libre"/>
          <p:cNvSpPr/>
          <p:nvPr/>
        </p:nvSpPr>
        <p:spPr>
          <a:xfrm>
            <a:off x="4600575" y="1258888"/>
            <a:ext cx="3294063" cy="2489200"/>
          </a:xfrm>
          <a:custGeom>
            <a:avLst/>
            <a:gdLst>
              <a:gd name="connsiteX0" fmla="*/ 1485902 w 3294833"/>
              <a:gd name="connsiteY0" fmla="*/ 2488367 h 2488367"/>
              <a:gd name="connsiteX1" fmla="*/ 1830675 w 3294833"/>
              <a:gd name="connsiteY1" fmla="*/ 2458387 h 2488367"/>
              <a:gd name="connsiteX2" fmla="*/ 2085508 w 3294833"/>
              <a:gd name="connsiteY2" fmla="*/ 2413416 h 2488367"/>
              <a:gd name="connsiteX3" fmla="*/ 2175449 w 3294833"/>
              <a:gd name="connsiteY3" fmla="*/ 2383436 h 2488367"/>
              <a:gd name="connsiteX4" fmla="*/ 2310361 w 3294833"/>
              <a:gd name="connsiteY4" fmla="*/ 2323475 h 2488367"/>
              <a:gd name="connsiteX5" fmla="*/ 2400302 w 3294833"/>
              <a:gd name="connsiteY5" fmla="*/ 2293495 h 2488367"/>
              <a:gd name="connsiteX6" fmla="*/ 2445272 w 3294833"/>
              <a:gd name="connsiteY6" fmla="*/ 2278505 h 2488367"/>
              <a:gd name="connsiteX7" fmla="*/ 2475252 w 3294833"/>
              <a:gd name="connsiteY7" fmla="*/ 2248524 h 2488367"/>
              <a:gd name="connsiteX8" fmla="*/ 2520223 w 3294833"/>
              <a:gd name="connsiteY8" fmla="*/ 2233534 h 2488367"/>
              <a:gd name="connsiteX9" fmla="*/ 2550203 w 3294833"/>
              <a:gd name="connsiteY9" fmla="*/ 2188564 h 2488367"/>
              <a:gd name="connsiteX10" fmla="*/ 2640144 w 3294833"/>
              <a:gd name="connsiteY10" fmla="*/ 2128603 h 2488367"/>
              <a:gd name="connsiteX11" fmla="*/ 2685115 w 3294833"/>
              <a:gd name="connsiteY11" fmla="*/ 2098623 h 2488367"/>
              <a:gd name="connsiteX12" fmla="*/ 2760065 w 3294833"/>
              <a:gd name="connsiteY12" fmla="*/ 2038662 h 2488367"/>
              <a:gd name="connsiteX13" fmla="*/ 2864997 w 3294833"/>
              <a:gd name="connsiteY13" fmla="*/ 1948721 h 2488367"/>
              <a:gd name="connsiteX14" fmla="*/ 2894977 w 3294833"/>
              <a:gd name="connsiteY14" fmla="*/ 1903751 h 2488367"/>
              <a:gd name="connsiteX15" fmla="*/ 2954938 w 3294833"/>
              <a:gd name="connsiteY15" fmla="*/ 1843790 h 2488367"/>
              <a:gd name="connsiteX16" fmla="*/ 3014898 w 3294833"/>
              <a:gd name="connsiteY16" fmla="*/ 1738859 h 2488367"/>
              <a:gd name="connsiteX17" fmla="*/ 3044879 w 3294833"/>
              <a:gd name="connsiteY17" fmla="*/ 1693888 h 2488367"/>
              <a:gd name="connsiteX18" fmla="*/ 3089849 w 3294833"/>
              <a:gd name="connsiteY18" fmla="*/ 1588957 h 2488367"/>
              <a:gd name="connsiteX19" fmla="*/ 3134820 w 3294833"/>
              <a:gd name="connsiteY19" fmla="*/ 1499016 h 2488367"/>
              <a:gd name="connsiteX20" fmla="*/ 3179790 w 3294833"/>
              <a:gd name="connsiteY20" fmla="*/ 1394085 h 2488367"/>
              <a:gd name="connsiteX21" fmla="*/ 3209770 w 3294833"/>
              <a:gd name="connsiteY21" fmla="*/ 1304144 h 2488367"/>
              <a:gd name="connsiteX22" fmla="*/ 3239751 w 3294833"/>
              <a:gd name="connsiteY22" fmla="*/ 1214203 h 2488367"/>
              <a:gd name="connsiteX23" fmla="*/ 3269731 w 3294833"/>
              <a:gd name="connsiteY23" fmla="*/ 1109272 h 2488367"/>
              <a:gd name="connsiteX24" fmla="*/ 3269731 w 3294833"/>
              <a:gd name="connsiteY24" fmla="*/ 674557 h 2488367"/>
              <a:gd name="connsiteX25" fmla="*/ 3254741 w 3294833"/>
              <a:gd name="connsiteY25" fmla="*/ 629587 h 2488367"/>
              <a:gd name="connsiteX26" fmla="*/ 3194780 w 3294833"/>
              <a:gd name="connsiteY26" fmla="*/ 554636 h 2488367"/>
              <a:gd name="connsiteX27" fmla="*/ 3179790 w 3294833"/>
              <a:gd name="connsiteY27" fmla="*/ 509665 h 2488367"/>
              <a:gd name="connsiteX28" fmla="*/ 3089849 w 3294833"/>
              <a:gd name="connsiteY28" fmla="*/ 404734 h 2488367"/>
              <a:gd name="connsiteX29" fmla="*/ 3044879 w 3294833"/>
              <a:gd name="connsiteY29" fmla="*/ 374754 h 2488367"/>
              <a:gd name="connsiteX30" fmla="*/ 3014898 w 3294833"/>
              <a:gd name="connsiteY30" fmla="*/ 329783 h 2488367"/>
              <a:gd name="connsiteX31" fmla="*/ 2924957 w 3294833"/>
              <a:gd name="connsiteY31" fmla="*/ 284813 h 2488367"/>
              <a:gd name="connsiteX32" fmla="*/ 2820026 w 3294833"/>
              <a:gd name="connsiteY32" fmla="*/ 239842 h 2488367"/>
              <a:gd name="connsiteX33" fmla="*/ 2730085 w 3294833"/>
              <a:gd name="connsiteY33" fmla="*/ 209862 h 2488367"/>
              <a:gd name="connsiteX34" fmla="*/ 2625154 w 3294833"/>
              <a:gd name="connsiteY34" fmla="*/ 164892 h 2488367"/>
              <a:gd name="connsiteX35" fmla="*/ 2535213 w 3294833"/>
              <a:gd name="connsiteY35" fmla="*/ 134911 h 2488367"/>
              <a:gd name="connsiteX36" fmla="*/ 2490243 w 3294833"/>
              <a:gd name="connsiteY36" fmla="*/ 119921 h 2488367"/>
              <a:gd name="connsiteX37" fmla="*/ 2385311 w 3294833"/>
              <a:gd name="connsiteY37" fmla="*/ 104931 h 2488367"/>
              <a:gd name="connsiteX38" fmla="*/ 2175449 w 3294833"/>
              <a:gd name="connsiteY38" fmla="*/ 59960 h 2488367"/>
              <a:gd name="connsiteX39" fmla="*/ 1980577 w 3294833"/>
              <a:gd name="connsiteY39" fmla="*/ 29980 h 2488367"/>
              <a:gd name="connsiteX40" fmla="*/ 1905626 w 3294833"/>
              <a:gd name="connsiteY40" fmla="*/ 14990 h 2488367"/>
              <a:gd name="connsiteX41" fmla="*/ 1725744 w 3294833"/>
              <a:gd name="connsiteY41" fmla="*/ 0 h 2488367"/>
              <a:gd name="connsiteX42" fmla="*/ 1231069 w 3294833"/>
              <a:gd name="connsiteY42" fmla="*/ 14990 h 2488367"/>
              <a:gd name="connsiteX43" fmla="*/ 1126138 w 3294833"/>
              <a:gd name="connsiteY43" fmla="*/ 29980 h 2488367"/>
              <a:gd name="connsiteX44" fmla="*/ 976236 w 3294833"/>
              <a:gd name="connsiteY44" fmla="*/ 59960 h 2488367"/>
              <a:gd name="connsiteX45" fmla="*/ 826334 w 3294833"/>
              <a:gd name="connsiteY45" fmla="*/ 89941 h 2488367"/>
              <a:gd name="connsiteX46" fmla="*/ 736393 w 3294833"/>
              <a:gd name="connsiteY46" fmla="*/ 119921 h 2488367"/>
              <a:gd name="connsiteX47" fmla="*/ 631462 w 3294833"/>
              <a:gd name="connsiteY47" fmla="*/ 149901 h 2488367"/>
              <a:gd name="connsiteX48" fmla="*/ 586492 w 3294833"/>
              <a:gd name="connsiteY48" fmla="*/ 179882 h 2488367"/>
              <a:gd name="connsiteX49" fmla="*/ 526531 w 3294833"/>
              <a:gd name="connsiteY49" fmla="*/ 194872 h 2488367"/>
              <a:gd name="connsiteX50" fmla="*/ 481561 w 3294833"/>
              <a:gd name="connsiteY50" fmla="*/ 209862 h 2488367"/>
              <a:gd name="connsiteX51" fmla="*/ 451580 w 3294833"/>
              <a:gd name="connsiteY51" fmla="*/ 239842 h 2488367"/>
              <a:gd name="connsiteX52" fmla="*/ 361639 w 3294833"/>
              <a:gd name="connsiteY52" fmla="*/ 269823 h 2488367"/>
              <a:gd name="connsiteX53" fmla="*/ 271698 w 3294833"/>
              <a:gd name="connsiteY53" fmla="*/ 299803 h 2488367"/>
              <a:gd name="connsiteX54" fmla="*/ 226728 w 3294833"/>
              <a:gd name="connsiteY54" fmla="*/ 314793 h 2488367"/>
              <a:gd name="connsiteX55" fmla="*/ 181757 w 3294833"/>
              <a:gd name="connsiteY55" fmla="*/ 329783 h 2488367"/>
              <a:gd name="connsiteX56" fmla="*/ 151777 w 3294833"/>
              <a:gd name="connsiteY56" fmla="*/ 374754 h 2488367"/>
              <a:gd name="connsiteX57" fmla="*/ 106806 w 3294833"/>
              <a:gd name="connsiteY57" fmla="*/ 404734 h 2488367"/>
              <a:gd name="connsiteX58" fmla="*/ 31856 w 3294833"/>
              <a:gd name="connsiteY58" fmla="*/ 464695 h 2488367"/>
              <a:gd name="connsiteX59" fmla="*/ 61836 w 3294833"/>
              <a:gd name="connsiteY59" fmla="*/ 419724 h 2488367"/>
              <a:gd name="connsiteX60" fmla="*/ 76826 w 3294833"/>
              <a:gd name="connsiteY60" fmla="*/ 374754 h 2488367"/>
              <a:gd name="connsiteX61" fmla="*/ 46846 w 3294833"/>
              <a:gd name="connsiteY61" fmla="*/ 419724 h 2488367"/>
              <a:gd name="connsiteX62" fmla="*/ 31856 w 3294833"/>
              <a:gd name="connsiteY62" fmla="*/ 464695 h 2488367"/>
              <a:gd name="connsiteX63" fmla="*/ 211738 w 3294833"/>
              <a:gd name="connsiteY63" fmla="*/ 494675 h 2488367"/>
              <a:gd name="connsiteX64" fmla="*/ 151777 w 3294833"/>
              <a:gd name="connsiteY64" fmla="*/ 419724 h 2488367"/>
              <a:gd name="connsiteX65" fmla="*/ 91816 w 3294833"/>
              <a:gd name="connsiteY65" fmla="*/ 374754 h 248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294833" h="2488367">
                <a:moveTo>
                  <a:pt x="1485902" y="2488367"/>
                </a:moveTo>
                <a:cubicBezTo>
                  <a:pt x="1630425" y="2440193"/>
                  <a:pt x="1485784" y="2483935"/>
                  <a:pt x="1830675" y="2458387"/>
                </a:cubicBezTo>
                <a:cubicBezTo>
                  <a:pt x="1879015" y="2454806"/>
                  <a:pt x="2055330" y="2423475"/>
                  <a:pt x="2085508" y="2413416"/>
                </a:cubicBezTo>
                <a:cubicBezTo>
                  <a:pt x="2115488" y="2403423"/>
                  <a:pt x="2149154" y="2400965"/>
                  <a:pt x="2175449" y="2383436"/>
                </a:cubicBezTo>
                <a:cubicBezTo>
                  <a:pt x="2246714" y="2335927"/>
                  <a:pt x="2203329" y="2359153"/>
                  <a:pt x="2310361" y="2323475"/>
                </a:cubicBezTo>
                <a:lnTo>
                  <a:pt x="2400302" y="2293495"/>
                </a:lnTo>
                <a:lnTo>
                  <a:pt x="2445272" y="2278505"/>
                </a:lnTo>
                <a:cubicBezTo>
                  <a:pt x="2455265" y="2268511"/>
                  <a:pt x="2463133" y="2255795"/>
                  <a:pt x="2475252" y="2248524"/>
                </a:cubicBezTo>
                <a:cubicBezTo>
                  <a:pt x="2488801" y="2240394"/>
                  <a:pt x="2507884" y="2243405"/>
                  <a:pt x="2520223" y="2233534"/>
                </a:cubicBezTo>
                <a:cubicBezTo>
                  <a:pt x="2534291" y="2222280"/>
                  <a:pt x="2536645" y="2200427"/>
                  <a:pt x="2550203" y="2188564"/>
                </a:cubicBezTo>
                <a:cubicBezTo>
                  <a:pt x="2577320" y="2164837"/>
                  <a:pt x="2610164" y="2148590"/>
                  <a:pt x="2640144" y="2128603"/>
                </a:cubicBezTo>
                <a:cubicBezTo>
                  <a:pt x="2655134" y="2118610"/>
                  <a:pt x="2672376" y="2111362"/>
                  <a:pt x="2685115" y="2098623"/>
                </a:cubicBezTo>
                <a:cubicBezTo>
                  <a:pt x="2787158" y="1996576"/>
                  <a:pt x="2627713" y="2152107"/>
                  <a:pt x="2760065" y="2038662"/>
                </a:cubicBezTo>
                <a:cubicBezTo>
                  <a:pt x="2887285" y="1929616"/>
                  <a:pt x="2761757" y="2017546"/>
                  <a:pt x="2864997" y="1948721"/>
                </a:cubicBezTo>
                <a:cubicBezTo>
                  <a:pt x="2874990" y="1933731"/>
                  <a:pt x="2883253" y="1917430"/>
                  <a:pt x="2894977" y="1903751"/>
                </a:cubicBezTo>
                <a:cubicBezTo>
                  <a:pt x="2913372" y="1882290"/>
                  <a:pt x="2939259" y="1867309"/>
                  <a:pt x="2954938" y="1843790"/>
                </a:cubicBezTo>
                <a:cubicBezTo>
                  <a:pt x="3027987" y="1734214"/>
                  <a:pt x="2938815" y="1872003"/>
                  <a:pt x="3014898" y="1738859"/>
                </a:cubicBezTo>
                <a:cubicBezTo>
                  <a:pt x="3023837" y="1723217"/>
                  <a:pt x="3034885" y="1708878"/>
                  <a:pt x="3044879" y="1693888"/>
                </a:cubicBezTo>
                <a:cubicBezTo>
                  <a:pt x="3076076" y="1569100"/>
                  <a:pt x="3038090" y="1692477"/>
                  <a:pt x="3089849" y="1588957"/>
                </a:cubicBezTo>
                <a:cubicBezTo>
                  <a:pt x="3151907" y="1464841"/>
                  <a:pt x="3048904" y="1627889"/>
                  <a:pt x="3134820" y="1499016"/>
                </a:cubicBezTo>
                <a:cubicBezTo>
                  <a:pt x="3174473" y="1340404"/>
                  <a:pt x="3120636" y="1527184"/>
                  <a:pt x="3179790" y="1394085"/>
                </a:cubicBezTo>
                <a:cubicBezTo>
                  <a:pt x="3192625" y="1365207"/>
                  <a:pt x="3199776" y="1334124"/>
                  <a:pt x="3209770" y="1304144"/>
                </a:cubicBezTo>
                <a:lnTo>
                  <a:pt x="3239751" y="1214203"/>
                </a:lnTo>
                <a:cubicBezTo>
                  <a:pt x="3258573" y="1138913"/>
                  <a:pt x="3248226" y="1173787"/>
                  <a:pt x="3269731" y="1109272"/>
                </a:cubicBezTo>
                <a:cubicBezTo>
                  <a:pt x="3294833" y="908452"/>
                  <a:pt x="3294245" y="968727"/>
                  <a:pt x="3269731" y="674557"/>
                </a:cubicBezTo>
                <a:cubicBezTo>
                  <a:pt x="3268419" y="658811"/>
                  <a:pt x="3261807" y="643720"/>
                  <a:pt x="3254741" y="629587"/>
                </a:cubicBezTo>
                <a:cubicBezTo>
                  <a:pt x="3235830" y="591764"/>
                  <a:pt x="3222668" y="582523"/>
                  <a:pt x="3194780" y="554636"/>
                </a:cubicBezTo>
                <a:cubicBezTo>
                  <a:pt x="3189783" y="539646"/>
                  <a:pt x="3186856" y="523798"/>
                  <a:pt x="3179790" y="509665"/>
                </a:cubicBezTo>
                <a:cubicBezTo>
                  <a:pt x="3162837" y="475760"/>
                  <a:pt x="3117510" y="423174"/>
                  <a:pt x="3089849" y="404734"/>
                </a:cubicBezTo>
                <a:lnTo>
                  <a:pt x="3044879" y="374754"/>
                </a:lnTo>
                <a:cubicBezTo>
                  <a:pt x="3034885" y="359764"/>
                  <a:pt x="3027637" y="342522"/>
                  <a:pt x="3014898" y="329783"/>
                </a:cubicBezTo>
                <a:cubicBezTo>
                  <a:pt x="2985839" y="300724"/>
                  <a:pt x="2961533" y="297005"/>
                  <a:pt x="2924957" y="284813"/>
                </a:cubicBezTo>
                <a:cubicBezTo>
                  <a:pt x="2853613" y="237250"/>
                  <a:pt x="2908023" y="266241"/>
                  <a:pt x="2820026" y="239842"/>
                </a:cubicBezTo>
                <a:cubicBezTo>
                  <a:pt x="2789757" y="230761"/>
                  <a:pt x="2730085" y="209862"/>
                  <a:pt x="2730085" y="209862"/>
                </a:cubicBezTo>
                <a:cubicBezTo>
                  <a:pt x="2658738" y="162297"/>
                  <a:pt x="2713154" y="191292"/>
                  <a:pt x="2625154" y="164892"/>
                </a:cubicBezTo>
                <a:cubicBezTo>
                  <a:pt x="2594885" y="155811"/>
                  <a:pt x="2565193" y="144905"/>
                  <a:pt x="2535213" y="134911"/>
                </a:cubicBezTo>
                <a:cubicBezTo>
                  <a:pt x="2520223" y="129914"/>
                  <a:pt x="2505885" y="122156"/>
                  <a:pt x="2490243" y="119921"/>
                </a:cubicBezTo>
                <a:lnTo>
                  <a:pt x="2385311" y="104931"/>
                </a:lnTo>
                <a:cubicBezTo>
                  <a:pt x="2257152" y="62212"/>
                  <a:pt x="2326728" y="78871"/>
                  <a:pt x="2175449" y="59960"/>
                </a:cubicBezTo>
                <a:cubicBezTo>
                  <a:pt x="2074154" y="26195"/>
                  <a:pt x="2173805" y="55743"/>
                  <a:pt x="1980577" y="29980"/>
                </a:cubicBezTo>
                <a:cubicBezTo>
                  <a:pt x="1955322" y="26613"/>
                  <a:pt x="1930930" y="17967"/>
                  <a:pt x="1905626" y="14990"/>
                </a:cubicBezTo>
                <a:cubicBezTo>
                  <a:pt x="1845870" y="7960"/>
                  <a:pt x="1785705" y="4997"/>
                  <a:pt x="1725744" y="0"/>
                </a:cubicBezTo>
                <a:lnTo>
                  <a:pt x="1231069" y="14990"/>
                </a:lnTo>
                <a:cubicBezTo>
                  <a:pt x="1195781" y="16754"/>
                  <a:pt x="1161059" y="24608"/>
                  <a:pt x="1126138" y="29980"/>
                </a:cubicBezTo>
                <a:cubicBezTo>
                  <a:pt x="961303" y="55339"/>
                  <a:pt x="1102674" y="32866"/>
                  <a:pt x="976236" y="59960"/>
                </a:cubicBezTo>
                <a:cubicBezTo>
                  <a:pt x="926410" y="70637"/>
                  <a:pt x="874676" y="73827"/>
                  <a:pt x="826334" y="89941"/>
                </a:cubicBezTo>
                <a:cubicBezTo>
                  <a:pt x="796354" y="99934"/>
                  <a:pt x="767051" y="112256"/>
                  <a:pt x="736393" y="119921"/>
                </a:cubicBezTo>
                <a:cubicBezTo>
                  <a:pt x="661104" y="138743"/>
                  <a:pt x="695978" y="128396"/>
                  <a:pt x="631462" y="149901"/>
                </a:cubicBezTo>
                <a:cubicBezTo>
                  <a:pt x="616472" y="159895"/>
                  <a:pt x="603051" y="172785"/>
                  <a:pt x="586492" y="179882"/>
                </a:cubicBezTo>
                <a:cubicBezTo>
                  <a:pt x="567556" y="187998"/>
                  <a:pt x="546340" y="189212"/>
                  <a:pt x="526531" y="194872"/>
                </a:cubicBezTo>
                <a:cubicBezTo>
                  <a:pt x="511338" y="199213"/>
                  <a:pt x="496551" y="204865"/>
                  <a:pt x="481561" y="209862"/>
                </a:cubicBezTo>
                <a:cubicBezTo>
                  <a:pt x="471567" y="219855"/>
                  <a:pt x="464221" y="233522"/>
                  <a:pt x="451580" y="239842"/>
                </a:cubicBezTo>
                <a:cubicBezTo>
                  <a:pt x="423314" y="253975"/>
                  <a:pt x="391619" y="259829"/>
                  <a:pt x="361639" y="269823"/>
                </a:cubicBezTo>
                <a:lnTo>
                  <a:pt x="271698" y="299803"/>
                </a:lnTo>
                <a:lnTo>
                  <a:pt x="226728" y="314793"/>
                </a:lnTo>
                <a:lnTo>
                  <a:pt x="181757" y="329783"/>
                </a:lnTo>
                <a:cubicBezTo>
                  <a:pt x="171764" y="344773"/>
                  <a:pt x="164516" y="362015"/>
                  <a:pt x="151777" y="374754"/>
                </a:cubicBezTo>
                <a:cubicBezTo>
                  <a:pt x="139038" y="387493"/>
                  <a:pt x="120874" y="393479"/>
                  <a:pt x="106806" y="404734"/>
                </a:cubicBezTo>
                <a:cubicBezTo>
                  <a:pt x="0" y="490179"/>
                  <a:pt x="170279" y="372413"/>
                  <a:pt x="31856" y="464695"/>
                </a:cubicBezTo>
                <a:cubicBezTo>
                  <a:pt x="41849" y="449705"/>
                  <a:pt x="53779" y="435838"/>
                  <a:pt x="61836" y="419724"/>
                </a:cubicBezTo>
                <a:cubicBezTo>
                  <a:pt x="68902" y="405591"/>
                  <a:pt x="92627" y="374754"/>
                  <a:pt x="76826" y="374754"/>
                </a:cubicBezTo>
                <a:cubicBezTo>
                  <a:pt x="58810" y="374754"/>
                  <a:pt x="56839" y="404734"/>
                  <a:pt x="46846" y="419724"/>
                </a:cubicBezTo>
                <a:cubicBezTo>
                  <a:pt x="41849" y="434714"/>
                  <a:pt x="26859" y="449705"/>
                  <a:pt x="31856" y="464695"/>
                </a:cubicBezTo>
                <a:cubicBezTo>
                  <a:pt x="59343" y="547157"/>
                  <a:pt x="161362" y="500272"/>
                  <a:pt x="211738" y="494675"/>
                </a:cubicBezTo>
                <a:cubicBezTo>
                  <a:pt x="180647" y="370318"/>
                  <a:pt x="225701" y="478864"/>
                  <a:pt x="151777" y="419724"/>
                </a:cubicBezTo>
                <a:cubicBezTo>
                  <a:pt x="85172" y="366439"/>
                  <a:pt x="157054" y="374754"/>
                  <a:pt x="91816" y="3747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0" name="9 Flecha izquierda"/>
          <p:cNvSpPr/>
          <p:nvPr/>
        </p:nvSpPr>
        <p:spPr>
          <a:xfrm>
            <a:off x="2555875" y="1268413"/>
            <a:ext cx="792163" cy="3603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10 Forma libre"/>
          <p:cNvSpPr/>
          <p:nvPr/>
        </p:nvSpPr>
        <p:spPr>
          <a:xfrm>
            <a:off x="3192463" y="1649413"/>
            <a:ext cx="1238250" cy="1184275"/>
          </a:xfrm>
          <a:custGeom>
            <a:avLst/>
            <a:gdLst>
              <a:gd name="connsiteX0" fmla="*/ 224852 w 1238245"/>
              <a:gd name="connsiteY0" fmla="*/ 59961 h 1184223"/>
              <a:gd name="connsiteX1" fmla="*/ 134911 w 1238245"/>
              <a:gd name="connsiteY1" fmla="*/ 74951 h 1184223"/>
              <a:gd name="connsiteX2" fmla="*/ 59961 w 1238245"/>
              <a:gd name="connsiteY2" fmla="*/ 134912 h 1184223"/>
              <a:gd name="connsiteX3" fmla="*/ 14990 w 1238245"/>
              <a:gd name="connsiteY3" fmla="*/ 269823 h 1184223"/>
              <a:gd name="connsiteX4" fmla="*/ 0 w 1238245"/>
              <a:gd name="connsiteY4" fmla="*/ 314793 h 1184223"/>
              <a:gd name="connsiteX5" fmla="*/ 14990 w 1238245"/>
              <a:gd name="connsiteY5" fmla="*/ 464695 h 1184223"/>
              <a:gd name="connsiteX6" fmla="*/ 44970 w 1238245"/>
              <a:gd name="connsiteY6" fmla="*/ 554636 h 1184223"/>
              <a:gd name="connsiteX7" fmla="*/ 89941 w 1238245"/>
              <a:gd name="connsiteY7" fmla="*/ 584616 h 1184223"/>
              <a:gd name="connsiteX8" fmla="*/ 149902 w 1238245"/>
              <a:gd name="connsiteY8" fmla="*/ 644577 h 1184223"/>
              <a:gd name="connsiteX9" fmla="*/ 209862 w 1238245"/>
              <a:gd name="connsiteY9" fmla="*/ 659567 h 1184223"/>
              <a:gd name="connsiteX10" fmla="*/ 254833 w 1238245"/>
              <a:gd name="connsiteY10" fmla="*/ 674557 h 1184223"/>
              <a:gd name="connsiteX11" fmla="*/ 794479 w 1238245"/>
              <a:gd name="connsiteY11" fmla="*/ 689548 h 1184223"/>
              <a:gd name="connsiteX12" fmla="*/ 869429 w 1238245"/>
              <a:gd name="connsiteY12" fmla="*/ 704538 h 1184223"/>
              <a:gd name="connsiteX13" fmla="*/ 1124262 w 1238245"/>
              <a:gd name="connsiteY13" fmla="*/ 749508 h 1184223"/>
              <a:gd name="connsiteX14" fmla="*/ 1154243 w 1238245"/>
              <a:gd name="connsiteY14" fmla="*/ 779489 h 1184223"/>
              <a:gd name="connsiteX15" fmla="*/ 1199213 w 1238245"/>
              <a:gd name="connsiteY15" fmla="*/ 794479 h 1184223"/>
              <a:gd name="connsiteX16" fmla="*/ 1229193 w 1238245"/>
              <a:gd name="connsiteY16" fmla="*/ 884420 h 1184223"/>
              <a:gd name="connsiteX17" fmla="*/ 1154243 w 1238245"/>
              <a:gd name="connsiteY17" fmla="*/ 1154243 h 1184223"/>
              <a:gd name="connsiteX18" fmla="*/ 1064302 w 1238245"/>
              <a:gd name="connsiteY18" fmla="*/ 1184223 h 1184223"/>
              <a:gd name="connsiteX19" fmla="*/ 824459 w 1238245"/>
              <a:gd name="connsiteY19" fmla="*/ 1169233 h 1184223"/>
              <a:gd name="connsiteX20" fmla="*/ 779488 w 1238245"/>
              <a:gd name="connsiteY20" fmla="*/ 1139252 h 1184223"/>
              <a:gd name="connsiteX21" fmla="*/ 719528 w 1238245"/>
              <a:gd name="connsiteY21" fmla="*/ 1049312 h 1184223"/>
              <a:gd name="connsiteX22" fmla="*/ 659567 w 1238245"/>
              <a:gd name="connsiteY22" fmla="*/ 974361 h 1184223"/>
              <a:gd name="connsiteX23" fmla="*/ 614597 w 1238245"/>
              <a:gd name="connsiteY23" fmla="*/ 839449 h 1184223"/>
              <a:gd name="connsiteX24" fmla="*/ 599606 w 1238245"/>
              <a:gd name="connsiteY24" fmla="*/ 794479 h 1184223"/>
              <a:gd name="connsiteX25" fmla="*/ 599606 w 1238245"/>
              <a:gd name="connsiteY25" fmla="*/ 464695 h 1184223"/>
              <a:gd name="connsiteX26" fmla="*/ 614597 w 1238245"/>
              <a:gd name="connsiteY26" fmla="*/ 419725 h 1184223"/>
              <a:gd name="connsiteX27" fmla="*/ 629587 w 1238245"/>
              <a:gd name="connsiteY27" fmla="*/ 344774 h 1184223"/>
              <a:gd name="connsiteX28" fmla="*/ 614597 w 1238245"/>
              <a:gd name="connsiteY28" fmla="*/ 89941 h 1184223"/>
              <a:gd name="connsiteX29" fmla="*/ 554636 w 1238245"/>
              <a:gd name="connsiteY29" fmla="*/ 29980 h 1184223"/>
              <a:gd name="connsiteX30" fmla="*/ 464695 w 1238245"/>
              <a:gd name="connsiteY30" fmla="*/ 0 h 1184223"/>
              <a:gd name="connsiteX31" fmla="*/ 269823 w 1238245"/>
              <a:gd name="connsiteY31" fmla="*/ 14990 h 1184223"/>
              <a:gd name="connsiteX32" fmla="*/ 194872 w 1238245"/>
              <a:gd name="connsiteY32" fmla="*/ 59961 h 1184223"/>
              <a:gd name="connsiteX33" fmla="*/ 149902 w 1238245"/>
              <a:gd name="connsiteY33" fmla="*/ 74951 h 1184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38245" h="1184223">
                <a:moveTo>
                  <a:pt x="224852" y="59961"/>
                </a:moveTo>
                <a:cubicBezTo>
                  <a:pt x="194872" y="64958"/>
                  <a:pt x="163745" y="65340"/>
                  <a:pt x="134911" y="74951"/>
                </a:cubicBezTo>
                <a:cubicBezTo>
                  <a:pt x="106545" y="84406"/>
                  <a:pt x="80429" y="114443"/>
                  <a:pt x="59961" y="134912"/>
                </a:cubicBezTo>
                <a:lnTo>
                  <a:pt x="14990" y="269823"/>
                </a:lnTo>
                <a:lnTo>
                  <a:pt x="0" y="314793"/>
                </a:lnTo>
                <a:cubicBezTo>
                  <a:pt x="4997" y="364760"/>
                  <a:pt x="5736" y="415339"/>
                  <a:pt x="14990" y="464695"/>
                </a:cubicBezTo>
                <a:cubicBezTo>
                  <a:pt x="20814" y="495756"/>
                  <a:pt x="18675" y="537107"/>
                  <a:pt x="44970" y="554636"/>
                </a:cubicBezTo>
                <a:cubicBezTo>
                  <a:pt x="59960" y="564629"/>
                  <a:pt x="76262" y="572891"/>
                  <a:pt x="89941" y="584616"/>
                </a:cubicBezTo>
                <a:cubicBezTo>
                  <a:pt x="111402" y="603011"/>
                  <a:pt x="122480" y="637722"/>
                  <a:pt x="149902" y="644577"/>
                </a:cubicBezTo>
                <a:cubicBezTo>
                  <a:pt x="169889" y="649574"/>
                  <a:pt x="190053" y="653907"/>
                  <a:pt x="209862" y="659567"/>
                </a:cubicBezTo>
                <a:cubicBezTo>
                  <a:pt x="225055" y="663908"/>
                  <a:pt x="239053" y="673748"/>
                  <a:pt x="254833" y="674557"/>
                </a:cubicBezTo>
                <a:cubicBezTo>
                  <a:pt x="434548" y="683773"/>
                  <a:pt x="614597" y="684551"/>
                  <a:pt x="794479" y="689548"/>
                </a:cubicBezTo>
                <a:cubicBezTo>
                  <a:pt x="819462" y="694545"/>
                  <a:pt x="844039" y="702422"/>
                  <a:pt x="869429" y="704538"/>
                </a:cubicBezTo>
                <a:cubicBezTo>
                  <a:pt x="1159885" y="728742"/>
                  <a:pt x="1222728" y="651046"/>
                  <a:pt x="1124262" y="749508"/>
                </a:cubicBezTo>
                <a:cubicBezTo>
                  <a:pt x="1134256" y="759502"/>
                  <a:pt x="1142124" y="772217"/>
                  <a:pt x="1154243" y="779489"/>
                </a:cubicBezTo>
                <a:cubicBezTo>
                  <a:pt x="1167792" y="787619"/>
                  <a:pt x="1190029" y="781621"/>
                  <a:pt x="1199213" y="794479"/>
                </a:cubicBezTo>
                <a:cubicBezTo>
                  <a:pt x="1217581" y="820195"/>
                  <a:pt x="1229193" y="884420"/>
                  <a:pt x="1229193" y="884420"/>
                </a:cubicBezTo>
                <a:cubicBezTo>
                  <a:pt x="1226797" y="913176"/>
                  <a:pt x="1238245" y="1126243"/>
                  <a:pt x="1154243" y="1154243"/>
                </a:cubicBezTo>
                <a:lnTo>
                  <a:pt x="1064302" y="1184223"/>
                </a:lnTo>
                <a:cubicBezTo>
                  <a:pt x="984354" y="1179226"/>
                  <a:pt x="903582" y="1181726"/>
                  <a:pt x="824459" y="1169233"/>
                </a:cubicBezTo>
                <a:cubicBezTo>
                  <a:pt x="806663" y="1166423"/>
                  <a:pt x="791352" y="1152811"/>
                  <a:pt x="779488" y="1139252"/>
                </a:cubicBezTo>
                <a:cubicBezTo>
                  <a:pt x="755761" y="1112136"/>
                  <a:pt x="745006" y="1074790"/>
                  <a:pt x="719528" y="1049312"/>
                </a:cubicBezTo>
                <a:cubicBezTo>
                  <a:pt x="676808" y="1006592"/>
                  <a:pt x="697387" y="1031091"/>
                  <a:pt x="659567" y="974361"/>
                </a:cubicBezTo>
                <a:lnTo>
                  <a:pt x="614597" y="839449"/>
                </a:lnTo>
                <a:lnTo>
                  <a:pt x="599606" y="794479"/>
                </a:lnTo>
                <a:cubicBezTo>
                  <a:pt x="579337" y="632326"/>
                  <a:pt x="575792" y="667109"/>
                  <a:pt x="599606" y="464695"/>
                </a:cubicBezTo>
                <a:cubicBezTo>
                  <a:pt x="601452" y="449002"/>
                  <a:pt x="610765" y="435054"/>
                  <a:pt x="614597" y="419725"/>
                </a:cubicBezTo>
                <a:cubicBezTo>
                  <a:pt x="620777" y="395007"/>
                  <a:pt x="624590" y="369758"/>
                  <a:pt x="629587" y="344774"/>
                </a:cubicBezTo>
                <a:cubicBezTo>
                  <a:pt x="624590" y="259830"/>
                  <a:pt x="634306" y="172718"/>
                  <a:pt x="614597" y="89941"/>
                </a:cubicBezTo>
                <a:cubicBezTo>
                  <a:pt x="608050" y="62444"/>
                  <a:pt x="581451" y="38918"/>
                  <a:pt x="554636" y="29980"/>
                </a:cubicBezTo>
                <a:lnTo>
                  <a:pt x="464695" y="0"/>
                </a:lnTo>
                <a:cubicBezTo>
                  <a:pt x="399738" y="4997"/>
                  <a:pt x="334469" y="6909"/>
                  <a:pt x="269823" y="14990"/>
                </a:cubicBezTo>
                <a:cubicBezTo>
                  <a:pt x="198301" y="23930"/>
                  <a:pt x="247781" y="28215"/>
                  <a:pt x="194872" y="59961"/>
                </a:cubicBezTo>
                <a:cubicBezTo>
                  <a:pt x="181323" y="68091"/>
                  <a:pt x="149902" y="74951"/>
                  <a:pt x="149902" y="749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mtClean="0"/>
              <a:t>Bioelementos o elementos biogénicos.</a:t>
            </a:r>
          </a:p>
        </p:txBody>
      </p:sp>
      <p:sp>
        <p:nvSpPr>
          <p:cNvPr id="27651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Forman parte de las biomoléculas.</a:t>
            </a:r>
          </a:p>
          <a:p>
            <a:r>
              <a:rPr lang="es-ES" smtClean="0"/>
              <a:t>Algunos elementos (C,H,O,N, P y S) muy abundantes en los seres vivos no poseen la misma abundancia en el universo. Estos elementos has sido seleccionados para formar parte de la materia viva gracias a sus propiedades.</a:t>
            </a:r>
          </a:p>
          <a:p>
            <a:endParaRPr lang="es-E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Propiedades de los bioelementos.</a:t>
            </a:r>
          </a:p>
        </p:txBody>
      </p:sp>
      <p:sp>
        <p:nvSpPr>
          <p:cNvPr id="2867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s-ES" sz="2400" smtClean="0"/>
              <a:t>Tienen capas electrónicas externas incompletas.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s-ES" sz="2400" smtClean="0"/>
              <a:t>Poseen un número atómico bajo.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s-ES" sz="2400" smtClean="0"/>
              <a:t>El oxígeno y el nitrógeno son electronegativos.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s-ES" sz="2400" smtClean="0"/>
              <a:t>Se encuentran formando parte de moléculas sencillas (CO</a:t>
            </a:r>
            <a:r>
              <a:rPr lang="es-ES" sz="1800" smtClean="0"/>
              <a:t>2</a:t>
            </a:r>
            <a:r>
              <a:rPr lang="es-ES" sz="2400" smtClean="0"/>
              <a:t>, H</a:t>
            </a:r>
            <a:r>
              <a:rPr lang="es-ES" sz="1800" smtClean="0"/>
              <a:t>2</a:t>
            </a:r>
            <a:r>
              <a:rPr lang="es-ES" sz="2400" smtClean="0"/>
              <a:t>O, nitratos) que se incorporan fácilmente a los seres vivos.</a:t>
            </a:r>
          </a:p>
          <a:p>
            <a:pPr marL="514350" indent="-514350">
              <a:buFont typeface="Wingdings" pitchFamily="2" charset="2"/>
              <a:buNone/>
            </a:pPr>
            <a:r>
              <a:rPr lang="es-ES" sz="1800" smtClean="0"/>
              <a:t>Ejercicio 3.14 Argumenta de forma que demuestres que las cuatro propiedades nombradas justifican la abundancia de los bioelementos en los seres vivos.</a:t>
            </a:r>
          </a:p>
          <a:p>
            <a:pPr marL="514350" indent="-514350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Importancia del átomo de carbono.</a:t>
            </a:r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smtClean="0"/>
              <a:t>Su importancia radica en la capacidad de este átomo para formar enlaces covalentes con otros átomos ya sean de carbono o con otros bioelementos. Resultan moléculas muy estables y se pueden formar un número inmenso de moléculas diferentes.</a:t>
            </a:r>
          </a:p>
          <a:p>
            <a:r>
              <a:rPr lang="es-ES" sz="2800" smtClean="0"/>
              <a:t>Su capacidad de formar múltiples enlaces covalente se explica por la hibridación de orbitales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Hibridación de orbitales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4680520"/>
          </a:xfrm>
        </p:spPr>
        <p:txBody>
          <a:bodyPr/>
          <a:lstStyle/>
          <a:p>
            <a:r>
              <a:rPr lang="es-ES" dirty="0" smtClean="0"/>
              <a:t>La hibridación consiste en una mezcla de orbitales puros en un estado excitado para formar orbitales híbridos equivalentes con orientación determinada en el espacio.</a:t>
            </a:r>
          </a:p>
          <a:p>
            <a:r>
              <a:rPr lang="es-ES" dirty="0" smtClean="0">
                <a:hlinkClick r:id="rId2"/>
              </a:rPr>
              <a:t>Video, orbitales híbridos.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Hibridación sp³ o tetraédrica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4176463"/>
          </a:xfrm>
        </p:spPr>
        <p:txBody>
          <a:bodyPr>
            <a:normAutofit fontScale="92500" lnSpcReduction="20000"/>
          </a:bodyPr>
          <a:lstStyle/>
          <a:p>
            <a:pPr eaLnBrk="0" hangingPunct="0"/>
            <a:r>
              <a:rPr lang="es-ES" dirty="0" smtClean="0">
                <a:cs typeface="Times New Roman" pitchFamily="18" charset="0"/>
              </a:rPr>
              <a:t>Para </a:t>
            </a:r>
            <a:r>
              <a:rPr lang="es-ES" dirty="0" smtClean="0">
                <a:cs typeface="Times New Roman" pitchFamily="18" charset="0"/>
              </a:rPr>
              <a:t>los compuestos en los cuales el carbono presenta enlaces simples, hidrocarburos saturados o alcanos, se ha podido comprobar que los cuatro enlaces son iguales y que están dispuestos de forma que el núcleo del átomo de carbono ocupa el centro de un tetraedro regular y los enlaces forman ángulos iguales de 109º 28' dirigidos hacia los </a:t>
            </a:r>
            <a:r>
              <a:rPr lang="es-ES" dirty="0" smtClean="0"/>
              <a:t>vértices de un tetraedro. Esta configuración se explica si se considera que los tres orbitales 2p y el orbital 2s se hibridan para formar </a:t>
            </a:r>
            <a:r>
              <a:rPr lang="es-ES" dirty="0" smtClean="0"/>
              <a:t>cuatro orbitales.</a:t>
            </a:r>
          </a:p>
          <a:p>
            <a:pPr eaLnBrk="0" hangingPunct="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s-ES" dirty="0" smtClean="0">
                <a:hlinkClick r:id="rId2"/>
              </a:rPr>
              <a:t>Video: hibridación sp3</a:t>
            </a: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5" name="4 Imagen" descr="Sp3-Orbi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204864"/>
            <a:ext cx="4464496" cy="4310548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228184" y="530120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Imagen obtenida en wikipedia. Usuario </a:t>
            </a:r>
            <a:r>
              <a:rPr lang="es-ES" sz="1400" dirty="0" err="1" smtClean="0"/>
              <a:t>Sven</a:t>
            </a:r>
            <a:endParaRPr lang="es-E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539750" y="533896"/>
            <a:ext cx="7993063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s-ES" sz="3600" b="1" dirty="0">
                <a:latin typeface="Calibri" pitchFamily="34" charset="0"/>
                <a:cs typeface="Times New Roman" pitchFamily="18" charset="0"/>
              </a:rPr>
              <a:t>Hibridación sp</a:t>
            </a:r>
            <a:r>
              <a:rPr lang="es-ES" sz="3600" b="1" baseline="30000" dirty="0">
                <a:latin typeface="Calibri" pitchFamily="34" charset="0"/>
                <a:cs typeface="Times New Roman" pitchFamily="18" charset="0"/>
              </a:rPr>
              <a:t>2</a:t>
            </a:r>
            <a:endParaRPr lang="es-ES" sz="3600" dirty="0"/>
          </a:p>
          <a:p>
            <a:pPr eaLnBrk="0" hangingPunct="0"/>
            <a:r>
              <a:rPr lang="es-ES" sz="2000" dirty="0">
                <a:latin typeface="Calibri" pitchFamily="34" charset="0"/>
                <a:cs typeface="Times New Roman" pitchFamily="18" charset="0"/>
              </a:rPr>
              <a:t>En la hibridación trigonal se hibridan los orbitales 2s, 2p</a:t>
            </a:r>
            <a:r>
              <a:rPr lang="es-ES" sz="2000" baseline="-30000" dirty="0">
                <a:latin typeface="Calibri" pitchFamily="34" charset="0"/>
                <a:cs typeface="Times New Roman" pitchFamily="18" charset="0"/>
              </a:rPr>
              <a:t>x</a:t>
            </a:r>
            <a:r>
              <a:rPr lang="es-ES" sz="2000" dirty="0">
                <a:latin typeface="Calibri" pitchFamily="34" charset="0"/>
                <a:cs typeface="Times New Roman" pitchFamily="18" charset="0"/>
              </a:rPr>
              <a:t> y 2 </a:t>
            </a:r>
            <a:r>
              <a:rPr lang="es-ES" sz="2000" dirty="0" err="1">
                <a:latin typeface="Calibri" pitchFamily="34" charset="0"/>
                <a:cs typeface="Times New Roman" pitchFamily="18" charset="0"/>
              </a:rPr>
              <a:t>p</a:t>
            </a:r>
            <a:r>
              <a:rPr lang="es-ES" sz="2000" baseline="-30000" dirty="0" err="1">
                <a:latin typeface="Calibri" pitchFamily="34" charset="0"/>
                <a:cs typeface="Times New Roman" pitchFamily="18" charset="0"/>
              </a:rPr>
              <a:t>y</a:t>
            </a:r>
            <a:r>
              <a:rPr lang="es-ES" sz="2000" dirty="0">
                <a:latin typeface="Calibri" pitchFamily="34" charset="0"/>
                <a:cs typeface="Times New Roman" pitchFamily="18" charset="0"/>
              </a:rPr>
              <a:t>, resultando tres orbitales idénticos sp</a:t>
            </a:r>
            <a:r>
              <a:rPr lang="es-ES" sz="2000" baseline="-30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es-ES" sz="2000" dirty="0">
                <a:latin typeface="Calibri" pitchFamily="34" charset="0"/>
                <a:cs typeface="Times New Roman" pitchFamily="18" charset="0"/>
              </a:rPr>
              <a:t> y un electrón en un orbital puro 2p</a:t>
            </a:r>
            <a:r>
              <a:rPr lang="es-ES" sz="2000" baseline="-30000" dirty="0">
                <a:latin typeface="Calibri" pitchFamily="34" charset="0"/>
                <a:cs typeface="Times New Roman" pitchFamily="18" charset="0"/>
              </a:rPr>
              <a:t>z</a:t>
            </a:r>
            <a:r>
              <a:rPr lang="es-ES" sz="2000" dirty="0">
                <a:latin typeface="Calibri" pitchFamily="34" charset="0"/>
                <a:cs typeface="Times New Roman" pitchFamily="18" charset="0"/>
              </a:rPr>
              <a:t> .</a:t>
            </a:r>
            <a:endParaRPr lang="es-ES" sz="2000" dirty="0"/>
          </a:p>
          <a:p>
            <a:pPr eaLnBrk="0" hangingPunct="0"/>
            <a:endParaRPr lang="es-ES" dirty="0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900113" y="4746625"/>
            <a:ext cx="7127875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s-ES" sz="1200">
                <a:latin typeface="Calibri" pitchFamily="34" charset="0"/>
                <a:cs typeface="Times New Roman" pitchFamily="18" charset="0"/>
              </a:rPr>
              <a:t/>
            </a:r>
            <a:br>
              <a:rPr lang="es-ES" sz="1200">
                <a:latin typeface="Calibri" pitchFamily="34" charset="0"/>
                <a:cs typeface="Times New Roman" pitchFamily="18" charset="0"/>
              </a:rPr>
            </a:br>
            <a:r>
              <a:rPr lang="es-ES" sz="2000">
                <a:latin typeface="Calibri" pitchFamily="34" charset="0"/>
                <a:cs typeface="Times New Roman" pitchFamily="18" charset="0"/>
              </a:rPr>
              <a:t>Un átomo de carbono hibridizado sp</a:t>
            </a:r>
            <a:r>
              <a:rPr lang="es-ES" sz="2000" baseline="30000">
                <a:latin typeface="Calibri" pitchFamily="34" charset="0"/>
                <a:cs typeface="Times New Roman" pitchFamily="18" charset="0"/>
              </a:rPr>
              <a:t>2</a:t>
            </a:r>
            <a:endParaRPr lang="es-ES" sz="2000"/>
          </a:p>
          <a:p>
            <a:pPr eaLnBrk="0" hangingPunct="0"/>
            <a:r>
              <a:rPr lang="es-ES" sz="2000">
                <a:latin typeface="Calibri" pitchFamily="34" charset="0"/>
                <a:cs typeface="Times New Roman" pitchFamily="18" charset="0"/>
              </a:rPr>
              <a:t> </a:t>
            </a:r>
            <a:endParaRPr lang="es-ES" sz="2000">
              <a:cs typeface="Times New Roman" pitchFamily="18" charset="0"/>
            </a:endParaRPr>
          </a:p>
          <a:p>
            <a:pPr eaLnBrk="0" hangingPunct="0"/>
            <a:r>
              <a:rPr lang="es-ES" sz="2000">
                <a:cs typeface="Times New Roman" pitchFamily="18" charset="0"/>
              </a:rPr>
              <a:t>El carbono hibridado sp</a:t>
            </a:r>
            <a:r>
              <a:rPr lang="es-ES" sz="2000" baseline="-30000">
                <a:cs typeface="Times New Roman" pitchFamily="18" charset="0"/>
              </a:rPr>
              <a:t>2</a:t>
            </a:r>
            <a:r>
              <a:rPr lang="es-ES" sz="2000">
                <a:cs typeface="Times New Roman" pitchFamily="18" charset="0"/>
              </a:rPr>
              <a:t> da lugar a la serie de los alquenos</a:t>
            </a:r>
            <a:r>
              <a:rPr lang="es-ES" sz="2000"/>
              <a:t> </a:t>
            </a:r>
          </a:p>
        </p:txBody>
      </p:sp>
      <p:sp>
        <p:nvSpPr>
          <p:cNvPr id="17410" name="AutoShape 2" descr="data:image/jpeg;base64,/9j/4AAQSkZJRgABAQAAAQABAAD/2wCEAAkGBhAQEBQQEBAVEBQVFRQWFBgQFxkYFRYUFBAWFBQUFRQYHCYeFxkjGhYVHy8gIycpLCwsFR8xNTAqNSYrLCkBCQoKDgwOGg8PGjEhHSUqKTQpNSo1Ly8wMik1MSwvMC81MzU0KTMpKi8zKSwsKi00KSkpLTQ0KSoqNS0sLCwqKf/AABEIAMAA6AMBIgACEQEDEQH/xAAcAAEAAQUBAQAAAAAAAAAAAAAABgECBAUHAwj/xABFEAABAwIDBQQFCAgFBQEAAAABAAIDBBEFEiEGMUFRcRMiYYEUMnKRoQczQlJikrHBFSNDU4KywtE0otLh8BZUc9PiJP/EABkBAQEBAQEBAAAAAAAAAAAAAAACBAEDBf/EADIRAQABAQUFBgUEAwAAAAAAAAABAgMREiExQVGBkfAEEzJhcaEiorHB4RQzwtIjUnL/2gAMAwEAAhEDEQA/AO4oiICIiAiIgIiICIiAiIgIiICIiAiIgIiICIiAiIgIiICIiAiIgIiICIiAiIgIiICLAmxuBlTHSOkAmkY+RjOJYwgON/P4HktTtli9VGaamowGzVUpj7V7S9kLGsL3yFg9Z1rAA2FzqUElWJX4vT0+Xt544cxs3tXtZmPJuYi/kofSVtfQ4nTUdRV+nxVbJy0vjayWJ8DWuPqaFhzcd2vLXxwDA6Wvr8UkrIWVL2VDYGCZoeI4GwNLQwOvluXPNxY3QTfEMSip4XTyvDI2DM52/ThYDUk3AAG+4WPg2Pw1efs87XRkB7JmOjkbmF2lzHgGxGoO42PIqH7G4aJaauweaR5ZS1JjicHfrGQnLPTEOP0mHdfTujhopZgmA+jvllknfUzS5A+SQMb3Yg4RsaxjQ1rRned17uKDbIiICIiAiIgIiICIiAiIgIiICIiAiIgIiICIiAiIg5ftvs3PTPkx10pmnp543xtZcNZQsuySAA73EPc4u5jqujtxGIwiozjssnaZ793s8mfPfll1TEhEYntnLRG5rmvzmzS1wLXAk8wSFz7DK2CDDP0XI91f3ZIR2OZl4XOcGNL99wwgd0IPLAtpaN1RJjWIVMVP2jTFRRSPGeOkDvnDGO9nkIJ3aCwvqthI+WhxCXEKenkraOvihc/0UB0kcsbbMkDCRmY9jt41v0112C7HyR2NHhtPR8nyNDpRpa+eXM4HoApCNj6qX/EVzzzDL2+JA/yoPHY2B0c1bX1bRSOrJmOZFM5geyKKPIwyWNg913Ei5topHJtHSN31Efk4H8FqIfk8pB6xkf1cB/KAstmxVCP2N/ac4/mgyP8Aqqi3ekM9/wDsrmbS0Z3VEfm634rw/wCj6H/t2+9391Y/YyhP7ADo5w/NBtIcTgf6k0bvZe0/msm6jMvyf0Z3CRnR1/5gV4Q7NxUD21Dq10cTDdzZSGtdoRYkEA791iglqqufY18sVLFdtNE+pd9b5uP3kFx8mqF4l8ruKSfNdlTj7DMx97ydfJB3VF83y/KJjF7+nPHgGx292VbbAvlqxCB4FWG1UemazQyQDm1zdCfAjzG9B3pFi4VicVTDHUQuzRyNDmnwPMcCNxHgspAREQEREBERAREQEREBEXhW1YijdIQXBoLiGi5NuQQeskjWgucQ0DUkmwA5kqK122bpH9jQRGZ/1iO6PEDiPE2HVYcdLU4oe0mJgpQbtaN7gOOu/wBo6cgpBSVNDSt7NksMQ5GRgJ4XcSbk9UGop9jJZyJK+d0h+ow6DwzcOjQOqkdDhcMAtFG1nsjU9TvKsjxumdo2oid0kYfzWWHX1GvRBddUuqXVLoK3S6tusKuxung+emZH4OcM33d/wXJmI1VRRVXN1MXz5M+6oXgC5NgN91H6jbBgaXxU80rQLl5Z2cdueeS1x0BULxzaGsru4A2ni+q0lzne2dAem5TjjZm0fpa48cxT6znyzn2b/aP5RmsvHRtEr9xkd82PZH0z8Oq5vilVJUP7SpmMjvtnd4NbuaOgW6g2cv67nO8L2HuCz4cAY31WAdBr70vqnZd11tMNhTrVNXpF0c5z+VDBR39Vjj5WHxVHYa7iAPiptJhvgsKoorJhmdZ668zv6KfBREeuc++XyoZNRWNuq19TSKTTw3kf9kAeZ1P5Jg+zj62obAzS+r3fUYD3nfkPEhcs4uvu3r7XXNWCKtYpj3+L6TEOn/JHTuZhUIdxdK5vsmV1lMlpMVwmYUzIqJ/Y9llyj6zWCwbm4ee/isbZ/avtXej1LexnGljoHHwHB3hx4L0YkkREQEREBERAREQEJRc32/2mfJI6jhcWsbpKRve7iy/1Rx5lBtdoflOpqcmOBpqpBp3TaMHxfrf+EHyUBxTb7FKjdN2DeUAt/mN3fFeMGGeCyjRMZ67mt9ogfBcmbtVU0zVN1MXyi9TSyy6yyPl/8jnO/mJWOcE8FL2Ma75uN8vixvd+86wXp+iJ3fQZGPtHMfcNFPeRszaP0tpHjup/6m6eWvshD8E8FbFTSwm8Uj4jzje5h/ykKbu2bP03ud07o9w/uvB+BNbual9U7LuutpgsKfFVNXpF0c5/q1mG7e4tT2tVmVo+jUASC3UjN8VI4PlmleWslYynB9aVkbpLeIjL72960VRhXgtXU4Z4JhmdZ668zvqKfBRHHOftHyuzYZQw1sYlNfLWMP7p/Zxg/VLI7EdHFbehwOmg1igYw8w0ZvvHX4r58w+sqKKXtqaR0ThvtucOT27nDwK6zge37a2jlNuyqGNAe0HTvHKJGHfl16g28CkUUxncmrtNrVGGast0ZRyi6Fdo8UNTJ2bT+qYfvOG9x8Bw968qLDfBeNDGFv6KwVs6tNhPgvaTDgFnx1rWhYNbiIQaurhAWirbLZV1cFrq7C5nU8k5GRgboXb3F3daGt46neuTN0Xrs6JtK4ojWZiGiwjDJap2WFuZz3Od4Nbewc48Bay6xs1s5FRRZGd57rGR53uI/ADgFfgWDx0kLYo2gENbmPFzgNSTx1utkCuURdTEPTtFcV2tVUaX5emz2XLTbR7NMqm5h3JW+o8cxuDvD8FuQqqngjey+0D3uNLU92ePTX6YH5/iNeakqjG2ODlzRVw92aHvXG8tbr5kb+lwtvgWLNqoGyjQnRw5OG8f85oNgiIgIiICIiAuNYvSSNqJm6B/avPeFxq8uB8wQV2VRzajZX0n9bFZsoFjfc8DcCeB5H/gTmqmcM3uZ0zNQ2pkfHfdYhsZ6Pb+ZCk2H4FA2xbG2/Mi563KwHsLCYpmZTuLXj8jvCup4nxa00mUfu5LmM+yd7PLReMUYdl/1fRq7T30XRV3flGVM8tON/rCVwYcCsr9DabloqDapoIZM0wP4B57rvYfuPwK3zcZ03r1iqJ0YLSyrs5uqj8+k7WJUYUBwWqqqALcz4mCtZU1YK682hqqMLTVdKFv6qcLT1coQR+rplg0tb6LKJtbAHMG73NI1br5e5bSreFHcRmD+43Xn/ZBuY/lTe06Ugt4ya/yLfYV8qtO/uzMfTnme8z7zdR5hc/joFc/DvBB2umxJ0zQ6G8oO4x94HzGizIsEqJPWtEPtan7o/uuL7PbRVeGyZ6d/cJ78b7mN/VvA/aGq7hsltjBiMWeI5ZG27SNx7zD/U3k4fA6IM+g2fhjOYjtHc3626N3BeW0RzupoP3k7XO9iEGQ+Vw0ea2oK1DT2mI+EEHufO//AEMUV6Xb2rsuVc1/6xM8dI95hvwVcCvMFXAq2VeFcrArgguIUP2e/wDyV81H9B/fjHLS4H3bj+EKYBRHakdlX0cw4uyHpnA18pD7kEvREQEREBERAWkx7HH081NG1rSJnlri69wM0YFrH7ZW7UU+UKnPYxzt3xSA9A7/AOg1BIa/DYpxllYHjhfeOh3hRus2EG+CYt+zIMw+8NR8VJ6WpEkbZG7nNDh0IuvQoOeVmytYAWuibM37JBv5GxWndQVtP83FLlH0JGucB7LxfL+C6yVYVM0xOb2s7euzjDGcbpzjrz1cnGNuvkex8b/qvBBPTmqvqpDoGPJ8Guv+C6ZX0EU7ckrBI3k4bvEHeD4hag0NVTf4eT0mMfsp3d8DlHNx6O96m+qnXN64LK18E4Z3TpwnZx5oUMLrJPVp5P4hl/mssmDYSqk+ceyEdc7vcNPiFM6HHopndnrFKN8UwyyDoNzh4tus1xVxMTnDPaWdVnOGuLpQnGNjaenoal4BlkEL7OfwOXe1o0HxXJqKmX0JiFMJYpIjuex7PvtLb/FcNoqYtOUixBsRyINiPeuoesFEsg4f4LaUdLdbFtBpuQQ+pw3wWFR1E1HM2ogdkew+RHFrhxadxCm1Th3gtHX4d4IOt7KbTR19O2Zndd6sjOLH21HTiDxCu2cOd1TP+8ncG+xCBG3yuHHzXGtncdlw6o7VmrXDLI3g4a5T1adR5jiu1bNQBlJA0G/6trrjiXjOTfj6yic6o662tVHw2FU75iOGs/xbcFXheYV4Vsr0C5Jt1tFBBXyxy1BbUOdAaSVsxEdGwNYZBNE12lyHuPddnD2g2sun4ni0FLE6eolbDGy2ZzzYC5sB4knSw1XLtgPlEwlhqaWpkY18lTPJ20rbR1DZJS5he5w7rgCBZ2gtog6thmLQVLO1p5mTsP0onBw6EjcfAqObcG81G3iZf64h+aj21mGUNExmJYU+OCpMkTWMpXt7KrD5WtMDomnK64JN27rXUgxQ9vi0EQ1EIzO66u/0IJgiIgIiICIiAsXE6ETwvidue0joeB8jYrKVEEV2HxAhj6OXSSFxAB+rfW3Q/AhSgqK7WYZJFI3EKcd9nzo+s3dmI4i2h8LHgt7hOKx1MQljO/Qji13FpQZRVpVxXLMZoJ6zFHUdBiNa1jXZ694l/Uwh3qwQ2bcSHlms0DjrYOmlWFRSX5SKSN72dnVOhhcY5akQudCx7O64Pf62h3utZSeOZr2h7HBzXAOaWm4LSLgg8QQgxcRwyKduWVgfbcdzmnm1w1aei1Toaum9R3pcQ+jIQJ2j7L9z+jrHx4rfOXk5RNETnte9n2iqmMM507p0/HCYa6ixmKa4Y4h49Zjxlkb1YdfPcuf7VYV2NY5wHdl746n1x79f4l0DEsJint2je8PVc3R7fFrxqFG9oMJqjFl/xTWnMx2gmbzBG6QEcrFcxTTr7PTurO1/bm6d1X2nTndxavDo7qQ01HcKOYNUtdoDqN4OhB8RvCmeGAFXExOcM1dFVE4aounzYNRh2m5R/EaDwXRpaG7bqNYrR711LmOK0tvep78k2Pl8T6OQ3dD3o78YnHUfwuPucOSi2MQXlDeTS4+ZsPzWBs/iJo6+Ga9m5w2Tl2b+66/S9/JRTnMy1W3w2dnR5TPGZu+kQ701XtVgSXNlOS2axy5t2a3dvbheytlQvEqxuJTYXWUjfTaRlRKJmgaskMeWKV7HbuzOc2P1weSptThMAxqgkfEx7aqOpp5w9oc2Ts2NlhzNIs4gh2p+qOS01FsjWYFDDWUl6jLGP0lTtJIltq6eG/7RtyPEN6qQbSUf6aoaepwypbG9kokhlP0QWuilBG9rmteTbm0dUGNgFLg8dTVzU2HxxijIb6Q0AsdNY544gTo5uguPrcOO52JpHPMtbL68zjl8GA628LgDowLRUWFxyCLC6K4pafWV/F7r955PEk3tzJJ3BdEghaxoY0Wa0AADgALAIPRERAREQEREBUVVRBRwUMxLDJsPlNVSDNCfnY+AHPpyPDopmqFBGq/FZqyif+jJGMndlbeY2MWYgOfYA3cBcjgSPJYEFbhmA07KaSoDXuu83BfPPI49+VzG3cSTx8LDcsnFtknNf6RQu7GTeWjRruduAvyOnRR7EW0tZI301j8Pro9I6mC7HtI3XPFup0NxyIugy8V2xnq4pIMPwypldI1zBJVR9hA0SNLS5xkN3AA7gNea0+xkWI1FO2GjrGU1LSDsI5eyErqqZhPaPAeRaAONhbUge6QSOxRmHVrZ3xVMjYJPRZqa4fMDC7vOjGjXjS2Um5951lDtTSUGCU3osjJpTBGynjYQ6SSpe0XBjBvpI4l191rckGwwTbUvpWPqIy+p7aamMdI0vMksBIe6MEizMrc1yQBz3Le4diUdTEJoicrrizgWua5ri17HtOrXAggg8lpMD2HEVDSwvlfFUQ5pDLCRnE0wPb+sCHNOYtIIINgVvMLwplNEIYy4gFzi55u973uL3veeLi4k+aD0cF5OashwVhagiW0mzbXO9IYCHfSLNHD7YP4j/dY+G4pPB67e3Z9aMfrAPtM+l5KZ5FpK/Biw9pCNN5aOHi3+yiaNsZS00domIwVxip3Ts9J1j6b4lucNx2KaO8bw8cbbweRG8HqsDEyCtC+COQ5wTFJwfGbO8+Dh4FeU+LTRC0ze1b+8iGv8cfDqFzFMeJXc0Wn7M57p14TpPtPk0tS3NJM/7QYOjG6/En3KM4tFvUmiNoWk73XeeryXfmo9inFds/Cntc/5ZiNmXLL7O47OVZmpIJTqXRRk+1kAcfeCtmFp9kaYx0FMx28Qsv8AxDN+a9MX2kp6UWe7M/gxmrvP6vmrZm2c8NBJIAGpJ0AHMngoExrJHS0eFQthjlkMlRI0ENc51g4gfRbpuFr20Cy20tZiZBlvTU28NG9w6H1up05BS3DsNip2COJuVo95PNx4lB54Lg8dLEI4x4ucd7ncz/bgtgqBVQVREQEREBERAREQUVpVyoUFhWFiWEw1Dcs0YfyO5w6OGoWcVaUENfstVUpLqGckb+zk4/0n4FaykrqalqDNU4ZHTzm95Yo2hxJ3kX4nW5abm66GQvOWIOFnAOB3hwuPMFBqqTaGlm9SZt+Tjld7nWWcQtVW7GUcmvZdmecZLfhuWqOxM0f+HrHsHAOuB55TY/dQSctVpao2aDF4/Vnjl9q39TQqel4u3fBG/pb8nBBI8qqGqNfpXFRvomn3/wDsQYjix3UrG9f93oNriGBMl7w7j+Y3H2hx6qN4hhFTFvjLxzj73wGo9ynQarg1ByCslN7WN+Vtfcs7ZvYaWplbJUMMcDSCQ8WdJb6IadQDxJ4LqgCuAQVaFhuwKndN6Q6IOkNtXajQWBy7r+KzgFeEFQrgqBVCCoVUCqgIiICIiAiIgIiIKIVVUQWlUIVyoQgsIVpCvIVCEHkQrSF6kK0hB5kK3KvWypZB55Uyr0yplQWAK4BXAKoCCgCuAQBXAIACuAQBVAQVCqEVUBVVFVAREQEREBERAREQEREFFRVRBaQqEK5UsgssqWV9lSyCyypZellSyCyyWV9ksgtsq2VbKtkFAFWyrZVsgoArksqoARFVAREQEREBE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12" name="AutoShape 4" descr="data:image/jpeg;base64,/9j/4AAQSkZJRgABAQAAAQABAAD/2wCEAAkGBhAQEBQQEBAVEBQVFRQWFBgQFxkYFRYUFBAWFBQUFRQYHCYeFxkjGhYVHy8gIycpLCwsFR8xNTAqNSYrLCkBCQoKDgwOGg8PGjEhHSUqKTQpNSo1Ly8wMik1MSwvMC81MzU0KTMpKi8zKSwsKi00KSkpLTQ0KSoqNS0sLCwqKf/AABEIAMAA6AMBIgACEQEDEQH/xAAcAAEAAQUBAQAAAAAAAAAAAAAABgECBAUHAwj/xABFEAABAwIDBQQFCAgFBQEAAAABAAIDBBEFEiEGMUFRcRMiYYEUMnKRoQczQlJikrHBFSNDU4KywtE0otLh8BZUc9PiJP/EABkBAQEBAQEBAAAAAAAAAAAAAAACBAEDBf/EADIRAQABAQUFBgUEAwAAAAAAAAABAgMREiExQVGBkfAEEzJhcaEiorHB4RQzwtIjUnL/2gAMAwEAAhEDEQA/AO4oiICIiAiIgIiICIiAiIgIiICIiAiIgIiICIiAiIgIiICIiAiIgIiICIiAiIgIiICLAmxuBlTHSOkAmkY+RjOJYwgON/P4HktTtli9VGaamowGzVUpj7V7S9kLGsL3yFg9Z1rAA2FzqUElWJX4vT0+Xt544cxs3tXtZmPJuYi/kofSVtfQ4nTUdRV+nxVbJy0vjayWJ8DWuPqaFhzcd2vLXxwDA6Wvr8UkrIWVL2VDYGCZoeI4GwNLQwOvluXPNxY3QTfEMSip4XTyvDI2DM52/ThYDUk3AAG+4WPg2Pw1efs87XRkB7JmOjkbmF2lzHgGxGoO42PIqH7G4aJaauweaR5ZS1JjicHfrGQnLPTEOP0mHdfTujhopZgmA+jvllknfUzS5A+SQMb3Yg4RsaxjQ1rRned17uKDbIiICIiAiIgIiICIiAiIgIiICIiAiIgIiICIiAiIg5ftvs3PTPkx10pmnp543xtZcNZQsuySAA73EPc4u5jqujtxGIwiozjssnaZ793s8mfPfll1TEhEYntnLRG5rmvzmzS1wLXAk8wSFz7DK2CDDP0XI91f3ZIR2OZl4XOcGNL99wwgd0IPLAtpaN1RJjWIVMVP2jTFRRSPGeOkDvnDGO9nkIJ3aCwvqthI+WhxCXEKenkraOvihc/0UB0kcsbbMkDCRmY9jt41v0112C7HyR2NHhtPR8nyNDpRpa+eXM4HoApCNj6qX/EVzzzDL2+JA/yoPHY2B0c1bX1bRSOrJmOZFM5geyKKPIwyWNg913Ei5topHJtHSN31Efk4H8FqIfk8pB6xkf1cB/KAstmxVCP2N/ac4/mgyP8Aqqi3ekM9/wDsrmbS0Z3VEfm634rw/wCj6H/t2+9391Y/YyhP7ADo5w/NBtIcTgf6k0bvZe0/msm6jMvyf0Z3CRnR1/5gV4Q7NxUD21Dq10cTDdzZSGtdoRYkEA791iglqqufY18sVLFdtNE+pd9b5uP3kFx8mqF4l8ruKSfNdlTj7DMx97ydfJB3VF83y/KJjF7+nPHgGx292VbbAvlqxCB4FWG1UemazQyQDm1zdCfAjzG9B3pFi4VicVTDHUQuzRyNDmnwPMcCNxHgspAREQEREBERAREQEREBEXhW1YijdIQXBoLiGi5NuQQeskjWgucQ0DUkmwA5kqK122bpH9jQRGZ/1iO6PEDiPE2HVYcdLU4oe0mJgpQbtaN7gOOu/wBo6cgpBSVNDSt7NksMQ5GRgJ4XcSbk9UGop9jJZyJK+d0h+ow6DwzcOjQOqkdDhcMAtFG1nsjU9TvKsjxumdo2oid0kYfzWWHX1GvRBddUuqXVLoK3S6tusKuxung+emZH4OcM33d/wXJmI1VRRVXN1MXz5M+6oXgC5NgN91H6jbBgaXxU80rQLl5Z2cdueeS1x0BULxzaGsru4A2ni+q0lzne2dAem5TjjZm0fpa48cxT6znyzn2b/aP5RmsvHRtEr9xkd82PZH0z8Oq5vilVJUP7SpmMjvtnd4NbuaOgW6g2cv67nO8L2HuCz4cAY31WAdBr70vqnZd11tMNhTrVNXpF0c5z+VDBR39Vjj5WHxVHYa7iAPiptJhvgsKoorJhmdZ668zv6KfBREeuc++XyoZNRWNuq19TSKTTw3kf9kAeZ1P5Jg+zj62obAzS+r3fUYD3nfkPEhcs4uvu3r7XXNWCKtYpj3+L6TEOn/JHTuZhUIdxdK5vsmV1lMlpMVwmYUzIqJ/Y9llyj6zWCwbm4ee/isbZ/avtXej1LexnGljoHHwHB3hx4L0YkkREQEREBERAREQEJRc32/2mfJI6jhcWsbpKRve7iy/1Rx5lBtdoflOpqcmOBpqpBp3TaMHxfrf+EHyUBxTb7FKjdN2DeUAt/mN3fFeMGGeCyjRMZ67mt9ogfBcmbtVU0zVN1MXyi9TSyy6yyPl/8jnO/mJWOcE8FL2Ma75uN8vixvd+86wXp+iJ3fQZGPtHMfcNFPeRszaP0tpHjup/6m6eWvshD8E8FbFTSwm8Uj4jzje5h/ykKbu2bP03ud07o9w/uvB+BNbual9U7LuutpgsKfFVNXpF0c5/q1mG7e4tT2tVmVo+jUASC3UjN8VI4PlmleWslYynB9aVkbpLeIjL72960VRhXgtXU4Z4JhmdZ668zvqKfBRHHOftHyuzYZQw1sYlNfLWMP7p/Zxg/VLI7EdHFbehwOmg1igYw8w0ZvvHX4r58w+sqKKXtqaR0ThvtucOT27nDwK6zge37a2jlNuyqGNAe0HTvHKJGHfl16g28CkUUxncmrtNrVGGast0ZRyi6Fdo8UNTJ2bT+qYfvOG9x8Bw968qLDfBeNDGFv6KwVs6tNhPgvaTDgFnx1rWhYNbiIQaurhAWirbLZV1cFrq7C5nU8k5GRgboXb3F3daGt46neuTN0Xrs6JtK4ojWZiGiwjDJap2WFuZz3Od4Nbewc48Bay6xs1s5FRRZGd57rGR53uI/ADgFfgWDx0kLYo2gENbmPFzgNSTx1utkCuURdTEPTtFcV2tVUaX5emz2XLTbR7NMqm5h3JW+o8cxuDvD8FuQqqngjey+0D3uNLU92ePTX6YH5/iNeakqjG2ODlzRVw92aHvXG8tbr5kb+lwtvgWLNqoGyjQnRw5OG8f85oNgiIgIiICIiAuNYvSSNqJm6B/avPeFxq8uB8wQV2VRzajZX0n9bFZsoFjfc8DcCeB5H/gTmqmcM3uZ0zNQ2pkfHfdYhsZ6Pb+ZCk2H4FA2xbG2/Mi563KwHsLCYpmZTuLXj8jvCup4nxa00mUfu5LmM+yd7PLReMUYdl/1fRq7T30XRV3flGVM8tON/rCVwYcCsr9DabloqDapoIZM0wP4B57rvYfuPwK3zcZ03r1iqJ0YLSyrs5uqj8+k7WJUYUBwWqqqALcz4mCtZU1YK682hqqMLTVdKFv6qcLT1coQR+rplg0tb6LKJtbAHMG73NI1br5e5bSreFHcRmD+43Xn/ZBuY/lTe06Ugt4ya/yLfYV8qtO/uzMfTnme8z7zdR5hc/joFc/DvBB2umxJ0zQ6G8oO4x94HzGizIsEqJPWtEPtan7o/uuL7PbRVeGyZ6d/cJ78b7mN/VvA/aGq7hsltjBiMWeI5ZG27SNx7zD/U3k4fA6IM+g2fhjOYjtHc3626N3BeW0RzupoP3k7XO9iEGQ+Vw0ea2oK1DT2mI+EEHufO//AEMUV6Xb2rsuVc1/6xM8dI95hvwVcCvMFXAq2VeFcrArgguIUP2e/wDyV81H9B/fjHLS4H3bj+EKYBRHakdlX0cw4uyHpnA18pD7kEvREQEREBERAWkx7HH081NG1rSJnlri69wM0YFrH7ZW7UU+UKnPYxzt3xSA9A7/AOg1BIa/DYpxllYHjhfeOh3hRus2EG+CYt+zIMw+8NR8VJ6WpEkbZG7nNDh0IuvQoOeVmytYAWuibM37JBv5GxWndQVtP83FLlH0JGucB7LxfL+C6yVYVM0xOb2s7euzjDGcbpzjrz1cnGNuvkex8b/qvBBPTmqvqpDoGPJ8Guv+C6ZX0EU7ckrBI3k4bvEHeD4hag0NVTf4eT0mMfsp3d8DlHNx6O96m+qnXN64LK18E4Z3TpwnZx5oUMLrJPVp5P4hl/mssmDYSqk+ceyEdc7vcNPiFM6HHopndnrFKN8UwyyDoNzh4tus1xVxMTnDPaWdVnOGuLpQnGNjaenoal4BlkEL7OfwOXe1o0HxXJqKmX0JiFMJYpIjuex7PvtLb/FcNoqYtOUixBsRyINiPeuoesFEsg4f4LaUdLdbFtBpuQQ+pw3wWFR1E1HM2ogdkew+RHFrhxadxCm1Th3gtHX4d4IOt7KbTR19O2Zndd6sjOLH21HTiDxCu2cOd1TP+8ncG+xCBG3yuHHzXGtncdlw6o7VmrXDLI3g4a5T1adR5jiu1bNQBlJA0G/6trrjiXjOTfj6yic6o662tVHw2FU75iOGs/xbcFXheYV4Vsr0C5Jt1tFBBXyxy1BbUOdAaSVsxEdGwNYZBNE12lyHuPddnD2g2sun4ni0FLE6eolbDGy2ZzzYC5sB4knSw1XLtgPlEwlhqaWpkY18lTPJ20rbR1DZJS5he5w7rgCBZ2gtog6thmLQVLO1p5mTsP0onBw6EjcfAqObcG81G3iZf64h+aj21mGUNExmJYU+OCpMkTWMpXt7KrD5WtMDomnK64JN27rXUgxQ9vi0EQ1EIzO66u/0IJgiIgIiICIiAsXE6ETwvidue0joeB8jYrKVEEV2HxAhj6OXSSFxAB+rfW3Q/AhSgqK7WYZJFI3EKcd9nzo+s3dmI4i2h8LHgt7hOKx1MQljO/Qji13FpQZRVpVxXLMZoJ6zFHUdBiNa1jXZ694l/Uwh3qwQ2bcSHlms0DjrYOmlWFRSX5SKSN72dnVOhhcY5akQudCx7O64Pf62h3utZSeOZr2h7HBzXAOaWm4LSLgg8QQgxcRwyKduWVgfbcdzmnm1w1aei1Toaum9R3pcQ+jIQJ2j7L9z+jrHx4rfOXk5RNETnte9n2iqmMM507p0/HCYa6ixmKa4Y4h49Zjxlkb1YdfPcuf7VYV2NY5wHdl746n1x79f4l0DEsJint2je8PVc3R7fFrxqFG9oMJqjFl/xTWnMx2gmbzBG6QEcrFcxTTr7PTurO1/bm6d1X2nTndxavDo7qQ01HcKOYNUtdoDqN4OhB8RvCmeGAFXExOcM1dFVE4aounzYNRh2m5R/EaDwXRpaG7bqNYrR711LmOK0tvep78k2Pl8T6OQ3dD3o78YnHUfwuPucOSi2MQXlDeTS4+ZsPzWBs/iJo6+Ga9m5w2Tl2b+66/S9/JRTnMy1W3w2dnR5TPGZu+kQ701XtVgSXNlOS2axy5t2a3dvbheytlQvEqxuJTYXWUjfTaRlRKJmgaskMeWKV7HbuzOc2P1weSptThMAxqgkfEx7aqOpp5w9oc2Ts2NlhzNIs4gh2p+qOS01FsjWYFDDWUl6jLGP0lTtJIltq6eG/7RtyPEN6qQbSUf6aoaepwypbG9kokhlP0QWuilBG9rmteTbm0dUGNgFLg8dTVzU2HxxijIb6Q0AsdNY544gTo5uguPrcOO52JpHPMtbL68zjl8GA628LgDowLRUWFxyCLC6K4pafWV/F7r955PEk3tzJJ3BdEghaxoY0Wa0AADgALAIPRERAREQEREBUVVRBRwUMxLDJsPlNVSDNCfnY+AHPpyPDopmqFBGq/FZqyif+jJGMndlbeY2MWYgOfYA3cBcjgSPJYEFbhmA07KaSoDXuu83BfPPI49+VzG3cSTx8LDcsnFtknNf6RQu7GTeWjRruduAvyOnRR7EW0tZI301j8Pro9I6mC7HtI3XPFup0NxyIugy8V2xnq4pIMPwypldI1zBJVR9hA0SNLS5xkN3AA7gNea0+xkWI1FO2GjrGU1LSDsI5eyErqqZhPaPAeRaAONhbUge6QSOxRmHVrZ3xVMjYJPRZqa4fMDC7vOjGjXjS2Um5951lDtTSUGCU3osjJpTBGynjYQ6SSpe0XBjBvpI4l191rckGwwTbUvpWPqIy+p7aamMdI0vMksBIe6MEizMrc1yQBz3Le4diUdTEJoicrrizgWua5ri17HtOrXAggg8lpMD2HEVDSwvlfFUQ5pDLCRnE0wPb+sCHNOYtIIINgVvMLwplNEIYy4gFzi55u973uL3veeLi4k+aD0cF5OashwVhagiW0mzbXO9IYCHfSLNHD7YP4j/dY+G4pPB67e3Z9aMfrAPtM+l5KZ5FpK/Biw9pCNN5aOHi3+yiaNsZS00domIwVxip3Ts9J1j6b4lucNx2KaO8bw8cbbweRG8HqsDEyCtC+COQ5wTFJwfGbO8+Dh4FeU+LTRC0ze1b+8iGv8cfDqFzFMeJXc0Wn7M57p14TpPtPk0tS3NJM/7QYOjG6/En3KM4tFvUmiNoWk73XeeryXfmo9inFds/Cntc/5ZiNmXLL7O47OVZmpIJTqXRRk+1kAcfeCtmFp9kaYx0FMx28Qsv8AxDN+a9MX2kp6UWe7M/gxmrvP6vmrZm2c8NBJIAGpJ0AHMngoExrJHS0eFQthjlkMlRI0ENc51g4gfRbpuFr20Cy20tZiZBlvTU28NG9w6H1up05BS3DsNip2COJuVo95PNx4lB54Lg8dLEI4x4ucd7ncz/bgtgqBVQVREQEREBERAREQUVpVyoUFhWFiWEw1Dcs0YfyO5w6OGoWcVaUENfstVUpLqGckb+zk4/0n4FaykrqalqDNU4ZHTzm95Yo2hxJ3kX4nW5abm66GQvOWIOFnAOB3hwuPMFBqqTaGlm9SZt+Tjld7nWWcQtVW7GUcmvZdmecZLfhuWqOxM0f+HrHsHAOuB55TY/dQSctVpao2aDF4/Vnjl9q39TQqel4u3fBG/pb8nBBI8qqGqNfpXFRvomn3/wDsQYjix3UrG9f93oNriGBMl7w7j+Y3H2hx6qN4hhFTFvjLxzj73wGo9ynQarg1ByCslN7WN+Vtfcs7ZvYaWplbJUMMcDSCQ8WdJb6IadQDxJ4LqgCuAQVaFhuwKndN6Q6IOkNtXajQWBy7r+KzgFeEFQrgqBVCCoVUCqgIiICIiAiIgIiIKIVVUQWlUIVyoQgsIVpCvIVCEHkQrSF6kK0hB5kK3KvWypZB55Uyr0yplQWAK4BXAKoCCgCuAQBXAIACuAQBVAQVCqEVUBVVFVAREQEREBERAREQEREFFRVRBaQqEK5UsgssqWV9lSyCyypZellSyCyyWV9ksgtsq2VbKtkFAFWyrZVsgoArksqoARFVAREQEREBE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7414" name="AutoShape 6" descr="data:image/jpeg;base64,/9j/4AAQSkZJRgABAQAAAQABAAD/2wCEAAkGBhAQEBQQEBAVEBQVFRQWFBgQFxkYFRYUFBAWFBQUFRQYHCYeFxkjGhYVHy8gIycpLCwsFR8xNTAqNSYrLCkBCQoKDgwOGg8PGjEhHSUqKTQpNSo1Ly8wMik1MSwvMC81MzU0KTMpKi8zKSwsKi00KSkpLTQ0KSoqNS0sLCwqKf/AABEIAMAA6AMBIgACEQEDEQH/xAAcAAEAAQUBAQAAAAAAAAAAAAAABgECBAUHAwj/xABFEAABAwIDBQQFCAgFBQEAAAABAAIDBBEFEiEGMUFRcRMiYYEUMnKRoQczQlJikrHBFSNDU4KywtE0otLh8BZUc9PiJP/EABkBAQEBAQEBAAAAAAAAAAAAAAACBAEDBf/EADIRAQABAQUFBgUEAwAAAAAAAAABAgMREiExQVGBkfAEEzJhcaEiorHB4RQzwtIjUnL/2gAMAwEAAhEDEQA/AO4oiICIiAiIgIiICIiAiIgIiICIiAiIgIiICIiAiIgIiICIiAiIgIiICIiAiIgIiICLAmxuBlTHSOkAmkY+RjOJYwgON/P4HktTtli9VGaamowGzVUpj7V7S9kLGsL3yFg9Z1rAA2FzqUElWJX4vT0+Xt544cxs3tXtZmPJuYi/kofSVtfQ4nTUdRV+nxVbJy0vjayWJ8DWuPqaFhzcd2vLXxwDA6Wvr8UkrIWVL2VDYGCZoeI4GwNLQwOvluXPNxY3QTfEMSip4XTyvDI2DM52/ThYDUk3AAG+4WPg2Pw1efs87XRkB7JmOjkbmF2lzHgGxGoO42PIqH7G4aJaauweaR5ZS1JjicHfrGQnLPTEOP0mHdfTujhopZgmA+jvllknfUzS5A+SQMb3Yg4RsaxjQ1rRned17uKDbIiICIiAiIgIiICIiAiIgIiICIiAiIgIiICIiAiIg5ftvs3PTPkx10pmnp543xtZcNZQsuySAA73EPc4u5jqujtxGIwiozjssnaZ793s8mfPfll1TEhEYntnLRG5rmvzmzS1wLXAk8wSFz7DK2CDDP0XI91f3ZIR2OZl4XOcGNL99wwgd0IPLAtpaN1RJjWIVMVP2jTFRRSPGeOkDvnDGO9nkIJ3aCwvqthI+WhxCXEKenkraOvihc/0UB0kcsbbMkDCRmY9jt41v0112C7HyR2NHhtPR8nyNDpRpa+eXM4HoApCNj6qX/EVzzzDL2+JA/yoPHY2B0c1bX1bRSOrJmOZFM5geyKKPIwyWNg913Ei5topHJtHSN31Efk4H8FqIfk8pB6xkf1cB/KAstmxVCP2N/ac4/mgyP8Aqqi3ekM9/wDsrmbS0Z3VEfm634rw/wCj6H/t2+9391Y/YyhP7ADo5w/NBtIcTgf6k0bvZe0/msm6jMvyf0Z3CRnR1/5gV4Q7NxUD21Dq10cTDdzZSGtdoRYkEA791iglqqufY18sVLFdtNE+pd9b5uP3kFx8mqF4l8ruKSfNdlTj7DMx97ydfJB3VF83y/KJjF7+nPHgGx292VbbAvlqxCB4FWG1UemazQyQDm1zdCfAjzG9B3pFi4VicVTDHUQuzRyNDmnwPMcCNxHgspAREQEREBERAREQEREBEXhW1YijdIQXBoLiGi5NuQQeskjWgucQ0DUkmwA5kqK122bpH9jQRGZ/1iO6PEDiPE2HVYcdLU4oe0mJgpQbtaN7gOOu/wBo6cgpBSVNDSt7NksMQ5GRgJ4XcSbk9UGop9jJZyJK+d0h+ow6DwzcOjQOqkdDhcMAtFG1nsjU9TvKsjxumdo2oid0kYfzWWHX1GvRBddUuqXVLoK3S6tusKuxung+emZH4OcM33d/wXJmI1VRRVXN1MXz5M+6oXgC5NgN91H6jbBgaXxU80rQLl5Z2cdueeS1x0BULxzaGsru4A2ni+q0lzne2dAem5TjjZm0fpa48cxT6znyzn2b/aP5RmsvHRtEr9xkd82PZH0z8Oq5vilVJUP7SpmMjvtnd4NbuaOgW6g2cv67nO8L2HuCz4cAY31WAdBr70vqnZd11tMNhTrVNXpF0c5z+VDBR39Vjj5WHxVHYa7iAPiptJhvgsKoorJhmdZ668zv6KfBREeuc++XyoZNRWNuq19TSKTTw3kf9kAeZ1P5Jg+zj62obAzS+r3fUYD3nfkPEhcs4uvu3r7XXNWCKtYpj3+L6TEOn/JHTuZhUIdxdK5vsmV1lMlpMVwmYUzIqJ/Y9llyj6zWCwbm4ee/isbZ/avtXej1LexnGljoHHwHB3hx4L0YkkREQEREBERAREQEJRc32/2mfJI6jhcWsbpKRve7iy/1Rx5lBtdoflOpqcmOBpqpBp3TaMHxfrf+EHyUBxTb7FKjdN2DeUAt/mN3fFeMGGeCyjRMZ67mt9ogfBcmbtVU0zVN1MXyi9TSyy6yyPl/8jnO/mJWOcE8FL2Ma75uN8vixvd+86wXp+iJ3fQZGPtHMfcNFPeRszaP0tpHjup/6m6eWvshD8E8FbFTSwm8Uj4jzje5h/ykKbu2bP03ud07o9w/uvB+BNbual9U7LuutpgsKfFVNXpF0c5/q1mG7e4tT2tVmVo+jUASC3UjN8VI4PlmleWslYynB9aVkbpLeIjL72960VRhXgtXU4Z4JhmdZ668zvqKfBRHHOftHyuzYZQw1sYlNfLWMP7p/Zxg/VLI7EdHFbehwOmg1igYw8w0ZvvHX4r58w+sqKKXtqaR0ThvtucOT27nDwK6zge37a2jlNuyqGNAe0HTvHKJGHfl16g28CkUUxncmrtNrVGGast0ZRyi6Fdo8UNTJ2bT+qYfvOG9x8Bw968qLDfBeNDGFv6KwVs6tNhPgvaTDgFnx1rWhYNbiIQaurhAWirbLZV1cFrq7C5nU8k5GRgboXb3F3daGt46neuTN0Xrs6JtK4ojWZiGiwjDJap2WFuZz3Od4Nbewc48Bay6xs1s5FRRZGd57rGR53uI/ADgFfgWDx0kLYo2gENbmPFzgNSTx1utkCuURdTEPTtFcV2tVUaX5emz2XLTbR7NMqm5h3JW+o8cxuDvD8FuQqqngjey+0D3uNLU92ePTX6YH5/iNeakqjG2ODlzRVw92aHvXG8tbr5kb+lwtvgWLNqoGyjQnRw5OG8f85oNgiIgIiICIiAuNYvSSNqJm6B/avPeFxq8uB8wQV2VRzajZX0n9bFZsoFjfc8DcCeB5H/gTmqmcM3uZ0zNQ2pkfHfdYhsZ6Pb+ZCk2H4FA2xbG2/Mi563KwHsLCYpmZTuLXj8jvCup4nxa00mUfu5LmM+yd7PLReMUYdl/1fRq7T30XRV3flGVM8tON/rCVwYcCsr9DabloqDapoIZM0wP4B57rvYfuPwK3zcZ03r1iqJ0YLSyrs5uqj8+k7WJUYUBwWqqqALcz4mCtZU1YK682hqqMLTVdKFv6qcLT1coQR+rplg0tb6LKJtbAHMG73NI1br5e5bSreFHcRmD+43Xn/ZBuY/lTe06Ugt4ya/yLfYV8qtO/uzMfTnme8z7zdR5hc/joFc/DvBB2umxJ0zQ6G8oO4x94HzGizIsEqJPWtEPtan7o/uuL7PbRVeGyZ6d/cJ78b7mN/VvA/aGq7hsltjBiMWeI5ZG27SNx7zD/U3k4fA6IM+g2fhjOYjtHc3626N3BeW0RzupoP3k7XO9iEGQ+Vw0ea2oK1DT2mI+EEHufO//AEMUV6Xb2rsuVc1/6xM8dI95hvwVcCvMFXAq2VeFcrArgguIUP2e/wDyV81H9B/fjHLS4H3bj+EKYBRHakdlX0cw4uyHpnA18pD7kEvREQEREBERAWkx7HH081NG1rSJnlri69wM0YFrH7ZW7UU+UKnPYxzt3xSA9A7/AOg1BIa/DYpxllYHjhfeOh3hRus2EG+CYt+zIMw+8NR8VJ6WpEkbZG7nNDh0IuvQoOeVmytYAWuibM37JBv5GxWndQVtP83FLlH0JGucB7LxfL+C6yVYVM0xOb2s7euzjDGcbpzjrz1cnGNuvkex8b/qvBBPTmqvqpDoGPJ8Guv+C6ZX0EU7ckrBI3k4bvEHeD4hag0NVTf4eT0mMfsp3d8DlHNx6O96m+qnXN64LK18E4Z3TpwnZx5oUMLrJPVp5P4hl/mssmDYSqk+ceyEdc7vcNPiFM6HHopndnrFKN8UwyyDoNzh4tus1xVxMTnDPaWdVnOGuLpQnGNjaenoal4BlkEL7OfwOXe1o0HxXJqKmX0JiFMJYpIjuex7PvtLb/FcNoqYtOUixBsRyINiPeuoesFEsg4f4LaUdLdbFtBpuQQ+pw3wWFR1E1HM2ogdkew+RHFrhxadxCm1Th3gtHX4d4IOt7KbTR19O2Zndd6sjOLH21HTiDxCu2cOd1TP+8ncG+xCBG3yuHHzXGtncdlw6o7VmrXDLI3g4a5T1adR5jiu1bNQBlJA0G/6trrjiXjOTfj6yic6o662tVHw2FU75iOGs/xbcFXheYV4Vsr0C5Jt1tFBBXyxy1BbUOdAaSVsxEdGwNYZBNE12lyHuPddnD2g2sun4ni0FLE6eolbDGy2ZzzYC5sB4knSw1XLtgPlEwlhqaWpkY18lTPJ20rbR1DZJS5he5w7rgCBZ2gtog6thmLQVLO1p5mTsP0onBw6EjcfAqObcG81G3iZf64h+aj21mGUNExmJYU+OCpMkTWMpXt7KrD5WtMDomnK64JN27rXUgxQ9vi0EQ1EIzO66u/0IJgiIgIiICIiAsXE6ETwvidue0joeB8jYrKVEEV2HxAhj6OXSSFxAB+rfW3Q/AhSgqK7WYZJFI3EKcd9nzo+s3dmI4i2h8LHgt7hOKx1MQljO/Qji13FpQZRVpVxXLMZoJ6zFHUdBiNa1jXZ694l/Uwh3qwQ2bcSHlms0DjrYOmlWFRSX5SKSN72dnVOhhcY5akQudCx7O64Pf62h3utZSeOZr2h7HBzXAOaWm4LSLgg8QQgxcRwyKduWVgfbcdzmnm1w1aei1Toaum9R3pcQ+jIQJ2j7L9z+jrHx4rfOXk5RNETnte9n2iqmMM507p0/HCYa6ixmKa4Y4h49Zjxlkb1YdfPcuf7VYV2NY5wHdl746n1x79f4l0DEsJint2je8PVc3R7fFrxqFG9oMJqjFl/xTWnMx2gmbzBG6QEcrFcxTTr7PTurO1/bm6d1X2nTndxavDo7qQ01HcKOYNUtdoDqN4OhB8RvCmeGAFXExOcM1dFVE4aounzYNRh2m5R/EaDwXRpaG7bqNYrR711LmOK0tvep78k2Pl8T6OQ3dD3o78YnHUfwuPucOSi2MQXlDeTS4+ZsPzWBs/iJo6+Ga9m5w2Tl2b+66/S9/JRTnMy1W3w2dnR5TPGZu+kQ701XtVgSXNlOS2axy5t2a3dvbheytlQvEqxuJTYXWUjfTaRlRKJmgaskMeWKV7HbuzOc2P1weSptThMAxqgkfEx7aqOpp5w9oc2Ts2NlhzNIs4gh2p+qOS01FsjWYFDDWUl6jLGP0lTtJIltq6eG/7RtyPEN6qQbSUf6aoaepwypbG9kokhlP0QWuilBG9rmteTbm0dUGNgFLg8dTVzU2HxxijIb6Q0AsdNY544gTo5uguPrcOO52JpHPMtbL68zjl8GA628LgDowLRUWFxyCLC6K4pafWV/F7r955PEk3tzJJ3BdEghaxoY0Wa0AADgALAIPRERAREQEREBUVVRBRwUMxLDJsPlNVSDNCfnY+AHPpyPDopmqFBGq/FZqyif+jJGMndlbeY2MWYgOfYA3cBcjgSPJYEFbhmA07KaSoDXuu83BfPPI49+VzG3cSTx8LDcsnFtknNf6RQu7GTeWjRruduAvyOnRR7EW0tZI301j8Pro9I6mC7HtI3XPFup0NxyIugy8V2xnq4pIMPwypldI1zBJVR9hA0SNLS5xkN3AA7gNea0+xkWI1FO2GjrGU1LSDsI5eyErqqZhPaPAeRaAONhbUge6QSOxRmHVrZ3xVMjYJPRZqa4fMDC7vOjGjXjS2Um5951lDtTSUGCU3osjJpTBGynjYQ6SSpe0XBjBvpI4l191rckGwwTbUvpWPqIy+p7aamMdI0vMksBIe6MEizMrc1yQBz3Le4diUdTEJoicrrizgWua5ri17HtOrXAggg8lpMD2HEVDSwvlfFUQ5pDLCRnE0wPb+sCHNOYtIIINgVvMLwplNEIYy4gFzi55u973uL3veeLi4k+aD0cF5OashwVhagiW0mzbXO9IYCHfSLNHD7YP4j/dY+G4pPB67e3Z9aMfrAPtM+l5KZ5FpK/Biw9pCNN5aOHi3+yiaNsZS00domIwVxip3Ts9J1j6b4lucNx2KaO8bw8cbbweRG8HqsDEyCtC+COQ5wTFJwfGbO8+Dh4FeU+LTRC0ze1b+8iGv8cfDqFzFMeJXc0Wn7M57p14TpPtPk0tS3NJM/7QYOjG6/En3KM4tFvUmiNoWk73XeeryXfmo9inFds/Cntc/5ZiNmXLL7O47OVZmpIJTqXRRk+1kAcfeCtmFp9kaYx0FMx28Qsv8AxDN+a9MX2kp6UWe7M/gxmrvP6vmrZm2c8NBJIAGpJ0AHMngoExrJHS0eFQthjlkMlRI0ENc51g4gfRbpuFr20Cy20tZiZBlvTU28NG9w6H1up05BS3DsNip2COJuVo95PNx4lB54Lg8dLEI4x4ucd7ncz/bgtgqBVQVREQEREBERAREQUVpVyoUFhWFiWEw1Dcs0YfyO5w6OGoWcVaUENfstVUpLqGckb+zk4/0n4FaykrqalqDNU4ZHTzm95Yo2hxJ3kX4nW5abm66GQvOWIOFnAOB3hwuPMFBqqTaGlm9SZt+Tjld7nWWcQtVW7GUcmvZdmecZLfhuWqOxM0f+HrHsHAOuB55TY/dQSctVpao2aDF4/Vnjl9q39TQqel4u3fBG/pb8nBBI8qqGqNfpXFRvomn3/wDsQYjix3UrG9f93oNriGBMl7w7j+Y3H2hx6qN4hhFTFvjLxzj73wGo9ynQarg1ByCslN7WN+Vtfcs7ZvYaWplbJUMMcDSCQ8WdJb6IadQDxJ4LqgCuAQVaFhuwKndN6Q6IOkNtXajQWBy7r+KzgFeEFQrgqBVCCoVUCqgIiICIiAiIgIiIKIVVUQWlUIVyoQgsIVpCvIVCEHkQrSF6kK0hB5kK3KvWypZB55Uyr0yplQWAK4BXAKoCCgCuAQBXAIACuAQBVAQVCqEVUBVVFVAREQEREBERAREQEREFFRVRBaQqEK5UsgssqWV9lSyCyypZellSyCyyWV9ksgtsq2VbKtkFAFWyrZVsgoArksqoARFVAREQEREBE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16" name="Picture 8" descr="Archivo: Sp2-Orbita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18074"/>
            <a:ext cx="3816424" cy="296101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6156176" y="414908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Imagen obtenida en wikipedia. Usuario </a:t>
            </a:r>
            <a:r>
              <a:rPr lang="es-ES" sz="1400" dirty="0" err="1" smtClean="0"/>
              <a:t>Sven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984</Words>
  <Application>Microsoft Office PowerPoint</Application>
  <PresentationFormat>Presentación en pantalla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 de Office</vt:lpstr>
      <vt:lpstr>Tema 3</vt:lpstr>
      <vt:lpstr>3 Bioelementos. Biomoléculas inorgánicas</vt:lpstr>
      <vt:lpstr>Bioelementos o elementos biogénicos.</vt:lpstr>
      <vt:lpstr>Propiedades de los bioelementos.</vt:lpstr>
      <vt:lpstr>Importancia del átomo de carbono.</vt:lpstr>
      <vt:lpstr>Hibridación de orbitales</vt:lpstr>
      <vt:lpstr>Hibridación sp³ o tetraédrica</vt:lpstr>
      <vt:lpstr>Diapositiva 8</vt:lpstr>
      <vt:lpstr>Diapositiva 9</vt:lpstr>
      <vt:lpstr>Eteno CH2=CH2</vt:lpstr>
      <vt:lpstr>Clasificación de los bioelementos.</vt:lpstr>
      <vt:lpstr>El agua</vt:lpstr>
      <vt:lpstr>Estructura química del agua.</vt:lpstr>
      <vt:lpstr>Propiedades y funciones del agua.</vt:lpstr>
      <vt:lpstr>Diapositiva 15</vt:lpstr>
      <vt:lpstr>Diapositiva 16</vt:lpstr>
      <vt:lpstr>Funciones biológicas de las sales minerales.</vt:lpstr>
      <vt:lpstr>Diapositiva 18</vt:lpstr>
      <vt:lpstr>Diapositiva 19</vt:lpstr>
      <vt:lpstr>Diapositiva 20</vt:lpstr>
      <vt:lpstr>Diapositiva 21</vt:lpstr>
      <vt:lpstr>Diapositiva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Teresa</dc:creator>
  <cp:lastModifiedBy>Teresa</cp:lastModifiedBy>
  <cp:revision>11</cp:revision>
  <dcterms:created xsi:type="dcterms:W3CDTF">2013-07-26T17:07:43Z</dcterms:created>
  <dcterms:modified xsi:type="dcterms:W3CDTF">2013-07-26T18:56:05Z</dcterms:modified>
</cp:coreProperties>
</file>