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9" r:id="rId2"/>
    <p:sldId id="260" r:id="rId3"/>
    <p:sldId id="261" r:id="rId4"/>
    <p:sldId id="263" r:id="rId5"/>
    <p:sldId id="266" r:id="rId6"/>
    <p:sldId id="259" r:id="rId7"/>
    <p:sldId id="267" r:id="rId8"/>
    <p:sldId id="268"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B9A4E68D-77FF-4081-9112-B66E2917BF9E}" type="datetimeFigureOut">
              <a:rPr lang="es-MX" smtClean="0"/>
              <a:pPr/>
              <a:t>10/06/2013</a:t>
            </a:fld>
            <a:endParaRPr lang="es-MX"/>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MX"/>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3322D2CC-7242-4DC7-9878-DB6684506F44}"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9A4E68D-77FF-4081-9112-B66E2917BF9E}" type="datetimeFigureOut">
              <a:rPr lang="es-MX" smtClean="0"/>
              <a:pPr/>
              <a:t>10/06/2013</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3322D2CC-7242-4DC7-9878-DB6684506F44}"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9A4E68D-77FF-4081-9112-B66E2917BF9E}" type="datetimeFigureOut">
              <a:rPr lang="es-MX" smtClean="0"/>
              <a:pPr/>
              <a:t>10/06/2013</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3322D2CC-7242-4DC7-9878-DB6684506F44}"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9A4E68D-77FF-4081-9112-B66E2917BF9E}" type="datetimeFigureOut">
              <a:rPr lang="es-MX" smtClean="0"/>
              <a:pPr/>
              <a:t>10/06/2013</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3322D2CC-7242-4DC7-9878-DB6684506F44}" type="slidenum">
              <a:rPr lang="es-MX" smtClean="0"/>
              <a:pPr/>
              <a:t>‹Nº›</a:t>
            </a:fld>
            <a:endParaRPr lang="es-MX"/>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B9A4E68D-77FF-4081-9112-B66E2917BF9E}" type="datetimeFigureOut">
              <a:rPr lang="es-MX" smtClean="0"/>
              <a:pPr/>
              <a:t>10/06/2013</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3322D2CC-7242-4DC7-9878-DB6684506F44}" type="slidenum">
              <a:rPr lang="es-MX" smtClean="0"/>
              <a:pPr/>
              <a:t>‹Nº›</a:t>
            </a:fld>
            <a:endParaRPr lang="es-MX"/>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B9A4E68D-77FF-4081-9112-B66E2917BF9E}" type="datetimeFigureOut">
              <a:rPr lang="es-MX" smtClean="0"/>
              <a:pPr/>
              <a:t>10/06/2013</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3322D2CC-7242-4DC7-9878-DB6684506F44}" type="slidenum">
              <a:rPr lang="es-MX" smtClean="0"/>
              <a:pPr/>
              <a:t>‹Nº›</a:t>
            </a:fld>
            <a:endParaRPr lang="es-MX"/>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B9A4E68D-77FF-4081-9112-B66E2917BF9E}" type="datetimeFigureOut">
              <a:rPr lang="es-MX" smtClean="0"/>
              <a:pPr/>
              <a:t>10/06/2013</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3322D2CC-7242-4DC7-9878-DB6684506F44}"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B9A4E68D-77FF-4081-9112-B66E2917BF9E}" type="datetimeFigureOut">
              <a:rPr lang="es-MX" smtClean="0"/>
              <a:pPr/>
              <a:t>10/06/2013</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3322D2CC-7242-4DC7-9878-DB6684506F44}" type="slidenum">
              <a:rPr lang="es-MX" smtClean="0"/>
              <a:pPr/>
              <a:t>‹Nº›</a:t>
            </a:fld>
            <a:endParaRPr lang="es-MX"/>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B9A4E68D-77FF-4081-9112-B66E2917BF9E}" type="datetimeFigureOut">
              <a:rPr lang="es-MX" smtClean="0"/>
              <a:pPr/>
              <a:t>10/06/2013</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3322D2CC-7242-4DC7-9878-DB6684506F44}"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B9A4E68D-77FF-4081-9112-B66E2917BF9E}" type="datetimeFigureOut">
              <a:rPr lang="es-MX" smtClean="0"/>
              <a:pPr/>
              <a:t>10/06/2013</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3322D2CC-7242-4DC7-9878-DB6684506F44}"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B9A4E68D-77FF-4081-9112-B66E2917BF9E}" type="datetimeFigureOut">
              <a:rPr lang="es-MX" smtClean="0"/>
              <a:pPr/>
              <a:t>10/06/2013</a:t>
            </a:fld>
            <a:endParaRPr lang="es-MX"/>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MX"/>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3322D2CC-7242-4DC7-9878-DB6684506F44}" type="slidenum">
              <a:rPr lang="es-MX" smtClean="0"/>
              <a:pPr/>
              <a:t>‹Nº›</a:t>
            </a:fld>
            <a:endParaRPr lang="es-MX"/>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9A4E68D-77FF-4081-9112-B66E2917BF9E}" type="datetimeFigureOut">
              <a:rPr lang="es-MX" smtClean="0"/>
              <a:pPr/>
              <a:t>10/06/2013</a:t>
            </a:fld>
            <a:endParaRPr lang="es-MX"/>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MX"/>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322D2CC-7242-4DC7-9878-DB6684506F44}"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softonic.com/s/spss/espano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http://u.jimdo.com/www36/o/sc448b732ab1c070a/img/ia528037418b573f9/1302451116/std/image.gif"/>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1 Título"/>
          <p:cNvSpPr>
            <a:spLocks noGrp="1"/>
          </p:cNvSpPr>
          <p:nvPr>
            <p:ph type="ctrTitle"/>
          </p:nvPr>
        </p:nvSpPr>
        <p:spPr>
          <a:xfrm>
            <a:off x="685800" y="1752601"/>
            <a:ext cx="7772400" cy="4268687"/>
          </a:xfrm>
          <a:ln>
            <a:solidFill>
              <a:schemeClr val="accent2">
                <a:lumMod val="60000"/>
                <a:lumOff val="40000"/>
              </a:schemeClr>
            </a:solidFill>
          </a:ln>
        </p:spPr>
        <p:txBody>
          <a:bodyPr>
            <a:normAutofit fontScale="90000"/>
          </a:bodyPr>
          <a:lstStyle/>
          <a:p>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dirty="0" smtClean="0">
                <a:solidFill>
                  <a:schemeClr val="tx1">
                    <a:lumMod val="95000"/>
                    <a:lumOff val="5000"/>
                  </a:schemeClr>
                </a:solidFill>
              </a:rPr>
              <a:t>SOFTWARE PARA LAS CIENCIAS SOCIALES </a:t>
            </a:r>
            <a:endParaRPr lang="es-MX"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rot="20154387">
            <a:off x="197161" y="609928"/>
            <a:ext cx="3346733" cy="1680164"/>
          </a:xfrm>
          <a:solidFill>
            <a:schemeClr val="bg1"/>
          </a:solidFill>
        </p:spPr>
        <p:txBody>
          <a:bodyPr>
            <a:normAutofit/>
          </a:bodyPr>
          <a:lstStyle/>
          <a:p>
            <a:r>
              <a:rPr lang="es-MX" sz="9600" b="1" dirty="0" smtClean="0">
                <a:ln w="28575">
                  <a:solidFill>
                    <a:schemeClr val="tx1"/>
                  </a:solidFill>
                </a:ln>
                <a:solidFill>
                  <a:schemeClr val="accent1">
                    <a:lumMod val="75000"/>
                  </a:schemeClr>
                </a:solidFill>
                <a:latin typeface="Aharoni" pitchFamily="2" charset="-79"/>
                <a:cs typeface="Aharoni" pitchFamily="2" charset="-79"/>
              </a:rPr>
              <a:t>SPSS</a:t>
            </a:r>
            <a:r>
              <a:rPr lang="es-MX" sz="9600" b="1" dirty="0" smtClean="0">
                <a:ln w="28575">
                  <a:solidFill>
                    <a:schemeClr val="tx1"/>
                  </a:solidFill>
                </a:ln>
                <a:latin typeface="Aharoni" pitchFamily="2" charset="-79"/>
                <a:cs typeface="Aharoni" pitchFamily="2" charset="-79"/>
              </a:rPr>
              <a:t> </a:t>
            </a:r>
            <a:endParaRPr lang="es-MX" sz="9600" b="1" dirty="0">
              <a:ln w="28575">
                <a:solidFill>
                  <a:schemeClr val="tx1"/>
                </a:solidFill>
              </a:ln>
              <a:latin typeface="Aharoni" pitchFamily="2" charset="-79"/>
              <a:cs typeface="Aharoni" pitchFamily="2" charset="-79"/>
            </a:endParaRPr>
          </a:p>
        </p:txBody>
      </p:sp>
      <p:sp>
        <p:nvSpPr>
          <p:cNvPr id="3" name="2 Subtítulo"/>
          <p:cNvSpPr>
            <a:spLocks noGrp="1"/>
          </p:cNvSpPr>
          <p:nvPr>
            <p:ph type="subTitle" idx="1"/>
          </p:nvPr>
        </p:nvSpPr>
        <p:spPr>
          <a:xfrm rot="20100838">
            <a:off x="1017091" y="1631173"/>
            <a:ext cx="6400800" cy="3189903"/>
          </a:xfrm>
          <a:solidFill>
            <a:schemeClr val="bg1"/>
          </a:solidFill>
        </p:spPr>
        <p:txBody>
          <a:bodyPr>
            <a:noAutofit/>
          </a:bodyPr>
          <a:lstStyle/>
          <a:p>
            <a:r>
              <a:rPr lang="es-MX" sz="2800" cap="none" dirty="0" smtClean="0">
                <a:solidFill>
                  <a:schemeClr val="tx1"/>
                </a:solidFill>
              </a:rPr>
              <a:t>Es uno de los programas estadísticos más conocidos teniendo en cuenta su capacidad para trabajar con grandes bases de datos y un sencillo interface para la mayoría de los análisis. </a:t>
            </a:r>
            <a:endParaRPr lang="es-MX" sz="2800" cap="none" dirty="0">
              <a:solidFill>
                <a:schemeClr val="tx1"/>
              </a:solidFill>
            </a:endParaRPr>
          </a:p>
        </p:txBody>
      </p:sp>
      <p:sp>
        <p:nvSpPr>
          <p:cNvPr id="4" name="3 Rectángulo"/>
          <p:cNvSpPr/>
          <p:nvPr/>
        </p:nvSpPr>
        <p:spPr>
          <a:xfrm rot="20148497">
            <a:off x="3675260" y="4446866"/>
            <a:ext cx="5690982" cy="461665"/>
          </a:xfrm>
          <a:prstGeom prst="rect">
            <a:avLst/>
          </a:prstGeom>
          <a:solidFill>
            <a:schemeClr val="tx2">
              <a:lumMod val="50000"/>
            </a:schemeClr>
          </a:solidFill>
        </p:spPr>
        <p:txBody>
          <a:bodyPr wrap="none">
            <a:spAutoFit/>
          </a:bodyPr>
          <a:lstStyle/>
          <a:p>
            <a:r>
              <a:rPr lang="es-MX" sz="2400" dirty="0" err="1">
                <a:solidFill>
                  <a:schemeClr val="bg1"/>
                </a:solidFill>
                <a:latin typeface="AR CHRISTY" pitchFamily="2" charset="0"/>
              </a:rPr>
              <a:t>Statistical</a:t>
            </a:r>
            <a:r>
              <a:rPr lang="es-MX" sz="2400" dirty="0">
                <a:solidFill>
                  <a:schemeClr val="bg1"/>
                </a:solidFill>
                <a:latin typeface="AR CHRISTY" pitchFamily="2" charset="0"/>
              </a:rPr>
              <a:t> </a:t>
            </a:r>
            <a:r>
              <a:rPr lang="es-MX" sz="2400" dirty="0" err="1">
                <a:solidFill>
                  <a:schemeClr val="bg1"/>
                </a:solidFill>
                <a:latin typeface="AR CHRISTY" pitchFamily="2" charset="0"/>
              </a:rPr>
              <a:t>Package</a:t>
            </a:r>
            <a:r>
              <a:rPr lang="es-MX" sz="2400" dirty="0">
                <a:solidFill>
                  <a:schemeClr val="bg1"/>
                </a:solidFill>
                <a:latin typeface="AR CHRISTY" pitchFamily="2" charset="0"/>
              </a:rPr>
              <a:t> </a:t>
            </a:r>
            <a:r>
              <a:rPr lang="es-MX" sz="2400" dirty="0" err="1">
                <a:solidFill>
                  <a:schemeClr val="bg1"/>
                </a:solidFill>
                <a:latin typeface="AR CHRISTY" pitchFamily="2" charset="0"/>
              </a:rPr>
              <a:t>for</a:t>
            </a:r>
            <a:r>
              <a:rPr lang="es-MX" sz="2400" dirty="0">
                <a:solidFill>
                  <a:schemeClr val="bg1"/>
                </a:solidFill>
                <a:latin typeface="AR CHRISTY" pitchFamily="2" charset="0"/>
              </a:rPr>
              <a:t> </a:t>
            </a:r>
            <a:r>
              <a:rPr lang="es-MX" sz="2400" dirty="0" err="1">
                <a:solidFill>
                  <a:schemeClr val="bg1"/>
                </a:solidFill>
                <a:latin typeface="AR CHRISTY" pitchFamily="2" charset="0"/>
              </a:rPr>
              <a:t>the</a:t>
            </a:r>
            <a:r>
              <a:rPr lang="es-MX" sz="2400" dirty="0">
                <a:solidFill>
                  <a:schemeClr val="bg1"/>
                </a:solidFill>
                <a:latin typeface="AR CHRISTY" pitchFamily="2" charset="0"/>
              </a:rPr>
              <a:t> Social </a:t>
            </a:r>
            <a:r>
              <a:rPr lang="es-MX" sz="2400" dirty="0" err="1">
                <a:solidFill>
                  <a:schemeClr val="bg1"/>
                </a:solidFill>
                <a:latin typeface="AR CHRISTY" pitchFamily="2" charset="0"/>
              </a:rPr>
              <a:t>Sciences</a:t>
            </a:r>
            <a:r>
              <a:rPr lang="es-MX" sz="2400" dirty="0">
                <a:solidFill>
                  <a:schemeClr val="bg1"/>
                </a:solidFill>
                <a:latin typeface="AR CHRISTY" pitchFamily="2" charset="0"/>
              </a:rPr>
              <a:t> </a:t>
            </a:r>
          </a:p>
        </p:txBody>
      </p:sp>
      <p:sp>
        <p:nvSpPr>
          <p:cNvPr id="5" name="4 Rectángulo"/>
          <p:cNvSpPr/>
          <p:nvPr/>
        </p:nvSpPr>
        <p:spPr>
          <a:xfrm rot="20264917">
            <a:off x="3795709" y="5342157"/>
            <a:ext cx="5623655" cy="461665"/>
          </a:xfrm>
          <a:prstGeom prst="rect">
            <a:avLst/>
          </a:prstGeom>
          <a:solidFill>
            <a:srgbClr val="00B0F0"/>
          </a:solidFill>
        </p:spPr>
        <p:txBody>
          <a:bodyPr wrap="none">
            <a:spAutoFit/>
          </a:bodyPr>
          <a:lstStyle/>
          <a:p>
            <a:r>
              <a:rPr lang="es-MX" dirty="0">
                <a:latin typeface="AR CHRISTY" pitchFamily="2" charset="0"/>
              </a:rPr>
              <a:t>"</a:t>
            </a:r>
            <a:r>
              <a:rPr lang="es-MX" sz="2400" dirty="0" err="1">
                <a:latin typeface="AR CHRISTY" pitchFamily="2" charset="0"/>
              </a:rPr>
              <a:t>Statistical</a:t>
            </a:r>
            <a:r>
              <a:rPr lang="es-MX" sz="2400" dirty="0">
                <a:latin typeface="AR CHRISTY" pitchFamily="2" charset="0"/>
              </a:rPr>
              <a:t> </a:t>
            </a:r>
            <a:r>
              <a:rPr lang="es-MX" sz="2400" dirty="0" err="1">
                <a:latin typeface="AR CHRISTY" pitchFamily="2" charset="0"/>
              </a:rPr>
              <a:t>Product</a:t>
            </a:r>
            <a:r>
              <a:rPr lang="es-MX" sz="2400" dirty="0">
                <a:latin typeface="AR CHRISTY" pitchFamily="2" charset="0"/>
              </a:rPr>
              <a:t> and </a:t>
            </a:r>
            <a:r>
              <a:rPr lang="es-MX" sz="2400" dirty="0" err="1">
                <a:latin typeface="AR CHRISTY" pitchFamily="2" charset="0"/>
              </a:rPr>
              <a:t>Service</a:t>
            </a:r>
            <a:r>
              <a:rPr lang="es-MX" sz="2400" dirty="0">
                <a:latin typeface="AR CHRISTY" pitchFamily="2" charset="0"/>
              </a:rPr>
              <a:t> </a:t>
            </a:r>
            <a:r>
              <a:rPr lang="es-MX" sz="2400" dirty="0" err="1">
                <a:latin typeface="AR CHRISTY" pitchFamily="2" charset="0"/>
              </a:rPr>
              <a:t>Solutions</a:t>
            </a:r>
            <a:r>
              <a:rPr lang="es-MX" dirty="0">
                <a:latin typeface="AR CHRISTY" pitchFamily="2" charset="0"/>
              </a:rPr>
              <a:t>"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ntr" presetSubtype="0"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to="" calcmode="lin" valueType="num">
                                      <p:cBhvr>
                                        <p:cTn id="13" dur="1" fill="hold"/>
                                        <p:tgtEl>
                                          <p:spTgt spid="3">
                                            <p:bg/>
                                          </p:spTgt>
                                        </p:tgtEl>
                                        <p:attrNameLst>
                                          <p:attrName/>
                                        </p:attrNameLst>
                                      </p:cBhvr>
                                    </p:anim>
                                  </p:childTnLst>
                                </p:cTn>
                              </p:par>
                            </p:childTnLst>
                          </p:cTn>
                        </p:par>
                      </p:childTnLst>
                    </p:cTn>
                  </p:par>
                  <p:par>
                    <p:cTn id="14" fill="hold">
                      <p:stCondLst>
                        <p:cond delay="indefinite"/>
                      </p:stCondLst>
                      <p:childTnLst>
                        <p:par>
                          <p:cTn id="15" fill="hold">
                            <p:stCondLst>
                              <p:cond delay="0"/>
                            </p:stCondLst>
                            <p:childTnLst>
                              <p:par>
                                <p:cTn id="16" presetID="24"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to="" calcmode="lin" valueType="num">
                                      <p:cBhvr>
                                        <p:cTn id="18" dur="1" fill="hold"/>
                                        <p:tgtEl>
                                          <p:spTgt spid="3">
                                            <p:txEl>
                                              <p:pRg st="0" end="0"/>
                                            </p:txEl>
                                          </p:spTgt>
                                        </p:tgtEl>
                                        <p:attrNameLst>
                                          <p:attrName/>
                                        </p:attrNameLst>
                                      </p:cBhvr>
                                    </p:anim>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heel(4)">
                                      <p:cBhvr>
                                        <p:cTn id="23" dur="20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linds(horizontal)">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88641"/>
            <a:ext cx="7772400" cy="1224135"/>
          </a:xfrm>
        </p:spPr>
        <p:style>
          <a:lnRef idx="1">
            <a:schemeClr val="accent2"/>
          </a:lnRef>
          <a:fillRef idx="2">
            <a:schemeClr val="accent2"/>
          </a:fillRef>
          <a:effectRef idx="1">
            <a:schemeClr val="accent2"/>
          </a:effectRef>
          <a:fontRef idx="minor">
            <a:schemeClr val="dk1"/>
          </a:fontRef>
        </p:style>
        <p:txBody>
          <a:bodyPr/>
          <a:lstStyle/>
          <a:p>
            <a:pPr algn="ctr"/>
            <a:r>
              <a:rPr lang="es-ES" dirty="0" smtClean="0"/>
              <a:t>HISTORIA</a:t>
            </a:r>
            <a:endParaRPr lang="es-ES" dirty="0"/>
          </a:p>
        </p:txBody>
      </p:sp>
      <p:sp>
        <p:nvSpPr>
          <p:cNvPr id="3" name="2 Subtítulo"/>
          <p:cNvSpPr>
            <a:spLocks noGrp="1"/>
          </p:cNvSpPr>
          <p:nvPr>
            <p:ph type="subTitle" idx="1"/>
          </p:nvPr>
        </p:nvSpPr>
        <p:spPr>
          <a:xfrm rot="21078429">
            <a:off x="1396339" y="1752909"/>
            <a:ext cx="6800800" cy="5184576"/>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r>
              <a:rPr lang="es-ES" sz="8000" dirty="0">
                <a:solidFill>
                  <a:schemeClr val="bg2">
                    <a:lumMod val="50000"/>
                  </a:schemeClr>
                </a:solidFill>
              </a:rPr>
              <a:t>Fue creado en </a:t>
            </a:r>
            <a:r>
              <a:rPr lang="es-ES" sz="8000" dirty="0" smtClean="0">
                <a:solidFill>
                  <a:schemeClr val="bg2">
                    <a:lumMod val="50000"/>
                  </a:schemeClr>
                </a:solidFill>
              </a:rPr>
              <a:t>1998 por </a:t>
            </a:r>
            <a:r>
              <a:rPr lang="es-ES" sz="8000" dirty="0">
                <a:solidFill>
                  <a:schemeClr val="bg2">
                    <a:lumMod val="50000"/>
                  </a:schemeClr>
                </a:solidFill>
              </a:rPr>
              <a:t>Norman H. </a:t>
            </a:r>
            <a:r>
              <a:rPr lang="es-ES" sz="8000" dirty="0" err="1">
                <a:solidFill>
                  <a:schemeClr val="bg2">
                    <a:lumMod val="50000"/>
                  </a:schemeClr>
                </a:solidFill>
              </a:rPr>
              <a:t>Nie</a:t>
            </a:r>
            <a:r>
              <a:rPr lang="es-ES" sz="8000" dirty="0">
                <a:solidFill>
                  <a:schemeClr val="bg2">
                    <a:lumMod val="50000"/>
                  </a:schemeClr>
                </a:solidFill>
              </a:rPr>
              <a:t>, C. </a:t>
            </a:r>
            <a:r>
              <a:rPr lang="es-ES" sz="8000" dirty="0" err="1">
                <a:solidFill>
                  <a:schemeClr val="bg2">
                    <a:lumMod val="50000"/>
                  </a:schemeClr>
                </a:solidFill>
              </a:rPr>
              <a:t>Hadlai</a:t>
            </a:r>
            <a:r>
              <a:rPr lang="es-ES" sz="8000" dirty="0">
                <a:solidFill>
                  <a:schemeClr val="bg2">
                    <a:lumMod val="50000"/>
                  </a:schemeClr>
                </a:solidFill>
              </a:rPr>
              <a:t> (Tex) Hull y Dale H. </a:t>
            </a:r>
            <a:r>
              <a:rPr lang="es-ES" sz="8000" dirty="0" err="1">
                <a:solidFill>
                  <a:schemeClr val="bg2">
                    <a:lumMod val="50000"/>
                  </a:schemeClr>
                </a:solidFill>
              </a:rPr>
              <a:t>Bent</a:t>
            </a:r>
            <a:r>
              <a:rPr lang="es-ES" sz="8000" dirty="0">
                <a:solidFill>
                  <a:schemeClr val="bg2">
                    <a:lumMod val="50000"/>
                  </a:schemeClr>
                </a:solidFill>
              </a:rPr>
              <a:t>. Entre 1969 y 1975 la Universidad de Chicago por medio de su </a:t>
            </a:r>
            <a:r>
              <a:rPr lang="es-ES" sz="8000" dirty="0" err="1">
                <a:solidFill>
                  <a:schemeClr val="bg2">
                    <a:lumMod val="50000"/>
                  </a:schemeClr>
                </a:solidFill>
              </a:rPr>
              <a:t>National</a:t>
            </a:r>
            <a:r>
              <a:rPr lang="es-ES" sz="8000" dirty="0">
                <a:solidFill>
                  <a:schemeClr val="bg2">
                    <a:lumMod val="50000"/>
                  </a:schemeClr>
                </a:solidFill>
              </a:rPr>
              <a:t> </a:t>
            </a:r>
            <a:r>
              <a:rPr lang="es-ES" sz="8000" dirty="0" err="1">
                <a:solidFill>
                  <a:schemeClr val="bg2">
                    <a:lumMod val="50000"/>
                  </a:schemeClr>
                </a:solidFill>
              </a:rPr>
              <a:t>Opinion</a:t>
            </a:r>
            <a:r>
              <a:rPr lang="es-ES" sz="8000" dirty="0">
                <a:solidFill>
                  <a:schemeClr val="bg2">
                    <a:lumMod val="50000"/>
                  </a:schemeClr>
                </a:solidFill>
              </a:rPr>
              <a:t> </a:t>
            </a:r>
            <a:r>
              <a:rPr lang="es-ES" sz="8000" dirty="0" err="1">
                <a:solidFill>
                  <a:schemeClr val="bg2">
                    <a:lumMod val="50000"/>
                  </a:schemeClr>
                </a:solidFill>
              </a:rPr>
              <a:t>Research</a:t>
            </a:r>
            <a:r>
              <a:rPr lang="es-ES" sz="8000" dirty="0">
                <a:solidFill>
                  <a:schemeClr val="bg2">
                    <a:lumMod val="50000"/>
                  </a:schemeClr>
                </a:solidFill>
              </a:rPr>
              <a:t> Center estuvo a cargo del desarrollo, distribución y venta del programa. A partir de 1975 corresponde a SPSS Inc.</a:t>
            </a:r>
          </a:p>
          <a:p>
            <a:r>
              <a:rPr lang="es-ES" sz="8000" dirty="0">
                <a:solidFill>
                  <a:schemeClr val="bg2">
                    <a:lumMod val="50000"/>
                  </a:schemeClr>
                </a:solidFill>
              </a:rPr>
              <a:t>Originalmente el programa fue creado para grandes computadores. En 1970 se publica el primer manual de usuario del SPSS por </a:t>
            </a:r>
            <a:r>
              <a:rPr lang="es-ES" sz="8000" dirty="0" err="1">
                <a:solidFill>
                  <a:schemeClr val="bg2">
                    <a:lumMod val="50000"/>
                  </a:schemeClr>
                </a:solidFill>
              </a:rPr>
              <a:t>Nie</a:t>
            </a:r>
            <a:r>
              <a:rPr lang="es-ES" sz="8000" dirty="0">
                <a:solidFill>
                  <a:schemeClr val="bg2">
                    <a:lumMod val="50000"/>
                  </a:schemeClr>
                </a:solidFill>
              </a:rPr>
              <a:t> y Hall. Este manual populariza el programa entre las instituciones de educación superior en EE. </a:t>
            </a:r>
            <a:r>
              <a:rPr lang="es-ES" sz="8000" dirty="0" smtClean="0">
                <a:solidFill>
                  <a:schemeClr val="bg2">
                    <a:lumMod val="50000"/>
                  </a:schemeClr>
                </a:solidFill>
              </a:rPr>
              <a:t>UU.</a:t>
            </a:r>
            <a:r>
              <a:rPr lang="es-ES" sz="8000" dirty="0">
                <a:solidFill>
                  <a:schemeClr val="bg2">
                    <a:lumMod val="50000"/>
                  </a:schemeClr>
                </a:solidFill>
              </a:rPr>
              <a:t> En 1984 sale la primera versión para computadores personales.</a:t>
            </a:r>
          </a:p>
          <a:p>
            <a:r>
              <a:rPr lang="es-ES" sz="8000" dirty="0">
                <a:solidFill>
                  <a:schemeClr val="bg2">
                    <a:lumMod val="50000"/>
                  </a:schemeClr>
                </a:solidFill>
              </a:rPr>
              <a:t>Desde la versión 14, pero más específicamente desde la versión 15 se ha implantado la posibilidad de hacer uso de las librerías de objetos del SPSS desde diversos lenguajes de programación</a:t>
            </a:r>
            <a:r>
              <a:rPr lang="es-ES" sz="8000" b="1" i="1" dirty="0" smtClean="0"/>
              <a:t>.</a:t>
            </a:r>
            <a:endParaRPr lang="es-ES" dirty="0"/>
          </a:p>
        </p:txBody>
      </p:sp>
    </p:spTree>
    <p:extLst>
      <p:ext uri="{BB962C8B-B14F-4D97-AF65-F5344CB8AC3E}">
        <p14:creationId xmlns:p14="http://schemas.microsoft.com/office/powerpoint/2010/main" xmlns="" val="127938917"/>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xit" presetSubtype="0" fill="hold" grpId="0" nodeType="clickEffect">
                                  <p:stCondLst>
                                    <p:cond delay="0"/>
                                  </p:stCondLst>
                                  <p:childTnLst>
                                    <p:animEffect transition="out" filter="wipe(down)">
                                      <p:cBhvr>
                                        <p:cTn id="13" dur="180" accel="50000">
                                          <p:stCondLst>
                                            <p:cond delay="1820"/>
                                          </p:stCondLst>
                                        </p:cTn>
                                        <p:tgtEl>
                                          <p:spTgt spid="3">
                                            <p:txEl>
                                              <p:pRg st="0" end="0"/>
                                            </p:txEl>
                                          </p:spTgt>
                                        </p:tgtEl>
                                      </p:cBhvr>
                                    </p:animEffect>
                                    <p:anim calcmode="lin" valueType="num">
                                      <p:cBhvr>
                                        <p:cTn id="14" dur="1822" tmFilter="0,0; 0.14,0.31; 0.43,0.73; 0.71,0.91; 1.0,1.0">
                                          <p:stCondLst>
                                            <p:cond delay="0"/>
                                          </p:stCondLst>
                                        </p:cTn>
                                        <p:tgtEl>
                                          <p:spTgt spid="3">
                                            <p:txEl>
                                              <p:pRg st="0" end="0"/>
                                            </p:txEl>
                                          </p:spTgt>
                                        </p:tgtEl>
                                        <p:attrNameLst>
                                          <p:attrName>ppt_x</p:attrName>
                                        </p:attrNameLst>
                                      </p:cBhvr>
                                      <p:tavLst>
                                        <p:tav tm="0">
                                          <p:val>
                                            <p:strVal val="ppt_x"/>
                                          </p:val>
                                        </p:tav>
                                        <p:tav tm="100000">
                                          <p:val>
                                            <p:strVal val="#ppt_x+0.25"/>
                                          </p:val>
                                        </p:tav>
                                      </p:tavLst>
                                    </p:anim>
                                    <p:anim calcmode="lin" valueType="num">
                                      <p:cBhvr>
                                        <p:cTn id="15" dur="178">
                                          <p:stCondLst>
                                            <p:cond delay="1822"/>
                                          </p:stCondLst>
                                        </p:cTn>
                                        <p:tgtEl>
                                          <p:spTgt spid="3">
                                            <p:txEl>
                                              <p:pRg st="0" end="0"/>
                                            </p:txEl>
                                          </p:spTgt>
                                        </p:tgtEl>
                                        <p:attrNameLst>
                                          <p:attrName>ppt_x</p:attrName>
                                        </p:attrNameLst>
                                      </p:cBhvr>
                                      <p:tavLst>
                                        <p:tav tm="0">
                                          <p:val>
                                            <p:strVal val="ppt_x"/>
                                          </p:val>
                                        </p:tav>
                                        <p:tav tm="100000">
                                          <p:val>
                                            <p:strVal val="ppt_x"/>
                                          </p:val>
                                        </p:tav>
                                      </p:tavLst>
                                    </p:anim>
                                    <p:anim calcmode="lin" valueType="num">
                                      <p:cBhvr>
                                        <p:cTn id="16" dur="664" tmFilter="0.0,0.0;0.25,0.07;0.50,0.2;0.75,0.467;1.0,1.0">
                                          <p:stCondLst>
                                            <p:cond delay="0"/>
                                          </p:stCondLst>
                                        </p:cTn>
                                        <p:tgtEl>
                                          <p:spTgt spid="3">
                                            <p:txEl>
                                              <p:pRg st="0" end="0"/>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20" dur="180" accel="50000">
                                          <p:stCondLst>
                                            <p:cond delay="1820"/>
                                          </p:stCondLst>
                                        </p:cTn>
                                        <p:tgtEl>
                                          <p:spTgt spid="3">
                                            <p:txEl>
                                              <p:pRg st="0" end="0"/>
                                            </p:txEl>
                                          </p:spTgt>
                                        </p:tgtEl>
                                        <p:attrNameLst>
                                          <p:attrName>ppt_y</p:attrName>
                                        </p:attrNameLst>
                                      </p:cBhvr>
                                      <p:tavLst>
                                        <p:tav tm="0">
                                          <p:val>
                                            <p:strVal val="ppt_y"/>
                                          </p:val>
                                        </p:tav>
                                        <p:tav tm="100000">
                                          <p:val>
                                            <p:strVal val="ppt_y+ppt_h"/>
                                          </p:val>
                                        </p:tav>
                                      </p:tavLst>
                                    </p:anim>
                                    <p:animScale>
                                      <p:cBhvr>
                                        <p:cTn id="21" dur="26">
                                          <p:stCondLst>
                                            <p:cond delay="620"/>
                                          </p:stCondLst>
                                        </p:cTn>
                                        <p:tgtEl>
                                          <p:spTgt spid="3">
                                            <p:txEl>
                                              <p:pRg st="0" end="0"/>
                                            </p:txEl>
                                          </p:spTgt>
                                        </p:tgtEl>
                                      </p:cBhvr>
                                      <p:to x="100000" y="60000"/>
                                    </p:animScale>
                                    <p:animScale>
                                      <p:cBhvr>
                                        <p:cTn id="22" dur="166" decel="50000">
                                          <p:stCondLst>
                                            <p:cond delay="64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set>
                                      <p:cBhvr>
                                        <p:cTn id="29"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6" presetClass="exit" presetSubtype="0" fill="hold" grpId="0" nodeType="clickEffect">
                                  <p:stCondLst>
                                    <p:cond delay="0"/>
                                  </p:stCondLst>
                                  <p:childTnLst>
                                    <p:animEffect transition="out" filter="wipe(down)">
                                      <p:cBhvr>
                                        <p:cTn id="33" dur="180" accel="50000">
                                          <p:stCondLst>
                                            <p:cond delay="1820"/>
                                          </p:stCondLst>
                                        </p:cTn>
                                        <p:tgtEl>
                                          <p:spTgt spid="3">
                                            <p:txEl>
                                              <p:pRg st="1" end="1"/>
                                            </p:txEl>
                                          </p:spTgt>
                                        </p:tgtEl>
                                      </p:cBhvr>
                                    </p:animEffect>
                                    <p:anim calcmode="lin" valueType="num">
                                      <p:cBhvr>
                                        <p:cTn id="34" dur="1822" tmFilter="0,0; 0.14,0.31; 0.43,0.73; 0.71,0.91; 1.0,1.0">
                                          <p:stCondLst>
                                            <p:cond delay="0"/>
                                          </p:stCondLst>
                                        </p:cTn>
                                        <p:tgtEl>
                                          <p:spTgt spid="3">
                                            <p:txEl>
                                              <p:pRg st="1" end="1"/>
                                            </p:txEl>
                                          </p:spTgt>
                                        </p:tgtEl>
                                        <p:attrNameLst>
                                          <p:attrName>ppt_x</p:attrName>
                                        </p:attrNameLst>
                                      </p:cBhvr>
                                      <p:tavLst>
                                        <p:tav tm="0">
                                          <p:val>
                                            <p:strVal val="ppt_x"/>
                                          </p:val>
                                        </p:tav>
                                        <p:tav tm="100000">
                                          <p:val>
                                            <p:strVal val="#ppt_x+0.25"/>
                                          </p:val>
                                        </p:tav>
                                      </p:tavLst>
                                    </p:anim>
                                    <p:anim calcmode="lin" valueType="num">
                                      <p:cBhvr>
                                        <p:cTn id="35" dur="178">
                                          <p:stCondLst>
                                            <p:cond delay="1822"/>
                                          </p:stCondLst>
                                        </p:cTn>
                                        <p:tgtEl>
                                          <p:spTgt spid="3">
                                            <p:txEl>
                                              <p:pRg st="1" end="1"/>
                                            </p:txEl>
                                          </p:spTgt>
                                        </p:tgtEl>
                                        <p:attrNameLst>
                                          <p:attrName>ppt_x</p:attrName>
                                        </p:attrNameLst>
                                      </p:cBhvr>
                                      <p:tavLst>
                                        <p:tav tm="0">
                                          <p:val>
                                            <p:strVal val="ppt_x"/>
                                          </p:val>
                                        </p:tav>
                                        <p:tav tm="100000">
                                          <p:val>
                                            <p:strVal val="ppt_x"/>
                                          </p:val>
                                        </p:tav>
                                      </p:tavLst>
                                    </p:anim>
                                    <p:anim calcmode="lin" valueType="num">
                                      <p:cBhvr>
                                        <p:cTn id="36" dur="664" tmFilter="0.0,0.0;0.25,0.07;0.50,0.2;0.75,0.467;1.0,1.0">
                                          <p:stCondLst>
                                            <p:cond delay="0"/>
                                          </p:stCondLst>
                                        </p:cTn>
                                        <p:tgtEl>
                                          <p:spTgt spid="3">
                                            <p:txEl>
                                              <p:pRg st="1" end="1"/>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7" dur="664" tmFilter="0, 0; 0.125,0.2665; 0.25,0.4; 0.375,0.465; 0.5,0.5;  0.625,0.535; 0.75,0.6; 0.875,0.7335; 1,1">
                                          <p:stCondLst>
                                            <p:cond delay="664"/>
                                          </p:stCondLst>
                                        </p:cTn>
                                        <p:tgtEl>
                                          <p:spTgt spid="3">
                                            <p:txEl>
                                              <p:pRg st="1" end="1"/>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8" dur="332" tmFilter="0, 0; 0.125,0.2665; 0.25,0.4; 0.375,0.465; 0.5,0.5;  0.625,0.535; 0.75,0.6; 0.875,0.7335; 1,1">
                                          <p:stCondLst>
                                            <p:cond delay="1324"/>
                                          </p:stCondLst>
                                        </p:cTn>
                                        <p:tgtEl>
                                          <p:spTgt spid="3">
                                            <p:txEl>
                                              <p:pRg st="1" end="1"/>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9" dur="164" tmFilter="0, 0; 0.125,0.2665; 0.25,0.4; 0.375,0.465; 0.5,0.5;  0.625,0.535; 0.75,0.6; 0.875,0.7335; 1,1">
                                          <p:stCondLst>
                                            <p:cond delay="1656"/>
                                          </p:stCondLst>
                                        </p:cTn>
                                        <p:tgtEl>
                                          <p:spTgt spid="3">
                                            <p:txEl>
                                              <p:pRg st="1" end="1"/>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40" dur="180" accel="50000">
                                          <p:stCondLst>
                                            <p:cond delay="1820"/>
                                          </p:stCondLst>
                                        </p:cTn>
                                        <p:tgtEl>
                                          <p:spTgt spid="3">
                                            <p:txEl>
                                              <p:pRg st="1" end="1"/>
                                            </p:txEl>
                                          </p:spTgt>
                                        </p:tgtEl>
                                        <p:attrNameLst>
                                          <p:attrName>ppt_y</p:attrName>
                                        </p:attrNameLst>
                                      </p:cBhvr>
                                      <p:tavLst>
                                        <p:tav tm="0">
                                          <p:val>
                                            <p:strVal val="ppt_y"/>
                                          </p:val>
                                        </p:tav>
                                        <p:tav tm="100000">
                                          <p:val>
                                            <p:strVal val="ppt_y+ppt_h"/>
                                          </p:val>
                                        </p:tav>
                                      </p:tavLst>
                                    </p:anim>
                                    <p:animScale>
                                      <p:cBhvr>
                                        <p:cTn id="41" dur="26">
                                          <p:stCondLst>
                                            <p:cond delay="620"/>
                                          </p:stCondLst>
                                        </p:cTn>
                                        <p:tgtEl>
                                          <p:spTgt spid="3">
                                            <p:txEl>
                                              <p:pRg st="1" end="1"/>
                                            </p:txEl>
                                          </p:spTgt>
                                        </p:tgtEl>
                                      </p:cBhvr>
                                      <p:to x="100000" y="60000"/>
                                    </p:animScale>
                                    <p:animScale>
                                      <p:cBhvr>
                                        <p:cTn id="42" dur="166" decel="50000">
                                          <p:stCondLst>
                                            <p:cond delay="646"/>
                                          </p:stCondLst>
                                        </p:cTn>
                                        <p:tgtEl>
                                          <p:spTgt spid="3">
                                            <p:txEl>
                                              <p:pRg st="1" end="1"/>
                                            </p:txEl>
                                          </p:spTgt>
                                        </p:tgtEl>
                                      </p:cBhvr>
                                      <p:to x="100000" y="100000"/>
                                    </p:animScale>
                                    <p:animScale>
                                      <p:cBhvr>
                                        <p:cTn id="43" dur="26">
                                          <p:stCondLst>
                                            <p:cond delay="1312"/>
                                          </p:stCondLst>
                                        </p:cTn>
                                        <p:tgtEl>
                                          <p:spTgt spid="3">
                                            <p:txEl>
                                              <p:pRg st="1" end="1"/>
                                            </p:txEl>
                                          </p:spTgt>
                                        </p:tgtEl>
                                      </p:cBhvr>
                                      <p:to x="100000" y="80000"/>
                                    </p:animScale>
                                    <p:animScale>
                                      <p:cBhvr>
                                        <p:cTn id="44" dur="166" decel="50000">
                                          <p:stCondLst>
                                            <p:cond delay="1338"/>
                                          </p:stCondLst>
                                        </p:cTn>
                                        <p:tgtEl>
                                          <p:spTgt spid="3">
                                            <p:txEl>
                                              <p:pRg st="1" end="1"/>
                                            </p:txEl>
                                          </p:spTgt>
                                        </p:tgtEl>
                                      </p:cBhvr>
                                      <p:to x="100000" y="100000"/>
                                    </p:animScale>
                                    <p:animScale>
                                      <p:cBhvr>
                                        <p:cTn id="45" dur="26">
                                          <p:stCondLst>
                                            <p:cond delay="1642"/>
                                          </p:stCondLst>
                                        </p:cTn>
                                        <p:tgtEl>
                                          <p:spTgt spid="3">
                                            <p:txEl>
                                              <p:pRg st="1" end="1"/>
                                            </p:txEl>
                                          </p:spTgt>
                                        </p:tgtEl>
                                      </p:cBhvr>
                                      <p:to x="100000" y="90000"/>
                                    </p:animScale>
                                    <p:animScale>
                                      <p:cBhvr>
                                        <p:cTn id="46" dur="166" decel="50000">
                                          <p:stCondLst>
                                            <p:cond delay="1668"/>
                                          </p:stCondLst>
                                        </p:cTn>
                                        <p:tgtEl>
                                          <p:spTgt spid="3">
                                            <p:txEl>
                                              <p:pRg st="1" end="1"/>
                                            </p:txEl>
                                          </p:spTgt>
                                        </p:tgtEl>
                                      </p:cBhvr>
                                      <p:to x="100000" y="100000"/>
                                    </p:animScale>
                                    <p:animScale>
                                      <p:cBhvr>
                                        <p:cTn id="47" dur="26">
                                          <p:stCondLst>
                                            <p:cond delay="1808"/>
                                          </p:stCondLst>
                                        </p:cTn>
                                        <p:tgtEl>
                                          <p:spTgt spid="3">
                                            <p:txEl>
                                              <p:pRg st="1" end="1"/>
                                            </p:txEl>
                                          </p:spTgt>
                                        </p:tgtEl>
                                      </p:cBhvr>
                                      <p:to x="100000" y="95000"/>
                                    </p:animScale>
                                    <p:animScale>
                                      <p:cBhvr>
                                        <p:cTn id="48" dur="166" decel="50000">
                                          <p:stCondLst>
                                            <p:cond delay="1834"/>
                                          </p:stCondLst>
                                        </p:cTn>
                                        <p:tgtEl>
                                          <p:spTgt spid="3">
                                            <p:txEl>
                                              <p:pRg st="1" end="1"/>
                                            </p:txEl>
                                          </p:spTgt>
                                        </p:tgtEl>
                                      </p:cBhvr>
                                      <p:to x="100000" y="100000"/>
                                    </p:animScale>
                                    <p:set>
                                      <p:cBhvr>
                                        <p:cTn id="49"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6" presetClass="exit" presetSubtype="0" fill="hold" grpId="0" nodeType="clickEffect">
                                  <p:stCondLst>
                                    <p:cond delay="0"/>
                                  </p:stCondLst>
                                  <p:childTnLst>
                                    <p:animEffect transition="out" filter="wipe(down)">
                                      <p:cBhvr>
                                        <p:cTn id="53" dur="180" accel="50000">
                                          <p:stCondLst>
                                            <p:cond delay="1820"/>
                                          </p:stCondLst>
                                        </p:cTn>
                                        <p:tgtEl>
                                          <p:spTgt spid="3">
                                            <p:txEl>
                                              <p:pRg st="2" end="2"/>
                                            </p:txEl>
                                          </p:spTgt>
                                        </p:tgtEl>
                                      </p:cBhvr>
                                    </p:animEffect>
                                    <p:anim calcmode="lin" valueType="num">
                                      <p:cBhvr>
                                        <p:cTn id="54" dur="1822" tmFilter="0,0; 0.14,0.31; 0.43,0.73; 0.71,0.91; 1.0,1.0">
                                          <p:stCondLst>
                                            <p:cond delay="0"/>
                                          </p:stCondLst>
                                        </p:cTn>
                                        <p:tgtEl>
                                          <p:spTgt spid="3">
                                            <p:txEl>
                                              <p:pRg st="2" end="2"/>
                                            </p:txEl>
                                          </p:spTgt>
                                        </p:tgtEl>
                                        <p:attrNameLst>
                                          <p:attrName>ppt_x</p:attrName>
                                        </p:attrNameLst>
                                      </p:cBhvr>
                                      <p:tavLst>
                                        <p:tav tm="0">
                                          <p:val>
                                            <p:strVal val="ppt_x"/>
                                          </p:val>
                                        </p:tav>
                                        <p:tav tm="100000">
                                          <p:val>
                                            <p:strVal val="#ppt_x+0.25"/>
                                          </p:val>
                                        </p:tav>
                                      </p:tavLst>
                                    </p:anim>
                                    <p:anim calcmode="lin" valueType="num">
                                      <p:cBhvr>
                                        <p:cTn id="55" dur="178">
                                          <p:stCondLst>
                                            <p:cond delay="1822"/>
                                          </p:stCondLst>
                                        </p:cTn>
                                        <p:tgtEl>
                                          <p:spTgt spid="3">
                                            <p:txEl>
                                              <p:pRg st="2" end="2"/>
                                            </p:txEl>
                                          </p:spTgt>
                                        </p:tgtEl>
                                        <p:attrNameLst>
                                          <p:attrName>ppt_x</p:attrName>
                                        </p:attrNameLst>
                                      </p:cBhvr>
                                      <p:tavLst>
                                        <p:tav tm="0">
                                          <p:val>
                                            <p:strVal val="ppt_x"/>
                                          </p:val>
                                        </p:tav>
                                        <p:tav tm="100000">
                                          <p:val>
                                            <p:strVal val="ppt_x"/>
                                          </p:val>
                                        </p:tav>
                                      </p:tavLst>
                                    </p:anim>
                                    <p:anim calcmode="lin" valueType="num">
                                      <p:cBhvr>
                                        <p:cTn id="56" dur="664" tmFilter="0.0,0.0;0.25,0.07;0.50,0.2;0.75,0.467;1.0,1.0">
                                          <p:stCondLst>
                                            <p:cond delay="0"/>
                                          </p:stCondLst>
                                        </p:cTn>
                                        <p:tgtEl>
                                          <p:spTgt spid="3">
                                            <p:txEl>
                                              <p:pRg st="2" end="2"/>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7" dur="664" tmFilter="0, 0; 0.125,0.2665; 0.25,0.4; 0.375,0.465; 0.5,0.5;  0.625,0.535; 0.75,0.6; 0.875,0.7335; 1,1">
                                          <p:stCondLst>
                                            <p:cond delay="664"/>
                                          </p:stCondLst>
                                        </p:cTn>
                                        <p:tgtEl>
                                          <p:spTgt spid="3">
                                            <p:txEl>
                                              <p:pRg st="2" end="2"/>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8" dur="332" tmFilter="0, 0; 0.125,0.2665; 0.25,0.4; 0.375,0.465; 0.5,0.5;  0.625,0.535; 0.75,0.6; 0.875,0.7335; 1,1">
                                          <p:stCondLst>
                                            <p:cond delay="1324"/>
                                          </p:stCondLst>
                                        </p:cTn>
                                        <p:tgtEl>
                                          <p:spTgt spid="3">
                                            <p:txEl>
                                              <p:pRg st="2" end="2"/>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9" dur="164" tmFilter="0, 0; 0.125,0.2665; 0.25,0.4; 0.375,0.465; 0.5,0.5;  0.625,0.535; 0.75,0.6; 0.875,0.7335; 1,1">
                                          <p:stCondLst>
                                            <p:cond delay="1656"/>
                                          </p:stCondLst>
                                        </p:cTn>
                                        <p:tgtEl>
                                          <p:spTgt spid="3">
                                            <p:txEl>
                                              <p:pRg st="2" end="2"/>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60" dur="180" accel="50000">
                                          <p:stCondLst>
                                            <p:cond delay="1820"/>
                                          </p:stCondLst>
                                        </p:cTn>
                                        <p:tgtEl>
                                          <p:spTgt spid="3">
                                            <p:txEl>
                                              <p:pRg st="2" end="2"/>
                                            </p:txEl>
                                          </p:spTgt>
                                        </p:tgtEl>
                                        <p:attrNameLst>
                                          <p:attrName>ppt_y</p:attrName>
                                        </p:attrNameLst>
                                      </p:cBhvr>
                                      <p:tavLst>
                                        <p:tav tm="0">
                                          <p:val>
                                            <p:strVal val="ppt_y"/>
                                          </p:val>
                                        </p:tav>
                                        <p:tav tm="100000">
                                          <p:val>
                                            <p:strVal val="ppt_y+ppt_h"/>
                                          </p:val>
                                        </p:tav>
                                      </p:tavLst>
                                    </p:anim>
                                    <p:animScale>
                                      <p:cBhvr>
                                        <p:cTn id="61" dur="26">
                                          <p:stCondLst>
                                            <p:cond delay="620"/>
                                          </p:stCondLst>
                                        </p:cTn>
                                        <p:tgtEl>
                                          <p:spTgt spid="3">
                                            <p:txEl>
                                              <p:pRg st="2" end="2"/>
                                            </p:txEl>
                                          </p:spTgt>
                                        </p:tgtEl>
                                      </p:cBhvr>
                                      <p:to x="100000" y="60000"/>
                                    </p:animScale>
                                    <p:animScale>
                                      <p:cBhvr>
                                        <p:cTn id="62" dur="166" decel="50000">
                                          <p:stCondLst>
                                            <p:cond delay="646"/>
                                          </p:stCondLst>
                                        </p:cTn>
                                        <p:tgtEl>
                                          <p:spTgt spid="3">
                                            <p:txEl>
                                              <p:pRg st="2" end="2"/>
                                            </p:txEl>
                                          </p:spTgt>
                                        </p:tgtEl>
                                      </p:cBhvr>
                                      <p:to x="100000" y="100000"/>
                                    </p:animScale>
                                    <p:animScale>
                                      <p:cBhvr>
                                        <p:cTn id="63" dur="26">
                                          <p:stCondLst>
                                            <p:cond delay="1312"/>
                                          </p:stCondLst>
                                        </p:cTn>
                                        <p:tgtEl>
                                          <p:spTgt spid="3">
                                            <p:txEl>
                                              <p:pRg st="2" end="2"/>
                                            </p:txEl>
                                          </p:spTgt>
                                        </p:tgtEl>
                                      </p:cBhvr>
                                      <p:to x="100000" y="80000"/>
                                    </p:animScale>
                                    <p:animScale>
                                      <p:cBhvr>
                                        <p:cTn id="64" dur="166" decel="50000">
                                          <p:stCondLst>
                                            <p:cond delay="1338"/>
                                          </p:stCondLst>
                                        </p:cTn>
                                        <p:tgtEl>
                                          <p:spTgt spid="3">
                                            <p:txEl>
                                              <p:pRg st="2" end="2"/>
                                            </p:txEl>
                                          </p:spTgt>
                                        </p:tgtEl>
                                      </p:cBhvr>
                                      <p:to x="100000" y="100000"/>
                                    </p:animScale>
                                    <p:animScale>
                                      <p:cBhvr>
                                        <p:cTn id="65" dur="26">
                                          <p:stCondLst>
                                            <p:cond delay="1642"/>
                                          </p:stCondLst>
                                        </p:cTn>
                                        <p:tgtEl>
                                          <p:spTgt spid="3">
                                            <p:txEl>
                                              <p:pRg st="2" end="2"/>
                                            </p:txEl>
                                          </p:spTgt>
                                        </p:tgtEl>
                                      </p:cBhvr>
                                      <p:to x="100000" y="90000"/>
                                    </p:animScale>
                                    <p:animScale>
                                      <p:cBhvr>
                                        <p:cTn id="66" dur="166" decel="50000">
                                          <p:stCondLst>
                                            <p:cond delay="1668"/>
                                          </p:stCondLst>
                                        </p:cTn>
                                        <p:tgtEl>
                                          <p:spTgt spid="3">
                                            <p:txEl>
                                              <p:pRg st="2" end="2"/>
                                            </p:txEl>
                                          </p:spTgt>
                                        </p:tgtEl>
                                      </p:cBhvr>
                                      <p:to x="100000" y="100000"/>
                                    </p:animScale>
                                    <p:animScale>
                                      <p:cBhvr>
                                        <p:cTn id="67" dur="26">
                                          <p:stCondLst>
                                            <p:cond delay="1808"/>
                                          </p:stCondLst>
                                        </p:cTn>
                                        <p:tgtEl>
                                          <p:spTgt spid="3">
                                            <p:txEl>
                                              <p:pRg st="2" end="2"/>
                                            </p:txEl>
                                          </p:spTgt>
                                        </p:tgtEl>
                                      </p:cBhvr>
                                      <p:to x="100000" y="95000"/>
                                    </p:animScale>
                                    <p:animScale>
                                      <p:cBhvr>
                                        <p:cTn id="68" dur="166" decel="50000">
                                          <p:stCondLst>
                                            <p:cond delay="1834"/>
                                          </p:stCondLst>
                                        </p:cTn>
                                        <p:tgtEl>
                                          <p:spTgt spid="3">
                                            <p:txEl>
                                              <p:pRg st="2" end="2"/>
                                            </p:txEl>
                                          </p:spTgt>
                                        </p:tgtEl>
                                      </p:cBhvr>
                                      <p:to x="100000" y="100000"/>
                                    </p:animScale>
                                    <p:set>
                                      <p:cBhvr>
                                        <p:cTn id="69"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26" presetClass="exit" presetSubtype="0" fill="hold" grpId="0" nodeType="clickEffect">
                                  <p:stCondLst>
                                    <p:cond delay="0"/>
                                  </p:stCondLst>
                                  <p:childTnLst>
                                    <p:animEffect transition="out" filter="wipe(down)">
                                      <p:cBhvr>
                                        <p:cTn id="73" dur="180" accel="50000">
                                          <p:stCondLst>
                                            <p:cond delay="1820"/>
                                          </p:stCondLst>
                                        </p:cTn>
                                        <p:tgtEl>
                                          <p:spTgt spid="3">
                                            <p:bg/>
                                          </p:spTgt>
                                        </p:tgtEl>
                                      </p:cBhvr>
                                    </p:animEffect>
                                    <p:anim calcmode="lin" valueType="num">
                                      <p:cBhvr>
                                        <p:cTn id="74" dur="1822" tmFilter="0,0; 0.14,0.31; 0.43,0.73; 0.71,0.91; 1.0,1.0">
                                          <p:stCondLst>
                                            <p:cond delay="0"/>
                                          </p:stCondLst>
                                        </p:cTn>
                                        <p:tgtEl>
                                          <p:spTgt spid="3">
                                            <p:bg/>
                                          </p:spTgt>
                                        </p:tgtEl>
                                        <p:attrNameLst>
                                          <p:attrName>ppt_x</p:attrName>
                                        </p:attrNameLst>
                                      </p:cBhvr>
                                      <p:tavLst>
                                        <p:tav tm="0">
                                          <p:val>
                                            <p:strVal val="ppt_x"/>
                                          </p:val>
                                        </p:tav>
                                        <p:tav tm="100000">
                                          <p:val>
                                            <p:strVal val="#ppt_x+0.25"/>
                                          </p:val>
                                        </p:tav>
                                      </p:tavLst>
                                    </p:anim>
                                    <p:anim calcmode="lin" valueType="num">
                                      <p:cBhvr>
                                        <p:cTn id="75" dur="178">
                                          <p:stCondLst>
                                            <p:cond delay="1822"/>
                                          </p:stCondLst>
                                        </p:cTn>
                                        <p:tgtEl>
                                          <p:spTgt spid="3">
                                            <p:bg/>
                                          </p:spTgt>
                                        </p:tgtEl>
                                        <p:attrNameLst>
                                          <p:attrName>ppt_x</p:attrName>
                                        </p:attrNameLst>
                                      </p:cBhvr>
                                      <p:tavLst>
                                        <p:tav tm="0">
                                          <p:val>
                                            <p:strVal val="ppt_x"/>
                                          </p:val>
                                        </p:tav>
                                        <p:tav tm="100000">
                                          <p:val>
                                            <p:strVal val="ppt_x"/>
                                          </p:val>
                                        </p:tav>
                                      </p:tavLst>
                                    </p:anim>
                                    <p:anim calcmode="lin" valueType="num">
                                      <p:cBhvr>
                                        <p:cTn id="76" dur="664" tmFilter="0.0,0.0;0.25,0.07;0.50,0.2;0.75,0.467;1.0,1.0">
                                          <p:stCondLst>
                                            <p:cond delay="0"/>
                                          </p:stCondLst>
                                        </p:cTn>
                                        <p:tgtEl>
                                          <p:spTgt spid="3">
                                            <p:bg/>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7" dur="664" tmFilter="0, 0; 0.125,0.2665; 0.25,0.4; 0.375,0.465; 0.5,0.5;  0.625,0.535; 0.75,0.6; 0.875,0.7335; 1,1">
                                          <p:stCondLst>
                                            <p:cond delay="664"/>
                                          </p:stCondLst>
                                        </p:cTn>
                                        <p:tgtEl>
                                          <p:spTgt spid="3">
                                            <p:bg/>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8" dur="332" tmFilter="0, 0; 0.125,0.2665; 0.25,0.4; 0.375,0.465; 0.5,0.5;  0.625,0.535; 0.75,0.6; 0.875,0.7335; 1,1">
                                          <p:stCondLst>
                                            <p:cond delay="1324"/>
                                          </p:stCondLst>
                                        </p:cTn>
                                        <p:tgtEl>
                                          <p:spTgt spid="3">
                                            <p:bg/>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9" dur="164" tmFilter="0, 0; 0.125,0.2665; 0.25,0.4; 0.375,0.465; 0.5,0.5;  0.625,0.535; 0.75,0.6; 0.875,0.7335; 1,1">
                                          <p:stCondLst>
                                            <p:cond delay="1656"/>
                                          </p:stCondLst>
                                        </p:cTn>
                                        <p:tgtEl>
                                          <p:spTgt spid="3">
                                            <p:bg/>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80" dur="180" accel="50000">
                                          <p:stCondLst>
                                            <p:cond delay="1820"/>
                                          </p:stCondLst>
                                        </p:cTn>
                                        <p:tgtEl>
                                          <p:spTgt spid="3">
                                            <p:bg/>
                                          </p:spTgt>
                                        </p:tgtEl>
                                        <p:attrNameLst>
                                          <p:attrName>ppt_y</p:attrName>
                                        </p:attrNameLst>
                                      </p:cBhvr>
                                      <p:tavLst>
                                        <p:tav tm="0">
                                          <p:val>
                                            <p:strVal val="ppt_y"/>
                                          </p:val>
                                        </p:tav>
                                        <p:tav tm="100000">
                                          <p:val>
                                            <p:strVal val="ppt_y+ppt_h"/>
                                          </p:val>
                                        </p:tav>
                                      </p:tavLst>
                                    </p:anim>
                                    <p:animScale>
                                      <p:cBhvr>
                                        <p:cTn id="81" dur="26">
                                          <p:stCondLst>
                                            <p:cond delay="620"/>
                                          </p:stCondLst>
                                        </p:cTn>
                                        <p:tgtEl>
                                          <p:spTgt spid="3">
                                            <p:bg/>
                                          </p:spTgt>
                                        </p:tgtEl>
                                      </p:cBhvr>
                                      <p:to x="100000" y="60000"/>
                                    </p:animScale>
                                    <p:animScale>
                                      <p:cBhvr>
                                        <p:cTn id="82" dur="166" decel="50000">
                                          <p:stCondLst>
                                            <p:cond delay="646"/>
                                          </p:stCondLst>
                                        </p:cTn>
                                        <p:tgtEl>
                                          <p:spTgt spid="3">
                                            <p:bg/>
                                          </p:spTgt>
                                        </p:tgtEl>
                                      </p:cBhvr>
                                      <p:to x="100000" y="100000"/>
                                    </p:animScale>
                                    <p:animScale>
                                      <p:cBhvr>
                                        <p:cTn id="83" dur="26">
                                          <p:stCondLst>
                                            <p:cond delay="1312"/>
                                          </p:stCondLst>
                                        </p:cTn>
                                        <p:tgtEl>
                                          <p:spTgt spid="3">
                                            <p:bg/>
                                          </p:spTgt>
                                        </p:tgtEl>
                                      </p:cBhvr>
                                      <p:to x="100000" y="80000"/>
                                    </p:animScale>
                                    <p:animScale>
                                      <p:cBhvr>
                                        <p:cTn id="84" dur="166" decel="50000">
                                          <p:stCondLst>
                                            <p:cond delay="1338"/>
                                          </p:stCondLst>
                                        </p:cTn>
                                        <p:tgtEl>
                                          <p:spTgt spid="3">
                                            <p:bg/>
                                          </p:spTgt>
                                        </p:tgtEl>
                                      </p:cBhvr>
                                      <p:to x="100000" y="100000"/>
                                    </p:animScale>
                                    <p:animScale>
                                      <p:cBhvr>
                                        <p:cTn id="85" dur="26">
                                          <p:stCondLst>
                                            <p:cond delay="1642"/>
                                          </p:stCondLst>
                                        </p:cTn>
                                        <p:tgtEl>
                                          <p:spTgt spid="3">
                                            <p:bg/>
                                          </p:spTgt>
                                        </p:tgtEl>
                                      </p:cBhvr>
                                      <p:to x="100000" y="90000"/>
                                    </p:animScale>
                                    <p:animScale>
                                      <p:cBhvr>
                                        <p:cTn id="86" dur="166" decel="50000">
                                          <p:stCondLst>
                                            <p:cond delay="1668"/>
                                          </p:stCondLst>
                                        </p:cTn>
                                        <p:tgtEl>
                                          <p:spTgt spid="3">
                                            <p:bg/>
                                          </p:spTgt>
                                        </p:tgtEl>
                                      </p:cBhvr>
                                      <p:to x="100000" y="100000"/>
                                    </p:animScale>
                                    <p:animScale>
                                      <p:cBhvr>
                                        <p:cTn id="87" dur="26">
                                          <p:stCondLst>
                                            <p:cond delay="1808"/>
                                          </p:stCondLst>
                                        </p:cTn>
                                        <p:tgtEl>
                                          <p:spTgt spid="3">
                                            <p:bg/>
                                          </p:spTgt>
                                        </p:tgtEl>
                                      </p:cBhvr>
                                      <p:to x="100000" y="95000"/>
                                    </p:animScale>
                                    <p:animScale>
                                      <p:cBhvr>
                                        <p:cTn id="88" dur="166" decel="50000">
                                          <p:stCondLst>
                                            <p:cond delay="1834"/>
                                          </p:stCondLst>
                                        </p:cTn>
                                        <p:tgtEl>
                                          <p:spTgt spid="3">
                                            <p:bg/>
                                          </p:spTgt>
                                        </p:tgtEl>
                                      </p:cBhvr>
                                      <p:to x="100000" y="100000"/>
                                    </p:animScale>
                                    <p:set>
                                      <p:cBhvr>
                                        <p:cTn id="89" dur="1" fill="hold">
                                          <p:stCondLst>
                                            <p:cond delay="1999"/>
                                          </p:stCondLst>
                                        </p:cTn>
                                        <p:tgtEl>
                                          <p:spTgt spid="3">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0603" y="260648"/>
            <a:ext cx="6552728" cy="792088"/>
          </a:xfrm>
        </p:spPr>
        <p:txBody>
          <a:bodyPr>
            <a:normAutofit fontScale="90000"/>
          </a:bodyPr>
          <a:lstStyle/>
          <a:p>
            <a:r>
              <a:rPr lang="es-ES" dirty="0" smtClean="0">
                <a:solidFill>
                  <a:srgbClr val="FFFF00"/>
                </a:solidFill>
                <a:latin typeface="Arial" pitchFamily="34" charset="0"/>
                <a:cs typeface="Arial" pitchFamily="34" charset="0"/>
              </a:rPr>
              <a:t>Modelos del SPSS</a:t>
            </a:r>
            <a:endParaRPr lang="es-ES" dirty="0">
              <a:solidFill>
                <a:srgbClr val="FFFF00"/>
              </a:solidFill>
              <a:latin typeface="Arial" pitchFamily="34" charset="0"/>
              <a:cs typeface="Arial" pitchFamily="34" charset="0"/>
            </a:endParaRPr>
          </a:p>
        </p:txBody>
      </p:sp>
      <p:sp>
        <p:nvSpPr>
          <p:cNvPr id="3" name="2 Subtítulo"/>
          <p:cNvSpPr>
            <a:spLocks noGrp="1"/>
          </p:cNvSpPr>
          <p:nvPr>
            <p:ph type="subTitle" idx="1"/>
          </p:nvPr>
        </p:nvSpPr>
        <p:spPr>
          <a:xfrm>
            <a:off x="1331640" y="1124744"/>
            <a:ext cx="6400800" cy="1008112"/>
          </a:xfrm>
        </p:spPr>
        <p:txBody>
          <a:bodyPr>
            <a:noAutofit/>
          </a:bodyPr>
          <a:lstStyle/>
          <a:p>
            <a:pPr algn="l"/>
            <a:r>
              <a:rPr lang="es-ES" sz="1600" b="1" dirty="0" smtClean="0">
                <a:solidFill>
                  <a:srgbClr val="00B0F0"/>
                </a:solidFill>
                <a:latin typeface="Arial" pitchFamily="34" charset="0"/>
                <a:cs typeface="Arial" pitchFamily="34" charset="0"/>
              </a:rPr>
              <a:t>El sistema de módulos de SPSS, como los de otros programas (similar al de algunos lenguajes de programación) provee toda una serie de capacidades adicionales a las existentes en el sistema base. </a:t>
            </a:r>
          </a:p>
        </p:txBody>
      </p:sp>
      <p:sp>
        <p:nvSpPr>
          <p:cNvPr id="5" name="4 CuadroTexto"/>
          <p:cNvSpPr txBox="1"/>
          <p:nvPr/>
        </p:nvSpPr>
        <p:spPr>
          <a:xfrm>
            <a:off x="251520" y="2564904"/>
            <a:ext cx="3816424" cy="3416320"/>
          </a:xfrm>
          <a:prstGeom prst="rect">
            <a:avLst/>
          </a:prstGeom>
          <a:noFill/>
        </p:spPr>
        <p:txBody>
          <a:bodyPr wrap="square" rtlCol="0">
            <a:spAutoFit/>
          </a:bodyPr>
          <a:lstStyle/>
          <a:p>
            <a:r>
              <a:rPr lang="es-ES" b="1" dirty="0" smtClean="0">
                <a:solidFill>
                  <a:srgbClr val="FF00FF"/>
                </a:solidFill>
              </a:rPr>
              <a:t>Algunos de los módulos disponibles son:</a:t>
            </a:r>
          </a:p>
          <a:p>
            <a:r>
              <a:rPr lang="es-ES" b="1" dirty="0" smtClean="0">
                <a:solidFill>
                  <a:srgbClr val="FF00FF"/>
                </a:solidFill>
              </a:rPr>
              <a:t>Modelos de Regresión</a:t>
            </a:r>
          </a:p>
          <a:p>
            <a:r>
              <a:rPr lang="es-ES" b="1" dirty="0" smtClean="0">
                <a:solidFill>
                  <a:srgbClr val="FF00FF"/>
                </a:solidFill>
              </a:rPr>
              <a:t>Modelos Avanzados</a:t>
            </a:r>
          </a:p>
          <a:p>
            <a:r>
              <a:rPr lang="es-ES" b="1" dirty="0" smtClean="0">
                <a:solidFill>
                  <a:srgbClr val="FF00FF"/>
                </a:solidFill>
              </a:rPr>
              <a:t>Reducción de datos: Permite crear variables sintéticas a partir de variables colineales por medio del Análisis Factorial.</a:t>
            </a:r>
          </a:p>
          <a:p>
            <a:r>
              <a:rPr lang="es-ES" b="1" dirty="0" smtClean="0">
                <a:solidFill>
                  <a:srgbClr val="FF00FF"/>
                </a:solidFill>
              </a:rPr>
              <a:t>Clasificación: Permite realizar agrupaciones de observaciones o de variables (cluster </a:t>
            </a:r>
            <a:r>
              <a:rPr lang="es-ES" b="1" dirty="0" err="1" smtClean="0">
                <a:solidFill>
                  <a:srgbClr val="FF00FF"/>
                </a:solidFill>
              </a:rPr>
              <a:t>analysis</a:t>
            </a:r>
            <a:r>
              <a:rPr lang="es-ES" b="1" dirty="0" smtClean="0">
                <a:solidFill>
                  <a:srgbClr val="FF00FF"/>
                </a:solidFill>
              </a:rPr>
              <a:t>) mediante tres algoritmos distintos.</a:t>
            </a:r>
          </a:p>
        </p:txBody>
      </p:sp>
      <p:sp>
        <p:nvSpPr>
          <p:cNvPr id="7" name="6 CuadroTexto"/>
          <p:cNvSpPr txBox="1"/>
          <p:nvPr/>
        </p:nvSpPr>
        <p:spPr>
          <a:xfrm>
            <a:off x="4499992" y="2760978"/>
            <a:ext cx="3744416" cy="2800767"/>
          </a:xfrm>
          <a:prstGeom prst="rect">
            <a:avLst/>
          </a:prstGeom>
          <a:noFill/>
        </p:spPr>
        <p:txBody>
          <a:bodyPr wrap="square" rtlCol="0">
            <a:spAutoFit/>
          </a:bodyPr>
          <a:lstStyle/>
          <a:p>
            <a:r>
              <a:rPr lang="es-ES" sz="1600" b="1" dirty="0" smtClean="0">
                <a:solidFill>
                  <a:srgbClr val="FFC000"/>
                </a:solidFill>
              </a:rPr>
              <a:t>Categorías: Permite realizar análisis multivariados de variables normalmente categorías. También se pueden usar variables métricas siempre que se realice el proceso de recodificación adecuado de las mismas.</a:t>
            </a:r>
          </a:p>
          <a:p>
            <a:r>
              <a:rPr lang="es-ES" sz="1600" b="1" dirty="0" smtClean="0">
                <a:solidFill>
                  <a:srgbClr val="FFC000"/>
                </a:solidFill>
              </a:rPr>
              <a:t>Análisis Conjunto: Permite realizar el análisis de datos recogidos para este tipo específico de pruebas estadísticas.</a:t>
            </a:r>
            <a:endParaRPr lang="es-ES" sz="1600" b="1" dirty="0">
              <a:solidFill>
                <a:srgbClr val="FFC000"/>
              </a:solidFill>
            </a:endParaRPr>
          </a:p>
        </p:txBody>
      </p:sp>
    </p:spTree>
    <p:extLst>
      <p:ext uri="{BB962C8B-B14F-4D97-AF65-F5344CB8AC3E}">
        <p14:creationId xmlns:p14="http://schemas.microsoft.com/office/powerpoint/2010/main" xmlns="" val="15093377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smtClean="0"/>
              <a:t>Manejo </a:t>
            </a:r>
            <a:endParaRPr lang="es-MX" dirty="0"/>
          </a:p>
        </p:txBody>
      </p:sp>
      <p:sp>
        <p:nvSpPr>
          <p:cNvPr id="5" name="4 Marcador de contenido"/>
          <p:cNvSpPr>
            <a:spLocks noGrp="1"/>
          </p:cNvSpPr>
          <p:nvPr>
            <p:ph sz="quarter" idx="1"/>
          </p:nvPr>
        </p:nvSpPr>
        <p:spPr/>
        <p:txBody>
          <a:bodyPr>
            <a:normAutofit/>
          </a:bodyPr>
          <a:lstStyle/>
          <a:p>
            <a:r>
              <a:rPr lang="es-MX" sz="1600" dirty="0"/>
              <a:t>SPSS tiene un sistema de ficheros en el cual el principal son los archivos de datos (extensión. SAV). Aparte de este tipo existen otros dos tipos de uso </a:t>
            </a:r>
            <a:r>
              <a:rPr lang="es-MX" sz="1600" dirty="0" smtClean="0"/>
              <a:t>frecuente.</a:t>
            </a:r>
          </a:p>
          <a:p>
            <a:r>
              <a:rPr lang="es-MX" sz="1600" dirty="0"/>
              <a:t>Archivos de salida (output, extensión. </a:t>
            </a:r>
            <a:r>
              <a:rPr lang="es-MX" sz="1600" dirty="0" smtClean="0"/>
              <a:t>SPO</a:t>
            </a:r>
          </a:p>
          <a:p>
            <a:r>
              <a:rPr lang="es-MX" sz="1600" dirty="0"/>
              <a:t>Archivos de sintaxis (extensión. </a:t>
            </a:r>
            <a:r>
              <a:rPr lang="es-MX" sz="1600" dirty="0" smtClean="0"/>
              <a:t>SPS</a:t>
            </a:r>
          </a:p>
          <a:p>
            <a:r>
              <a:rPr lang="es-MX" sz="1600" dirty="0" smtClean="0"/>
              <a:t>Archivos de </a:t>
            </a:r>
            <a:r>
              <a:rPr lang="es-MX" sz="1600" dirty="0"/>
              <a:t>scripts (extensión. SBS)</a:t>
            </a:r>
          </a:p>
        </p:txBody>
      </p:sp>
      <p:pic>
        <p:nvPicPr>
          <p:cNvPr id="1026" name="Picture 2" descr="http://upload.wikimedia.org/wikipedia/commons/thumb/7/70/Applications-internet.svg/250px-Applications-internet.svg.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724128" y="2596184"/>
            <a:ext cx="2381250" cy="2381250"/>
          </a:xfrm>
          <a:prstGeom prst="rect">
            <a:avLst/>
          </a:prstGeom>
          <a:noFill/>
          <a:extLst>
            <a:ext uri="{909E8E84-426E-40DD-AFC4-6F175D3DCCD1}">
              <a14:hiddenFill xmlns="" xmlns:a14="http://schemas.microsoft.com/office/drawing/2010/main">
                <a:solidFill>
                  <a:srgbClr val="FFFFFF"/>
                </a:solidFill>
              </a14:hiddenFill>
            </a:ext>
          </a:extLst>
        </p:spPr>
      </p:pic>
      <p:pic>
        <p:nvPicPr>
          <p:cNvPr id="1028" name="Picture 4" descr="http://www.oecd.org/media/oecdorg/topics/internet/48405289.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123728" y="3323481"/>
            <a:ext cx="3456384" cy="328063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266381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7 Imagen" descr="http://gmkfreelogos.com/logos/S/img/SPSS-1.gif"/>
          <p:cNvPicPr/>
          <p:nvPr/>
        </p:nvPicPr>
        <p:blipFill>
          <a:blip r:embed="rId2" cstate="print"/>
          <a:srcRect/>
          <a:stretch>
            <a:fillRect/>
          </a:stretch>
        </p:blipFill>
        <p:spPr bwMode="auto">
          <a:xfrm>
            <a:off x="755576" y="3905671"/>
            <a:ext cx="7344816" cy="2952329"/>
          </a:xfrm>
          <a:prstGeom prst="rect">
            <a:avLst/>
          </a:prstGeom>
          <a:noFill/>
          <a:ln w="9525">
            <a:noFill/>
            <a:miter lim="800000"/>
            <a:headEnd/>
            <a:tailEnd/>
          </a:ln>
        </p:spPr>
      </p:pic>
      <p:sp>
        <p:nvSpPr>
          <p:cNvPr id="7" name="6 Marcador de contenido"/>
          <p:cNvSpPr>
            <a:spLocks noGrp="1"/>
          </p:cNvSpPr>
          <p:nvPr>
            <p:ph idx="1"/>
          </p:nvPr>
        </p:nvSpPr>
        <p:spPr/>
        <p:txBody>
          <a:bodyPr/>
          <a:lstStyle/>
          <a:p>
            <a:r>
              <a:rPr lang="es-MX" dirty="0" smtClean="0"/>
              <a:t>Se pueden generar estos archivos de sintaxis con la ayuda del programa mismo, pues en casi todas las ventanas donde se realizan tareas en el SPSS existe un botón "Pegar". Este botón cierra la ventana en cuestión y guarda la sintaxis de las acciones seleccionadas en dicha ventana. Una vez salvado este archivo es susceptible de modificación.</a:t>
            </a:r>
            <a:endParaRPr lang="es-MX" dirty="0"/>
          </a:p>
        </p:txBody>
      </p:sp>
      <p:sp>
        <p:nvSpPr>
          <p:cNvPr id="4" name="3 Título"/>
          <p:cNvSpPr>
            <a:spLocks noGrp="1"/>
          </p:cNvSpPr>
          <p:nvPr>
            <p:ph type="title"/>
          </p:nvPr>
        </p:nvSpPr>
        <p:spPr/>
        <p:txBody>
          <a:bodyPr/>
          <a:lstStyle/>
          <a:p>
            <a:r>
              <a:rPr lang="es-MX" dirty="0" smtClean="0"/>
              <a:t>FICHERO DE SINTAXIS</a:t>
            </a:r>
            <a:endParaRPr lang="es-MX"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tecnogimp.pbworks.com/f/20061211194410-paisaje.gif"/>
          <p:cNvPicPr>
            <a:picLocks noChangeAspect="1" noChangeArrowheads="1" noCrop="1"/>
          </p:cNvPicPr>
          <p:nvPr/>
        </p:nvPicPr>
        <p:blipFill>
          <a:blip r:embed="rId2" cstate="print"/>
          <a:srcRect/>
          <a:stretch>
            <a:fillRect/>
          </a:stretch>
        </p:blipFill>
        <p:spPr bwMode="auto">
          <a:xfrm>
            <a:off x="467543" y="476672"/>
            <a:ext cx="7968885" cy="5976664"/>
          </a:xfrm>
          <a:prstGeom prst="rect">
            <a:avLst/>
          </a:prstGeom>
          <a:noFill/>
        </p:spPr>
      </p:pic>
      <p:sp>
        <p:nvSpPr>
          <p:cNvPr id="2" name="1 Marcador de contenido"/>
          <p:cNvSpPr>
            <a:spLocks noGrp="1"/>
          </p:cNvSpPr>
          <p:nvPr>
            <p:ph idx="1"/>
          </p:nvPr>
        </p:nvSpPr>
        <p:spPr>
          <a:xfrm>
            <a:off x="457200" y="2996952"/>
            <a:ext cx="8229600" cy="3010339"/>
          </a:xfrm>
        </p:spPr>
        <p:txBody>
          <a:bodyPr>
            <a:normAutofit fontScale="77500" lnSpcReduction="20000"/>
          </a:bodyPr>
          <a:lstStyle/>
          <a:p>
            <a:pPr>
              <a:buNone/>
            </a:pPr>
            <a:endParaRPr lang="es-MX" dirty="0" smtClean="0"/>
          </a:p>
          <a:p>
            <a:endParaRPr lang="es-MX" dirty="0" smtClean="0"/>
          </a:p>
          <a:p>
            <a:endParaRPr lang="es-MX" dirty="0" smtClean="0"/>
          </a:p>
          <a:p>
            <a:endParaRPr lang="es-MX" dirty="0" smtClean="0"/>
          </a:p>
          <a:p>
            <a:r>
              <a:rPr lang="es-MX" dirty="0" smtClean="0">
                <a:solidFill>
                  <a:schemeClr val="bg1">
                    <a:lumMod val="95000"/>
                  </a:schemeClr>
                </a:solidFill>
              </a:rPr>
              <a:t>TERESA MORALES HERNANDEZ</a:t>
            </a:r>
          </a:p>
          <a:p>
            <a:r>
              <a:rPr lang="es-MX" dirty="0" smtClean="0">
                <a:solidFill>
                  <a:schemeClr val="bg1">
                    <a:lumMod val="95000"/>
                  </a:schemeClr>
                </a:solidFill>
              </a:rPr>
              <a:t>LETCIA FLORES SILVERIO</a:t>
            </a:r>
          </a:p>
          <a:p>
            <a:r>
              <a:rPr lang="es-MX" dirty="0" smtClean="0">
                <a:solidFill>
                  <a:schemeClr val="bg1">
                    <a:lumMod val="95000"/>
                  </a:schemeClr>
                </a:solidFill>
              </a:rPr>
              <a:t>LILIANA GUADALUPE HERNANDEZ PRADO</a:t>
            </a:r>
          </a:p>
          <a:p>
            <a:r>
              <a:rPr lang="es-MX" dirty="0" smtClean="0">
                <a:solidFill>
                  <a:schemeClr val="bg1">
                    <a:lumMod val="95000"/>
                  </a:schemeClr>
                </a:solidFill>
              </a:rPr>
              <a:t>MELISSA GARCIA PLASENCIA</a:t>
            </a:r>
          </a:p>
          <a:p>
            <a:r>
              <a:rPr lang="es-MX" dirty="0" smtClean="0">
                <a:solidFill>
                  <a:schemeClr val="bg1">
                    <a:lumMod val="95000"/>
                  </a:schemeClr>
                </a:solidFill>
              </a:rPr>
              <a:t>YENNIFER OLVERA DE LA CRUZ</a:t>
            </a:r>
            <a:endParaRPr lang="es-MX" dirty="0">
              <a:solidFill>
                <a:schemeClr val="bg1">
                  <a:lumMod val="9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buNone/>
            </a:pPr>
            <a:r>
              <a:rPr lang="es-MX" dirty="0" smtClean="0"/>
              <a:t>Http</a:t>
            </a:r>
            <a:r>
              <a:rPr lang="es-MX" dirty="0" smtClean="0"/>
              <a:t>://</a:t>
            </a:r>
            <a:r>
              <a:rPr lang="es-MX" dirty="0" smtClean="0"/>
              <a:t>es.wikipedia.org/wiki/SPSS</a:t>
            </a:r>
          </a:p>
          <a:p>
            <a:pPr>
              <a:buNone/>
            </a:pPr>
            <a:endParaRPr lang="es-MX" dirty="0" smtClean="0"/>
          </a:p>
          <a:p>
            <a:pPr>
              <a:buNone/>
            </a:pPr>
            <a:r>
              <a:rPr lang="es-MX" dirty="0" smtClean="0">
                <a:hlinkClick r:id="rId2"/>
              </a:rPr>
              <a:t>http://</a:t>
            </a:r>
            <a:r>
              <a:rPr lang="es-MX" dirty="0" smtClean="0">
                <a:hlinkClick r:id="rId2"/>
              </a:rPr>
              <a:t>www.softonic.com/s/spss/espanol</a:t>
            </a:r>
            <a:r>
              <a:rPr lang="es-MX" dirty="0" smtClean="0"/>
              <a:t> </a:t>
            </a:r>
          </a:p>
          <a:p>
            <a:pPr>
              <a:buNone/>
            </a:pPr>
            <a:endParaRPr lang="es-MX" dirty="0" smtClean="0"/>
          </a:p>
          <a:p>
            <a:pPr>
              <a:buNone/>
            </a:pPr>
            <a:r>
              <a:rPr lang="es-MX" dirty="0" smtClean="0"/>
              <a:t>Visto 7 de junio de 2013</a:t>
            </a:r>
            <a:endParaRPr lang="es-MX" dirty="0"/>
          </a:p>
        </p:txBody>
      </p:sp>
      <p:sp>
        <p:nvSpPr>
          <p:cNvPr id="3" name="2 Título"/>
          <p:cNvSpPr>
            <a:spLocks noGrp="1"/>
          </p:cNvSpPr>
          <p:nvPr>
            <p:ph type="title"/>
          </p:nvPr>
        </p:nvSpPr>
        <p:spPr/>
        <p:txBody>
          <a:bodyPr>
            <a:normAutofit fontScale="90000"/>
          </a:bodyPr>
          <a:lstStyle/>
          <a:p>
            <a:r>
              <a:rPr lang="es-MX" dirty="0" smtClean="0"/>
              <a:t>BIBLIOGRAFIA</a:t>
            </a:r>
            <a:br>
              <a:rPr lang="es-MX" dirty="0" smtClean="0"/>
            </a:br>
            <a:endParaRPr lang="es-MX"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113</TotalTime>
  <Words>340</Words>
  <Application>Microsoft Office PowerPoint</Application>
  <PresentationFormat>Presentación en pantalla (4:3)</PresentationFormat>
  <Paragraphs>40</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Concurrencia</vt:lpstr>
      <vt:lpstr>    SOFTWARE PARA LAS CIENCIAS SOCIALES </vt:lpstr>
      <vt:lpstr>SPSS </vt:lpstr>
      <vt:lpstr>HISTORIA</vt:lpstr>
      <vt:lpstr>Modelos del SPSS</vt:lpstr>
      <vt:lpstr>Manejo </vt:lpstr>
      <vt:lpstr>FICHERO DE SINTAXIS</vt:lpstr>
      <vt:lpstr>Diapositiva 7</vt:lpstr>
      <vt:lpstr>BIBLIOGRAFIA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VAIO</dc:creator>
  <cp:lastModifiedBy>VAIO</cp:lastModifiedBy>
  <cp:revision>13</cp:revision>
  <dcterms:created xsi:type="dcterms:W3CDTF">2013-06-09T21:37:57Z</dcterms:created>
  <dcterms:modified xsi:type="dcterms:W3CDTF">2013-06-10T18:46:32Z</dcterms:modified>
</cp:coreProperties>
</file>