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3" r:id="rId8"/>
    <p:sldId id="264" r:id="rId9"/>
    <p:sldId id="265" r:id="rId10"/>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D6049F04-B476-49EF-B6B9-6AB5BE9B4C67}" type="datetimeFigureOut">
              <a:rPr lang="es-AR" smtClean="0"/>
              <a:t>14/06/2013</a:t>
            </a:fld>
            <a:endParaRPr lang="es-AR" dirty="0"/>
          </a:p>
        </p:txBody>
      </p:sp>
      <p:sp>
        <p:nvSpPr>
          <p:cNvPr id="5" name="Footer Placeholder 4"/>
          <p:cNvSpPr>
            <a:spLocks noGrp="1"/>
          </p:cNvSpPr>
          <p:nvPr>
            <p:ph type="ftr" sz="quarter" idx="11"/>
          </p:nvPr>
        </p:nvSpPr>
        <p:spPr/>
        <p:txBody>
          <a:bodyPr/>
          <a:lstStyle/>
          <a:p>
            <a:endParaRPr lang="es-AR" dirty="0"/>
          </a:p>
        </p:txBody>
      </p:sp>
      <p:sp>
        <p:nvSpPr>
          <p:cNvPr id="6" name="Slide Number Placeholder 5"/>
          <p:cNvSpPr>
            <a:spLocks noGrp="1"/>
          </p:cNvSpPr>
          <p:nvPr>
            <p:ph type="sldNum" sz="quarter" idx="12"/>
          </p:nvPr>
        </p:nvSpPr>
        <p:spPr/>
        <p:txBody>
          <a:bodyPr/>
          <a:lstStyle/>
          <a:p>
            <a:fld id="{3EECE78D-1B77-4606-9F0D-F98A3F5D8FDD}" type="slidenum">
              <a:rPr lang="es-AR" smtClean="0"/>
              <a:t>‹Nº›</a:t>
            </a:fld>
            <a:endParaRPr lang="es-AR"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advClick="0" advTm="4000">
        <p14:window/>
      </p:transition>
    </mc:Choice>
    <mc:Fallback>
      <p:transition spd="slow" advClick="0" advTm="4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D6049F04-B476-49EF-B6B9-6AB5BE9B4C67}" type="datetimeFigureOut">
              <a:rPr lang="es-AR" smtClean="0"/>
              <a:t>14/06/2013</a:t>
            </a:fld>
            <a:endParaRPr lang="es-AR" dirty="0"/>
          </a:p>
        </p:txBody>
      </p:sp>
      <p:sp>
        <p:nvSpPr>
          <p:cNvPr id="5" name="Footer Placeholder 4"/>
          <p:cNvSpPr>
            <a:spLocks noGrp="1"/>
          </p:cNvSpPr>
          <p:nvPr>
            <p:ph type="ftr" sz="quarter" idx="11"/>
          </p:nvPr>
        </p:nvSpPr>
        <p:spPr/>
        <p:txBody>
          <a:bodyPr/>
          <a:lstStyle/>
          <a:p>
            <a:endParaRPr lang="es-AR" dirty="0"/>
          </a:p>
        </p:txBody>
      </p:sp>
      <p:sp>
        <p:nvSpPr>
          <p:cNvPr id="6" name="Slide Number Placeholder 5"/>
          <p:cNvSpPr>
            <a:spLocks noGrp="1"/>
          </p:cNvSpPr>
          <p:nvPr>
            <p:ph type="sldNum" sz="quarter" idx="12"/>
          </p:nvPr>
        </p:nvSpPr>
        <p:spPr/>
        <p:txBody>
          <a:bodyPr/>
          <a:lstStyle/>
          <a:p>
            <a:fld id="{3EECE78D-1B77-4606-9F0D-F98A3F5D8FDD}" type="slidenum">
              <a:rPr lang="es-AR" smtClean="0"/>
              <a:t>‹Nº›</a:t>
            </a:fld>
            <a:endParaRPr lang="es-AR" dirty="0"/>
          </a:p>
        </p:txBody>
      </p:sp>
    </p:spTree>
  </p:cSld>
  <p:clrMapOvr>
    <a:masterClrMapping/>
  </p:clrMapOvr>
  <mc:AlternateContent xmlns:mc="http://schemas.openxmlformats.org/markup-compatibility/2006">
    <mc:Choice xmlns:p14="http://schemas.microsoft.com/office/powerpoint/2010/main" Requires="p14">
      <p:transition spd="slow" p14:dur="1500" advClick="0" advTm="4000">
        <p14:window/>
      </p:transition>
    </mc:Choice>
    <mc:Fallback>
      <p:transition spd="slow" advClick="0" advTm="4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D6049F04-B476-49EF-B6B9-6AB5BE9B4C67}" type="datetimeFigureOut">
              <a:rPr lang="es-AR" smtClean="0"/>
              <a:t>14/06/2013</a:t>
            </a:fld>
            <a:endParaRPr lang="es-AR" dirty="0"/>
          </a:p>
        </p:txBody>
      </p:sp>
      <p:sp>
        <p:nvSpPr>
          <p:cNvPr id="5" name="Footer Placeholder 4"/>
          <p:cNvSpPr>
            <a:spLocks noGrp="1"/>
          </p:cNvSpPr>
          <p:nvPr>
            <p:ph type="ftr" sz="quarter" idx="11"/>
          </p:nvPr>
        </p:nvSpPr>
        <p:spPr/>
        <p:txBody>
          <a:bodyPr/>
          <a:lstStyle/>
          <a:p>
            <a:endParaRPr lang="es-AR" dirty="0"/>
          </a:p>
        </p:txBody>
      </p:sp>
      <p:sp>
        <p:nvSpPr>
          <p:cNvPr id="6" name="Slide Number Placeholder 5"/>
          <p:cNvSpPr>
            <a:spLocks noGrp="1"/>
          </p:cNvSpPr>
          <p:nvPr>
            <p:ph type="sldNum" sz="quarter" idx="12"/>
          </p:nvPr>
        </p:nvSpPr>
        <p:spPr/>
        <p:txBody>
          <a:bodyPr/>
          <a:lstStyle/>
          <a:p>
            <a:fld id="{3EECE78D-1B77-4606-9F0D-F98A3F5D8FDD}" type="slidenum">
              <a:rPr lang="es-AR" smtClean="0"/>
              <a:t>‹Nº›</a:t>
            </a:fld>
            <a:endParaRPr lang="es-AR" dirty="0"/>
          </a:p>
        </p:txBody>
      </p:sp>
    </p:spTree>
  </p:cSld>
  <p:clrMapOvr>
    <a:masterClrMapping/>
  </p:clrMapOvr>
  <mc:AlternateContent xmlns:mc="http://schemas.openxmlformats.org/markup-compatibility/2006">
    <mc:Choice xmlns:p14="http://schemas.microsoft.com/office/powerpoint/2010/main" Requires="p14">
      <p:transition spd="slow" p14:dur="1500" advClick="0" advTm="4000">
        <p14:window/>
      </p:transition>
    </mc:Choice>
    <mc:Fallback>
      <p:transition spd="slow" advClick="0" advTm="4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D6049F04-B476-49EF-B6B9-6AB5BE9B4C67}" type="datetimeFigureOut">
              <a:rPr lang="es-AR" smtClean="0"/>
              <a:t>14/06/2013</a:t>
            </a:fld>
            <a:endParaRPr lang="es-AR" dirty="0"/>
          </a:p>
        </p:txBody>
      </p:sp>
      <p:sp>
        <p:nvSpPr>
          <p:cNvPr id="5" name="Footer Placeholder 4"/>
          <p:cNvSpPr>
            <a:spLocks noGrp="1"/>
          </p:cNvSpPr>
          <p:nvPr>
            <p:ph type="ftr" sz="quarter" idx="11"/>
          </p:nvPr>
        </p:nvSpPr>
        <p:spPr/>
        <p:txBody>
          <a:bodyPr/>
          <a:lstStyle/>
          <a:p>
            <a:endParaRPr lang="es-AR" dirty="0"/>
          </a:p>
        </p:txBody>
      </p:sp>
      <p:sp>
        <p:nvSpPr>
          <p:cNvPr id="6" name="Slide Number Placeholder 5"/>
          <p:cNvSpPr>
            <a:spLocks noGrp="1"/>
          </p:cNvSpPr>
          <p:nvPr>
            <p:ph type="sldNum" sz="quarter" idx="12"/>
          </p:nvPr>
        </p:nvSpPr>
        <p:spPr/>
        <p:txBody>
          <a:bodyPr/>
          <a:lstStyle/>
          <a:p>
            <a:fld id="{3EECE78D-1B77-4606-9F0D-F98A3F5D8FDD}" type="slidenum">
              <a:rPr lang="es-AR" smtClean="0"/>
              <a:t>‹Nº›</a:t>
            </a:fld>
            <a:endParaRPr lang="es-AR" dirty="0"/>
          </a:p>
        </p:txBody>
      </p:sp>
    </p:spTree>
  </p:cSld>
  <p:clrMapOvr>
    <a:masterClrMapping/>
  </p:clrMapOvr>
  <mc:AlternateContent xmlns:mc="http://schemas.openxmlformats.org/markup-compatibility/2006">
    <mc:Choice xmlns:p14="http://schemas.microsoft.com/office/powerpoint/2010/main" Requires="p14">
      <p:transition spd="slow" p14:dur="1500" advClick="0" advTm="4000">
        <p14:window/>
      </p:transition>
    </mc:Choice>
    <mc:Fallback>
      <p:transition spd="slow" advClick="0" advTm="4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95" name="Title 94"/>
          <p:cNvSpPr>
            <a:spLocks noGrp="1"/>
          </p:cNvSpPr>
          <p:nvPr>
            <p:ph type="title"/>
          </p:nvPr>
        </p:nvSpPr>
        <p:spPr>
          <a:xfrm>
            <a:off x="457200" y="4463568"/>
            <a:ext cx="8305800" cy="1143000"/>
          </a:xfrm>
        </p:spPr>
        <p:txBody>
          <a:bodyPr/>
          <a:lstStyle/>
          <a:p>
            <a:r>
              <a:rPr lang="es-ES" smtClean="0"/>
              <a:t>Haga clic para modificar el estilo de título del patrón</a:t>
            </a:r>
            <a:endParaRPr lang="en-US"/>
          </a:p>
        </p:txBody>
      </p:sp>
      <p:sp>
        <p:nvSpPr>
          <p:cNvPr id="2" name="Date Placeholder 1"/>
          <p:cNvSpPr>
            <a:spLocks noGrp="1"/>
          </p:cNvSpPr>
          <p:nvPr>
            <p:ph type="dt" sz="half" idx="10"/>
          </p:nvPr>
        </p:nvSpPr>
        <p:spPr/>
        <p:txBody>
          <a:bodyPr/>
          <a:lstStyle/>
          <a:p>
            <a:fld id="{D6049F04-B476-49EF-B6B9-6AB5BE9B4C67}" type="datetimeFigureOut">
              <a:rPr lang="es-AR" smtClean="0"/>
              <a:t>14/06/2013</a:t>
            </a:fld>
            <a:endParaRPr lang="es-AR" dirty="0"/>
          </a:p>
        </p:txBody>
      </p:sp>
      <p:sp>
        <p:nvSpPr>
          <p:cNvPr id="91" name="Footer Placeholder 90"/>
          <p:cNvSpPr>
            <a:spLocks noGrp="1"/>
          </p:cNvSpPr>
          <p:nvPr>
            <p:ph type="ftr" sz="quarter" idx="11"/>
          </p:nvPr>
        </p:nvSpPr>
        <p:spPr/>
        <p:txBody>
          <a:bodyPr/>
          <a:lstStyle/>
          <a:p>
            <a:endParaRPr lang="es-AR" dirty="0"/>
          </a:p>
        </p:txBody>
      </p:sp>
      <p:sp>
        <p:nvSpPr>
          <p:cNvPr id="92" name="Slide Number Placeholder 91"/>
          <p:cNvSpPr>
            <a:spLocks noGrp="1"/>
          </p:cNvSpPr>
          <p:nvPr>
            <p:ph type="sldNum" sz="quarter" idx="12"/>
          </p:nvPr>
        </p:nvSpPr>
        <p:spPr/>
        <p:txBody>
          <a:bodyPr/>
          <a:lstStyle/>
          <a:p>
            <a:fld id="{3EECE78D-1B77-4606-9F0D-F98A3F5D8FDD}" type="slidenum">
              <a:rPr lang="es-AR" smtClean="0"/>
              <a:t>‹Nº›</a:t>
            </a:fld>
            <a:endParaRPr lang="es-AR"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1500" advClick="0" advTm="4000">
        <p14:window/>
      </p:transition>
    </mc:Choice>
    <mc:Fallback>
      <p:transition spd="slow" advClick="0" advTm="4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0"/>
          </p:nvPr>
        </p:nvSpPr>
        <p:spPr/>
        <p:txBody>
          <a:bodyPr/>
          <a:lstStyle/>
          <a:p>
            <a:fld id="{D6049F04-B476-49EF-B6B9-6AB5BE9B4C67}" type="datetimeFigureOut">
              <a:rPr lang="es-AR" smtClean="0"/>
              <a:t>14/06/2013</a:t>
            </a:fld>
            <a:endParaRPr lang="es-AR" dirty="0"/>
          </a:p>
        </p:txBody>
      </p:sp>
      <p:sp>
        <p:nvSpPr>
          <p:cNvPr id="6" name="Footer Placeholder 5"/>
          <p:cNvSpPr>
            <a:spLocks noGrp="1"/>
          </p:cNvSpPr>
          <p:nvPr>
            <p:ph type="ftr" sz="quarter" idx="11"/>
          </p:nvPr>
        </p:nvSpPr>
        <p:spPr/>
        <p:txBody>
          <a:bodyPr/>
          <a:lstStyle/>
          <a:p>
            <a:endParaRPr lang="es-AR" dirty="0"/>
          </a:p>
        </p:txBody>
      </p:sp>
      <p:sp>
        <p:nvSpPr>
          <p:cNvPr id="7" name="Slide Number Placeholder 6"/>
          <p:cNvSpPr>
            <a:spLocks noGrp="1"/>
          </p:cNvSpPr>
          <p:nvPr>
            <p:ph type="sldNum" sz="quarter" idx="12"/>
          </p:nvPr>
        </p:nvSpPr>
        <p:spPr/>
        <p:txBody>
          <a:bodyPr/>
          <a:lstStyle/>
          <a:p>
            <a:fld id="{3EECE78D-1B77-4606-9F0D-F98A3F5D8FDD}" type="slidenum">
              <a:rPr lang="es-AR" smtClean="0"/>
              <a:t>‹Nº›</a:t>
            </a:fld>
            <a:endParaRPr lang="es-AR" dirty="0"/>
          </a:p>
        </p:txBody>
      </p:sp>
    </p:spTree>
  </p:cSld>
  <p:clrMapOvr>
    <a:masterClrMapping/>
  </p:clrMapOvr>
  <mc:AlternateContent xmlns:mc="http://schemas.openxmlformats.org/markup-compatibility/2006">
    <mc:Choice xmlns:p14="http://schemas.microsoft.com/office/powerpoint/2010/main" Requires="p14">
      <p:transition spd="slow" p14:dur="1500" advClick="0" advTm="4000">
        <p14:window/>
      </p:transition>
    </mc:Choice>
    <mc:Fallback>
      <p:transition spd="slow" advClick="0" advTm="4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D6049F04-B476-49EF-B6B9-6AB5BE9B4C67}" type="datetimeFigureOut">
              <a:rPr lang="es-AR" smtClean="0"/>
              <a:t>14/06/2013</a:t>
            </a:fld>
            <a:endParaRPr lang="es-AR" dirty="0"/>
          </a:p>
        </p:txBody>
      </p:sp>
      <p:sp>
        <p:nvSpPr>
          <p:cNvPr id="8" name="Footer Placeholder 7"/>
          <p:cNvSpPr>
            <a:spLocks noGrp="1"/>
          </p:cNvSpPr>
          <p:nvPr>
            <p:ph type="ftr" sz="quarter" idx="11"/>
          </p:nvPr>
        </p:nvSpPr>
        <p:spPr/>
        <p:txBody>
          <a:bodyPr/>
          <a:lstStyle/>
          <a:p>
            <a:endParaRPr lang="es-AR" dirty="0"/>
          </a:p>
        </p:txBody>
      </p:sp>
      <p:sp>
        <p:nvSpPr>
          <p:cNvPr id="9" name="Slide Number Placeholder 8"/>
          <p:cNvSpPr>
            <a:spLocks noGrp="1"/>
          </p:cNvSpPr>
          <p:nvPr>
            <p:ph type="sldNum" sz="quarter" idx="12"/>
          </p:nvPr>
        </p:nvSpPr>
        <p:spPr/>
        <p:txBody>
          <a:bodyPr/>
          <a:lstStyle/>
          <a:p>
            <a:fld id="{3EECE78D-1B77-4606-9F0D-F98A3F5D8FDD}" type="slidenum">
              <a:rPr lang="es-AR" smtClean="0"/>
              <a:t>‹Nº›</a:t>
            </a:fld>
            <a:endParaRPr lang="es-AR" dirty="0"/>
          </a:p>
        </p:txBody>
      </p:sp>
    </p:spTree>
  </p:cSld>
  <p:clrMapOvr>
    <a:masterClrMapping/>
  </p:clrMapOvr>
  <mc:AlternateContent xmlns:mc="http://schemas.openxmlformats.org/markup-compatibility/2006">
    <mc:Choice xmlns:p14="http://schemas.microsoft.com/office/powerpoint/2010/main" Requires="p14">
      <p:transition spd="slow" p14:dur="1500" advClick="0" advTm="4000">
        <p14:window/>
      </p:transition>
    </mc:Choice>
    <mc:Fallback>
      <p:transition spd="slow" advClick="0" advTm="4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D6049F04-B476-49EF-B6B9-6AB5BE9B4C67}" type="datetimeFigureOut">
              <a:rPr lang="es-AR" smtClean="0"/>
              <a:t>14/06/2013</a:t>
            </a:fld>
            <a:endParaRPr lang="es-AR" dirty="0"/>
          </a:p>
        </p:txBody>
      </p:sp>
      <p:sp>
        <p:nvSpPr>
          <p:cNvPr id="4" name="Footer Placeholder 3"/>
          <p:cNvSpPr>
            <a:spLocks noGrp="1"/>
          </p:cNvSpPr>
          <p:nvPr>
            <p:ph type="ftr" sz="quarter" idx="11"/>
          </p:nvPr>
        </p:nvSpPr>
        <p:spPr/>
        <p:txBody>
          <a:bodyPr/>
          <a:lstStyle/>
          <a:p>
            <a:endParaRPr lang="es-AR" dirty="0"/>
          </a:p>
        </p:txBody>
      </p:sp>
      <p:sp>
        <p:nvSpPr>
          <p:cNvPr id="5" name="Slide Number Placeholder 4"/>
          <p:cNvSpPr>
            <a:spLocks noGrp="1"/>
          </p:cNvSpPr>
          <p:nvPr>
            <p:ph type="sldNum" sz="quarter" idx="12"/>
          </p:nvPr>
        </p:nvSpPr>
        <p:spPr/>
        <p:txBody>
          <a:bodyPr/>
          <a:lstStyle/>
          <a:p>
            <a:fld id="{3EECE78D-1B77-4606-9F0D-F98A3F5D8FDD}" type="slidenum">
              <a:rPr lang="es-AR" smtClean="0"/>
              <a:t>‹Nº›</a:t>
            </a:fld>
            <a:endParaRPr lang="es-AR" dirty="0"/>
          </a:p>
        </p:txBody>
      </p:sp>
    </p:spTree>
  </p:cSld>
  <p:clrMapOvr>
    <a:masterClrMapping/>
  </p:clrMapOvr>
  <mc:AlternateContent xmlns:mc="http://schemas.openxmlformats.org/markup-compatibility/2006">
    <mc:Choice xmlns:p14="http://schemas.microsoft.com/office/powerpoint/2010/main" Requires="p14">
      <p:transition spd="slow" p14:dur="1500" advClick="0" advTm="4000">
        <p14:window/>
      </p:transition>
    </mc:Choice>
    <mc:Fallback>
      <p:transition spd="slow" advClick="0" advTm="4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049F04-B476-49EF-B6B9-6AB5BE9B4C67}" type="datetimeFigureOut">
              <a:rPr lang="es-AR" smtClean="0"/>
              <a:t>14/06/2013</a:t>
            </a:fld>
            <a:endParaRPr lang="es-AR" dirty="0"/>
          </a:p>
        </p:txBody>
      </p:sp>
      <p:sp>
        <p:nvSpPr>
          <p:cNvPr id="3" name="Footer Placeholder 2"/>
          <p:cNvSpPr>
            <a:spLocks noGrp="1"/>
          </p:cNvSpPr>
          <p:nvPr>
            <p:ph type="ftr" sz="quarter" idx="11"/>
          </p:nvPr>
        </p:nvSpPr>
        <p:spPr/>
        <p:txBody>
          <a:bodyPr/>
          <a:lstStyle/>
          <a:p>
            <a:endParaRPr lang="es-AR" dirty="0"/>
          </a:p>
        </p:txBody>
      </p:sp>
      <p:sp>
        <p:nvSpPr>
          <p:cNvPr id="4" name="Slide Number Placeholder 3"/>
          <p:cNvSpPr>
            <a:spLocks noGrp="1"/>
          </p:cNvSpPr>
          <p:nvPr>
            <p:ph type="sldNum" sz="quarter" idx="12"/>
          </p:nvPr>
        </p:nvSpPr>
        <p:spPr/>
        <p:txBody>
          <a:bodyPr/>
          <a:lstStyle/>
          <a:p>
            <a:fld id="{3EECE78D-1B77-4606-9F0D-F98A3F5D8FDD}" type="slidenum">
              <a:rPr lang="es-AR" smtClean="0"/>
              <a:t>‹Nº›</a:t>
            </a:fld>
            <a:endParaRPr lang="es-AR" dirty="0"/>
          </a:p>
        </p:txBody>
      </p:sp>
    </p:spTree>
  </p:cSld>
  <p:clrMapOvr>
    <a:masterClrMapping/>
  </p:clrMapOvr>
  <mc:AlternateContent xmlns:mc="http://schemas.openxmlformats.org/markup-compatibility/2006">
    <mc:Choice xmlns:p14="http://schemas.microsoft.com/office/powerpoint/2010/main" Requires="p14">
      <p:transition spd="slow" p14:dur="1500" advClick="0" advTm="4000">
        <p14:window/>
      </p:transition>
    </mc:Choice>
    <mc:Fallback>
      <p:transition spd="slow" advClick="0" advTm="4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6049F04-B476-49EF-B6B9-6AB5BE9B4C67}" type="datetimeFigureOut">
              <a:rPr lang="es-AR" smtClean="0"/>
              <a:t>14/06/2013</a:t>
            </a:fld>
            <a:endParaRPr lang="es-AR" dirty="0"/>
          </a:p>
        </p:txBody>
      </p:sp>
      <p:sp>
        <p:nvSpPr>
          <p:cNvPr id="6" name="Footer Placeholder 5"/>
          <p:cNvSpPr>
            <a:spLocks noGrp="1"/>
          </p:cNvSpPr>
          <p:nvPr>
            <p:ph type="ftr" sz="quarter" idx="11"/>
          </p:nvPr>
        </p:nvSpPr>
        <p:spPr/>
        <p:txBody>
          <a:bodyPr/>
          <a:lstStyle/>
          <a:p>
            <a:endParaRPr lang="es-AR" dirty="0"/>
          </a:p>
        </p:txBody>
      </p:sp>
      <p:sp>
        <p:nvSpPr>
          <p:cNvPr id="7" name="Slide Number Placeholder 6"/>
          <p:cNvSpPr>
            <a:spLocks noGrp="1"/>
          </p:cNvSpPr>
          <p:nvPr>
            <p:ph type="sldNum" sz="quarter" idx="12"/>
          </p:nvPr>
        </p:nvSpPr>
        <p:spPr/>
        <p:txBody>
          <a:bodyPr/>
          <a:lstStyle/>
          <a:p>
            <a:fld id="{3EECE78D-1B77-4606-9F0D-F98A3F5D8FDD}" type="slidenum">
              <a:rPr lang="es-AR" smtClean="0"/>
              <a:t>‹Nº›</a:t>
            </a:fld>
            <a:endParaRPr lang="es-AR"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mc:AlternateContent xmlns:mc="http://schemas.openxmlformats.org/markup-compatibility/2006">
    <mc:Choice xmlns:p14="http://schemas.microsoft.com/office/powerpoint/2010/main" Requires="p14">
      <p:transition spd="slow" p14:dur="1500" advClick="0" advTm="4000">
        <p14:window/>
      </p:transition>
    </mc:Choice>
    <mc:Fallback>
      <p:transition spd="slow" advClick="0" advTm="4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smtClean="0"/>
              <a:t>Haga clic en el icono para agregar una imagen</a:t>
            </a:r>
            <a:endParaRPr lang="en-US" dirty="0"/>
          </a:p>
        </p:txBody>
      </p:sp>
      <p:sp>
        <p:nvSpPr>
          <p:cNvPr id="5" name="Date Placeholder 4"/>
          <p:cNvSpPr>
            <a:spLocks noGrp="1"/>
          </p:cNvSpPr>
          <p:nvPr>
            <p:ph type="dt" sz="half" idx="10"/>
          </p:nvPr>
        </p:nvSpPr>
        <p:spPr/>
        <p:txBody>
          <a:bodyPr/>
          <a:lstStyle/>
          <a:p>
            <a:fld id="{D6049F04-B476-49EF-B6B9-6AB5BE9B4C67}" type="datetimeFigureOut">
              <a:rPr lang="es-AR" smtClean="0"/>
              <a:t>14/06/2013</a:t>
            </a:fld>
            <a:endParaRPr lang="es-AR" dirty="0"/>
          </a:p>
        </p:txBody>
      </p:sp>
      <p:sp>
        <p:nvSpPr>
          <p:cNvPr id="6" name="Footer Placeholder 5"/>
          <p:cNvSpPr>
            <a:spLocks noGrp="1"/>
          </p:cNvSpPr>
          <p:nvPr>
            <p:ph type="ftr" sz="quarter" idx="11"/>
          </p:nvPr>
        </p:nvSpPr>
        <p:spPr/>
        <p:txBody>
          <a:bodyPr/>
          <a:lstStyle/>
          <a:p>
            <a:endParaRPr lang="es-AR" dirty="0"/>
          </a:p>
        </p:txBody>
      </p:sp>
      <p:sp>
        <p:nvSpPr>
          <p:cNvPr id="7" name="Slide Number Placeholder 6"/>
          <p:cNvSpPr>
            <a:spLocks noGrp="1"/>
          </p:cNvSpPr>
          <p:nvPr>
            <p:ph type="sldNum" sz="quarter" idx="12"/>
          </p:nvPr>
        </p:nvSpPr>
        <p:spPr/>
        <p:txBody>
          <a:bodyPr/>
          <a:lstStyle/>
          <a:p>
            <a:fld id="{3EECE78D-1B77-4606-9F0D-F98A3F5D8FDD}" type="slidenum">
              <a:rPr lang="es-AR" smtClean="0"/>
              <a:t>‹Nº›</a:t>
            </a:fld>
            <a:endParaRPr lang="es-AR"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mc:AlternateContent xmlns:mc="http://schemas.openxmlformats.org/markup-compatibility/2006">
    <mc:Choice xmlns:p14="http://schemas.microsoft.com/office/powerpoint/2010/main" Requires="p14">
      <p:transition spd="slow" p14:dur="1500" advClick="0" advTm="4000">
        <p14:window/>
      </p:transition>
    </mc:Choice>
    <mc:Fallback>
      <p:transition spd="slow" advClick="0" advTm="4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D6049F04-B476-49EF-B6B9-6AB5BE9B4C67}" type="datetimeFigureOut">
              <a:rPr lang="es-AR" smtClean="0"/>
              <a:t>14/06/2013</a:t>
            </a:fld>
            <a:endParaRPr lang="es-AR"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s-AR"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3EECE78D-1B77-4606-9F0D-F98A3F5D8FDD}" type="slidenum">
              <a:rPr lang="es-AR" smtClean="0"/>
              <a:t>‹Nº›</a:t>
            </a:fld>
            <a:endParaRPr lang="es-AR" dirty="0"/>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mc:Choice xmlns:p14="http://schemas.microsoft.com/office/powerpoint/2010/main" Requires="p14">
      <p:transition spd="slow" p14:dur="1500" advClick="0" advTm="4000">
        <p14:window/>
      </p:transition>
    </mc:Choice>
    <mc:Fallback>
      <p:transition spd="slow" advClick="0" advTm="4000">
        <p:fade/>
      </p:transition>
    </mc:Fallback>
  </mc:AlternateConten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79512" y="2332729"/>
            <a:ext cx="4419600" cy="1600327"/>
          </a:xfrm>
        </p:spPr>
        <p:txBody>
          <a:bodyPr/>
          <a:lstStyle/>
          <a:p>
            <a:pPr algn="ctr"/>
            <a:r>
              <a:rPr lang="es-AR" dirty="0" smtClean="0"/>
              <a:t>LA EDUCACIÓN TECNOLÓGICA</a:t>
            </a:r>
            <a:endParaRPr lang="es-AR" dirty="0"/>
          </a:p>
        </p:txBody>
      </p:sp>
    </p:spTree>
    <p:extLst>
      <p:ext uri="{BB962C8B-B14F-4D97-AF65-F5344CB8AC3E}">
        <p14:creationId xmlns:p14="http://schemas.microsoft.com/office/powerpoint/2010/main" val="3851014194"/>
      </p:ext>
    </p:extLst>
  </p:cSld>
  <p:clrMapOvr>
    <a:masterClrMapping/>
  </p:clrMapOvr>
  <mc:AlternateContent xmlns:mc="http://schemas.openxmlformats.org/markup-compatibility/2006">
    <mc:Choice xmlns:p14="http://schemas.microsoft.com/office/powerpoint/2010/main" Requires="p14">
      <p:transition spd="slow" p14:dur="1500" advClick="0" advTm="4000">
        <p14:window/>
      </p:transition>
    </mc:Choice>
    <mc:Fallback>
      <p:transition spd="slow" advClick="0" advTm="4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La Tecnología llegó a la Escuela</a:t>
            </a:r>
            <a:endParaRPr lang="es-AR" dirty="0"/>
          </a:p>
        </p:txBody>
      </p:sp>
      <p:sp>
        <p:nvSpPr>
          <p:cNvPr id="3" name="2 Marcador de contenido"/>
          <p:cNvSpPr>
            <a:spLocks noGrp="1"/>
          </p:cNvSpPr>
          <p:nvPr>
            <p:ph idx="1"/>
          </p:nvPr>
        </p:nvSpPr>
        <p:spPr/>
        <p:txBody>
          <a:bodyPr>
            <a:normAutofit/>
          </a:bodyPr>
          <a:lstStyle/>
          <a:p>
            <a:r>
              <a:rPr lang="es-AR" sz="2800" dirty="0" smtClean="0"/>
              <a:t>A mediados de la década de los setenta, se comienza a generalizar la incorporación de contenidos relacionados con la tecnología en los niveles de educación general. </a:t>
            </a:r>
          </a:p>
          <a:p>
            <a:r>
              <a:rPr lang="es-AR" sz="2800" dirty="0" smtClean="0"/>
              <a:t>Las causas por la que se introduce el espacio curricular de Tecnología, obedecen a distintos factores. Existen suficientes argumentos epistemológicos, sociales y pedagógicos que llevan a pensar en la necesidad de identificar a la Educación Tecnológica como un área de conocimientos específica. </a:t>
            </a:r>
            <a:endParaRPr lang="es-AR" sz="2800" dirty="0"/>
          </a:p>
        </p:txBody>
      </p:sp>
    </p:spTree>
    <p:extLst>
      <p:ext uri="{BB962C8B-B14F-4D97-AF65-F5344CB8AC3E}">
        <p14:creationId xmlns:p14="http://schemas.microsoft.com/office/powerpoint/2010/main" val="3150076310"/>
      </p:ext>
    </p:extLst>
  </p:cSld>
  <p:clrMapOvr>
    <a:masterClrMapping/>
  </p:clrMapOvr>
  <mc:AlternateContent xmlns:mc="http://schemas.openxmlformats.org/markup-compatibility/2006">
    <mc:Choice xmlns:p14="http://schemas.microsoft.com/office/powerpoint/2010/main" Requires="p14">
      <p:transition spd="slow" p14:dur="1500" advClick="0" advTm="12000">
        <p14:window/>
      </p:transition>
    </mc:Choice>
    <mc:Fallback>
      <p:transition spd="slow" advClick="0" advTm="1200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721499"/>
          </a:xfrm>
        </p:spPr>
        <p:txBody>
          <a:bodyPr>
            <a:noAutofit/>
          </a:bodyPr>
          <a:lstStyle/>
          <a:p>
            <a:r>
              <a:rPr lang="es-AR" sz="2800" dirty="0" smtClean="0"/>
              <a:t>La identificación de Tecnología como espacio educativo específico, y no integrado a los cursos de Ciencia, está revirtiendo la perspectiva de ciencia aplicada que ha tenido en la mayor parte de las escuelas y sustituyéndola por una visión en la cual se privilegian los aspectos de construcción de una nueva realidad y la orientación hacia fines específicos, sin que sea condición necesaria y excluyente el saber previo de leyes científicas. </a:t>
            </a:r>
          </a:p>
          <a:p>
            <a:r>
              <a:rPr lang="es-AR" sz="2800" dirty="0" smtClean="0"/>
              <a:t>Se asume que la Tecnología constituye por sí misma un campo de conocimientos en el que se logran definir con claridad lenguajes, contenidos, métodos y lógicas que les son propios y la caracterizan.</a:t>
            </a:r>
            <a:endParaRPr lang="es-AR" sz="2800" dirty="0"/>
          </a:p>
        </p:txBody>
      </p:sp>
    </p:spTree>
    <p:extLst>
      <p:ext uri="{BB962C8B-B14F-4D97-AF65-F5344CB8AC3E}">
        <p14:creationId xmlns:p14="http://schemas.microsoft.com/office/powerpoint/2010/main" val="4063414967"/>
      </p:ext>
    </p:extLst>
  </p:cSld>
  <p:clrMapOvr>
    <a:masterClrMapping/>
  </p:clrMapOvr>
  <mc:AlternateContent xmlns:mc="http://schemas.openxmlformats.org/markup-compatibility/2006">
    <mc:Choice xmlns:p14="http://schemas.microsoft.com/office/powerpoint/2010/main" Requires="p14">
      <p:transition spd="slow" p14:dur="1500" advClick="0" advTm="12000">
        <p14:window/>
      </p:transition>
    </mc:Choice>
    <mc:Fallback>
      <p:transition spd="slow" advClick="0" advTm="12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135285"/>
            <a:ext cx="8229600" cy="4525963"/>
          </a:xfrm>
        </p:spPr>
        <p:txBody>
          <a:bodyPr>
            <a:normAutofit/>
          </a:bodyPr>
          <a:lstStyle/>
          <a:p>
            <a:r>
              <a:rPr lang="es-AR" sz="3200" dirty="0" smtClean="0"/>
              <a:t>El desarrollo casi explosivo de las tecnologías de la información y las telecomunicaciones, asociado al crecimiento de las tecnologías de gestión, también han constituido elementos que actuaron como aceleradores de la necesidad de incorporar Tecnología como espacio educativo diferenciado, en la mayor parte de los países del mundo.</a:t>
            </a:r>
            <a:endParaRPr lang="es-AR" sz="3200" dirty="0"/>
          </a:p>
        </p:txBody>
      </p:sp>
    </p:spTree>
    <p:extLst>
      <p:ext uri="{BB962C8B-B14F-4D97-AF65-F5344CB8AC3E}">
        <p14:creationId xmlns:p14="http://schemas.microsoft.com/office/powerpoint/2010/main" val="3677780051"/>
      </p:ext>
    </p:extLst>
  </p:cSld>
  <p:clrMapOvr>
    <a:masterClrMapping/>
  </p:clrMapOvr>
  <mc:AlternateContent xmlns:mc="http://schemas.openxmlformats.org/markup-compatibility/2006">
    <mc:Choice xmlns:p14="http://schemas.microsoft.com/office/powerpoint/2010/main" Requires="p14">
      <p:transition spd="slow" p14:dur="1500" advClick="0" advTm="12000">
        <p14:window/>
      </p:transition>
    </mc:Choice>
    <mc:Fallback>
      <p:transition spd="slow" advClick="0" advTm="1200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AR" dirty="0" smtClean="0"/>
              <a:t>Coincidencias básicas que aparecen en los distintos espacios curriculares:</a:t>
            </a:r>
            <a:endParaRPr lang="es-AR" dirty="0"/>
          </a:p>
        </p:txBody>
      </p:sp>
      <p:sp>
        <p:nvSpPr>
          <p:cNvPr id="3" name="2 Marcador de contenido"/>
          <p:cNvSpPr>
            <a:spLocks noGrp="1"/>
          </p:cNvSpPr>
          <p:nvPr>
            <p:ph idx="1"/>
          </p:nvPr>
        </p:nvSpPr>
        <p:spPr/>
        <p:txBody>
          <a:bodyPr>
            <a:normAutofit fontScale="92500" lnSpcReduction="10000"/>
          </a:bodyPr>
          <a:lstStyle/>
          <a:p>
            <a:r>
              <a:rPr lang="es-AR" sz="2800" dirty="0" smtClean="0"/>
              <a:t>Tecnología es una nueva asignatura que recrea varios aspectos de las materias técnicas tradicionales, incorpora otros, y estimula el desarrollo de conocimientos y destrezas para la resolución de problemas. </a:t>
            </a:r>
          </a:p>
          <a:p>
            <a:pPr marL="0" indent="0">
              <a:buNone/>
            </a:pPr>
            <a:endParaRPr lang="es-AR" sz="2800" dirty="0" smtClean="0"/>
          </a:p>
          <a:p>
            <a:r>
              <a:rPr lang="es-AR" sz="2800" dirty="0" smtClean="0"/>
              <a:t>Tecnología, en el contexto educativo, se refiere al aprendizaje de procesos tecnológicos en los que aparecen actividades relacionadas a la identificación de necesidades, a la generación de ideas, a la planificación, a la realización y a la comprobación; en suma, a lo orientado a la búsqueda de la mejor solución. </a:t>
            </a:r>
          </a:p>
          <a:p>
            <a:pPr marL="0" indent="0">
              <a:buNone/>
            </a:pPr>
            <a:endParaRPr lang="es-AR" dirty="0"/>
          </a:p>
        </p:txBody>
      </p:sp>
    </p:spTree>
    <p:extLst>
      <p:ext uri="{BB962C8B-B14F-4D97-AF65-F5344CB8AC3E}">
        <p14:creationId xmlns:p14="http://schemas.microsoft.com/office/powerpoint/2010/main" val="1544788821"/>
      </p:ext>
    </p:extLst>
  </p:cSld>
  <p:clrMapOvr>
    <a:masterClrMapping/>
  </p:clrMapOvr>
  <mc:AlternateContent xmlns:mc="http://schemas.openxmlformats.org/markup-compatibility/2006">
    <mc:Choice xmlns:p14="http://schemas.microsoft.com/office/powerpoint/2010/main" Requires="p14">
      <p:transition spd="slow" p14:dur="1500" advClick="0" advTm="12000">
        <p14:window/>
      </p:transition>
    </mc:Choice>
    <mc:Fallback>
      <p:transition spd="slow" advClick="0" advTm="12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AR" sz="3200" dirty="0">
                <a:ln w="13335" cmpd="sng">
                  <a:solidFill>
                    <a:srgbClr val="2DA2BF">
                      <a:lumMod val="50000"/>
                    </a:srgbClr>
                  </a:solidFill>
                  <a:prstDash val="solid"/>
                </a:ln>
                <a:solidFill>
                  <a:srgbClr val="7D3C4A">
                    <a:tint val="1000"/>
                  </a:srgbClr>
                </a:solidFill>
              </a:rPr>
              <a:t>Coincidencias básicas que aparecen en los distintos espacios curriculares:</a:t>
            </a:r>
            <a:endParaRPr lang="es-AR" dirty="0"/>
          </a:p>
        </p:txBody>
      </p:sp>
      <p:sp>
        <p:nvSpPr>
          <p:cNvPr id="3" name="2 Marcador de contenido"/>
          <p:cNvSpPr>
            <a:spLocks noGrp="1"/>
          </p:cNvSpPr>
          <p:nvPr>
            <p:ph idx="1"/>
          </p:nvPr>
        </p:nvSpPr>
        <p:spPr/>
        <p:txBody>
          <a:bodyPr>
            <a:normAutofit/>
          </a:bodyPr>
          <a:lstStyle/>
          <a:p>
            <a:pPr lvl="0">
              <a:buClr>
                <a:srgbClr val="2DA2BF">
                  <a:lumMod val="60000"/>
                  <a:lumOff val="40000"/>
                </a:srgbClr>
              </a:buClr>
            </a:pPr>
            <a:r>
              <a:rPr lang="es-AR" sz="2800" dirty="0">
                <a:solidFill>
                  <a:srgbClr val="DEF5FA"/>
                </a:solidFill>
              </a:rPr>
              <a:t>La incorporación de Tecnología apunta a desarrollar competencias relacionadas con la toma de conciencia, en relación con los cambios irreversibles que produce en el mundo y el poder que de ella se desprende, conlleva a la necesidad de su control. </a:t>
            </a:r>
            <a:endParaRPr lang="es-AR" sz="2800" dirty="0" smtClean="0">
              <a:solidFill>
                <a:srgbClr val="DEF5FA"/>
              </a:solidFill>
            </a:endParaRPr>
          </a:p>
          <a:p>
            <a:pPr marL="0" lvl="0" indent="0">
              <a:buClr>
                <a:srgbClr val="2DA2BF">
                  <a:lumMod val="60000"/>
                  <a:lumOff val="40000"/>
                </a:srgbClr>
              </a:buClr>
              <a:buNone/>
            </a:pPr>
            <a:endParaRPr lang="es-AR" sz="2800" dirty="0">
              <a:solidFill>
                <a:srgbClr val="DEF5FA"/>
              </a:solidFill>
            </a:endParaRPr>
          </a:p>
          <a:p>
            <a:pPr lvl="0">
              <a:buClr>
                <a:srgbClr val="2DA2BF">
                  <a:lumMod val="60000"/>
                  <a:lumOff val="40000"/>
                </a:srgbClr>
              </a:buClr>
            </a:pPr>
            <a:r>
              <a:rPr lang="es-AR" sz="2800" dirty="0">
                <a:solidFill>
                  <a:srgbClr val="DEF5FA"/>
                </a:solidFill>
              </a:rPr>
              <a:t>La Tecnología permite el desarrollo de capacidades que ofrecen mejor respuesta a los retos del siglo XXI</a:t>
            </a:r>
            <a:r>
              <a:rPr lang="es-AR" sz="2800" dirty="0" smtClean="0">
                <a:solidFill>
                  <a:srgbClr val="DEF5FA"/>
                </a:solidFill>
              </a:rPr>
              <a:t>.</a:t>
            </a:r>
          </a:p>
        </p:txBody>
      </p:sp>
    </p:spTree>
    <p:extLst>
      <p:ext uri="{BB962C8B-B14F-4D97-AF65-F5344CB8AC3E}">
        <p14:creationId xmlns:p14="http://schemas.microsoft.com/office/powerpoint/2010/main" val="4044282111"/>
      </p:ext>
    </p:extLst>
  </p:cSld>
  <p:clrMapOvr>
    <a:masterClrMapping/>
  </p:clrMapOvr>
  <mc:AlternateContent xmlns:mc="http://schemas.openxmlformats.org/markup-compatibility/2006">
    <mc:Choice xmlns:p14="http://schemas.microsoft.com/office/powerpoint/2010/main" Requires="p14">
      <p:transition spd="slow" p14:dur="1500" advClick="0" advTm="12000">
        <p14:window/>
      </p:transition>
    </mc:Choice>
    <mc:Fallback>
      <p:transition spd="slow" advClick="0" advTm="12000">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AR" sz="3200" dirty="0">
                <a:ln w="13335" cmpd="sng">
                  <a:solidFill>
                    <a:srgbClr val="2DA2BF">
                      <a:lumMod val="50000"/>
                    </a:srgbClr>
                  </a:solidFill>
                  <a:prstDash val="solid"/>
                </a:ln>
                <a:solidFill>
                  <a:srgbClr val="7D3C4A">
                    <a:tint val="1000"/>
                  </a:srgbClr>
                </a:solidFill>
              </a:rPr>
              <a:t>Coincidencias básicas que aparecen en los distintos espacios curriculares:</a:t>
            </a:r>
            <a:endParaRPr lang="es-AR" dirty="0"/>
          </a:p>
        </p:txBody>
      </p:sp>
      <p:sp>
        <p:nvSpPr>
          <p:cNvPr id="3" name="2 Marcador de contenido"/>
          <p:cNvSpPr>
            <a:spLocks noGrp="1"/>
          </p:cNvSpPr>
          <p:nvPr>
            <p:ph idx="1"/>
          </p:nvPr>
        </p:nvSpPr>
        <p:spPr/>
        <p:txBody>
          <a:bodyPr>
            <a:normAutofit lnSpcReduction="10000"/>
          </a:bodyPr>
          <a:lstStyle/>
          <a:p>
            <a:pPr lvl="0">
              <a:buClr>
                <a:srgbClr val="2DA2BF">
                  <a:lumMod val="60000"/>
                  <a:lumOff val="40000"/>
                </a:srgbClr>
              </a:buClr>
            </a:pPr>
            <a:r>
              <a:rPr lang="es-AR" sz="2800" dirty="0">
                <a:solidFill>
                  <a:srgbClr val="DEF5FA"/>
                </a:solidFill>
              </a:rPr>
              <a:t>La Tecnología contribuye activamente al desarrollo de las capacidades más importantes que se trabajan en el nivel de la enseñanza secundaria obligatoria. </a:t>
            </a:r>
          </a:p>
          <a:p>
            <a:pPr marL="0" lvl="0" indent="0">
              <a:buClr>
                <a:srgbClr val="2DA2BF">
                  <a:lumMod val="60000"/>
                  <a:lumOff val="40000"/>
                </a:srgbClr>
              </a:buClr>
              <a:buNone/>
            </a:pPr>
            <a:endParaRPr lang="es-AR" sz="2800" dirty="0"/>
          </a:p>
          <a:p>
            <a:r>
              <a:rPr lang="es-AR" sz="2800" dirty="0"/>
              <a:t>La Educación Tecnológica contribuye al desarrollo de las competencias que serán cada vez más necesarias para la inserción de las personas en los contextos del siglo XXI, su incorporación en la etapa de formación general de los ciudadanos no solamente es aconsejable sino, además, imprescindible. </a:t>
            </a:r>
          </a:p>
          <a:p>
            <a:pPr marL="0" indent="0">
              <a:buNone/>
            </a:pPr>
            <a:endParaRPr lang="es-AR" dirty="0"/>
          </a:p>
        </p:txBody>
      </p:sp>
    </p:spTree>
    <p:extLst>
      <p:ext uri="{BB962C8B-B14F-4D97-AF65-F5344CB8AC3E}">
        <p14:creationId xmlns:p14="http://schemas.microsoft.com/office/powerpoint/2010/main" val="2697896792"/>
      </p:ext>
    </p:extLst>
  </p:cSld>
  <p:clrMapOvr>
    <a:masterClrMapping/>
  </p:clrMapOvr>
  <mc:AlternateContent xmlns:mc="http://schemas.openxmlformats.org/markup-compatibility/2006">
    <mc:Choice xmlns:p14="http://schemas.microsoft.com/office/powerpoint/2010/main" Requires="p14">
      <p:transition spd="slow" p14:dur="1500" advClick="0" advTm="12000">
        <p14:window/>
      </p:transition>
    </mc:Choice>
    <mc:Fallback>
      <p:transition spd="slow" advClick="0" advTm="1200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AR" dirty="0" smtClean="0"/>
              <a:t>Los alumnos, a partir del trabajo con la Tecnología, podrán:</a:t>
            </a:r>
            <a:endParaRPr lang="es-AR" dirty="0"/>
          </a:p>
        </p:txBody>
      </p:sp>
      <p:sp>
        <p:nvSpPr>
          <p:cNvPr id="3" name="2 Marcador de contenido"/>
          <p:cNvSpPr>
            <a:spLocks noGrp="1"/>
          </p:cNvSpPr>
          <p:nvPr>
            <p:ph idx="1"/>
          </p:nvPr>
        </p:nvSpPr>
        <p:spPr/>
        <p:txBody>
          <a:bodyPr>
            <a:noAutofit/>
          </a:bodyPr>
          <a:lstStyle/>
          <a:p>
            <a:r>
              <a:rPr lang="es-AR" sz="2600" dirty="0" smtClean="0"/>
              <a:t>Desarrollar una actitud crítica y reflexiva, en relación con los problemas que se presentan en el mundo de la tecnología.</a:t>
            </a:r>
          </a:p>
          <a:p>
            <a:r>
              <a:rPr lang="es-AR" sz="2600" dirty="0" smtClean="0"/>
              <a:t>Analizar objetos y sistemas técnicos para comprender su funcionamiento.</a:t>
            </a:r>
          </a:p>
          <a:p>
            <a:r>
              <a:rPr lang="es-AR" sz="2600" dirty="0" smtClean="0"/>
              <a:t>Planificar la ejecución de proyectos tecnológicos en el ámbito de la escuela. </a:t>
            </a:r>
          </a:p>
          <a:p>
            <a:r>
              <a:rPr lang="es-AR" sz="2600" dirty="0" smtClean="0"/>
              <a:t>Expresar y comunicar las ideas y decisiones adoptadas en el trascurso de la realización de proyectos tecnológicos. </a:t>
            </a:r>
          </a:p>
          <a:p>
            <a:r>
              <a:rPr lang="es-AR" sz="2600" dirty="0" smtClean="0"/>
              <a:t>Desarrollar una actitud de indagación y curiosidad hacia los elementos y problemas tecnológicos. </a:t>
            </a:r>
            <a:endParaRPr lang="es-AR" sz="2600" dirty="0"/>
          </a:p>
        </p:txBody>
      </p:sp>
    </p:spTree>
    <p:extLst>
      <p:ext uri="{BB962C8B-B14F-4D97-AF65-F5344CB8AC3E}">
        <p14:creationId xmlns:p14="http://schemas.microsoft.com/office/powerpoint/2010/main" val="813569371"/>
      </p:ext>
    </p:extLst>
  </p:cSld>
  <p:clrMapOvr>
    <a:masterClrMapping/>
  </p:clrMapOvr>
  <mc:AlternateContent xmlns:mc="http://schemas.openxmlformats.org/markup-compatibility/2006">
    <mc:Choice xmlns:p14="http://schemas.microsoft.com/office/powerpoint/2010/main" Requires="p14">
      <p:transition spd="slow" p14:dur="1500" advClick="0" advTm="12000">
        <p14:window/>
      </p:transition>
    </mc:Choice>
    <mc:Fallback>
      <p:transition spd="slow" advClick="0" advTm="12000">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332656"/>
            <a:ext cx="8229600" cy="796950"/>
          </a:xfrm>
        </p:spPr>
        <p:txBody>
          <a:bodyPr/>
          <a:lstStyle/>
          <a:p>
            <a:pPr algn="ctr"/>
            <a:r>
              <a:rPr lang="es-AR" dirty="0" smtClean="0"/>
              <a:t>La Educación Tecnológica en el Mundo</a:t>
            </a:r>
            <a:endParaRPr lang="es-AR" dirty="0"/>
          </a:p>
        </p:txBody>
      </p:sp>
      <p:sp>
        <p:nvSpPr>
          <p:cNvPr id="3" name="2 Marcador de contenido"/>
          <p:cNvSpPr>
            <a:spLocks noGrp="1"/>
          </p:cNvSpPr>
          <p:nvPr>
            <p:ph idx="1"/>
          </p:nvPr>
        </p:nvSpPr>
        <p:spPr>
          <a:xfrm>
            <a:off x="467544" y="1412776"/>
            <a:ext cx="8229600" cy="4525963"/>
          </a:xfrm>
        </p:spPr>
        <p:txBody>
          <a:bodyPr>
            <a:noAutofit/>
          </a:bodyPr>
          <a:lstStyle/>
          <a:p>
            <a:r>
              <a:rPr lang="es-AR" sz="2600" dirty="0" smtClean="0"/>
              <a:t>El origen de la incorporación de la Educación Tecnológica, para algunos autores, se remota a la reforma educativa norteamericana en los años setenta. A partir de la transformación de las «Talleres de Educación Industrial» o de «Artes», mediante un proceso de generalización, diversas materias, confluyeron en una nueva a la que llamaron Tecnología.</a:t>
            </a:r>
          </a:p>
          <a:p>
            <a:r>
              <a:rPr lang="es-AR" sz="2600" dirty="0" smtClean="0"/>
              <a:t>Los objetivos centrales son: la enseñanza y el aprendizaje del reconocimiento de necesidades y demandas, el diseño y las propuestas de soluciones creativas a estas situaciones problemáticas, su evaluación y la contextualización de las soluciones en los entornos de las nuevas tecnologías. </a:t>
            </a:r>
            <a:endParaRPr lang="es-AR" sz="2600" dirty="0"/>
          </a:p>
        </p:txBody>
      </p:sp>
    </p:spTree>
    <p:extLst>
      <p:ext uri="{BB962C8B-B14F-4D97-AF65-F5344CB8AC3E}">
        <p14:creationId xmlns:p14="http://schemas.microsoft.com/office/powerpoint/2010/main" val="2346445171"/>
      </p:ext>
    </p:extLst>
  </p:cSld>
  <p:clrMapOvr>
    <a:masterClrMapping/>
  </p:clrMapOvr>
  <mc:AlternateContent xmlns:mc="http://schemas.openxmlformats.org/markup-compatibility/2006">
    <mc:Choice xmlns:p14="http://schemas.microsoft.com/office/powerpoint/2010/main" Requires="p14">
      <p:transition spd="slow" p14:dur="1500" advClick="0" advTm="12000">
        <p14:window/>
      </p:transition>
    </mc:Choice>
    <mc:Fallback>
      <p:transition spd="slow" advClick="0" advTm="12000">
        <p:fade/>
      </p:transition>
    </mc:Fallback>
  </mc:AlternateContent>
  <p:timing>
    <p:tnLst>
      <p:par>
        <p:cTn id="1" dur="indefinite" restart="never" nodeType="tmRoot"/>
      </p:par>
    </p:tnLst>
  </p:timing>
</p:sld>
</file>

<file path=ppt/theme/theme1.xml><?xml version="1.0" encoding="utf-8"?>
<a:theme xmlns:a="http://schemas.openxmlformats.org/drawingml/2006/main" name="Paja">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Intermedio">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ja">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61</TotalTime>
  <Words>703</Words>
  <Application>Microsoft Office PowerPoint</Application>
  <PresentationFormat>Presentación en pantalla (4:3)</PresentationFormat>
  <Paragraphs>28</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Paja</vt:lpstr>
      <vt:lpstr>LA EDUCACIÓN TECNOLÓGICA</vt:lpstr>
      <vt:lpstr>La Tecnología llegó a la Escuela</vt:lpstr>
      <vt:lpstr>Presentación de PowerPoint</vt:lpstr>
      <vt:lpstr>Presentación de PowerPoint</vt:lpstr>
      <vt:lpstr>Coincidencias básicas que aparecen en los distintos espacios curriculares:</vt:lpstr>
      <vt:lpstr>Coincidencias básicas que aparecen en los distintos espacios curriculares:</vt:lpstr>
      <vt:lpstr>Coincidencias básicas que aparecen en los distintos espacios curriculares:</vt:lpstr>
      <vt:lpstr>Los alumnos, a partir del trabajo con la Tecnología, podrán:</vt:lpstr>
      <vt:lpstr>La Educación Tecnológica en el Mundo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EDUCACIÓN TECNOLÓGICA</dc:title>
  <dc:creator>Alumno</dc:creator>
  <cp:lastModifiedBy>Alumno</cp:lastModifiedBy>
  <cp:revision>6</cp:revision>
  <dcterms:created xsi:type="dcterms:W3CDTF">2013-06-14T19:06:48Z</dcterms:created>
  <dcterms:modified xsi:type="dcterms:W3CDTF">2013-06-14T20:08:11Z</dcterms:modified>
</cp:coreProperties>
</file>