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1" autoAdjust="0"/>
    <p:restoredTop sz="94660"/>
  </p:normalViewPr>
  <p:slideViewPr>
    <p:cSldViewPr snapToGrid="0">
      <p:cViewPr>
        <p:scale>
          <a:sx n="25" d="100"/>
          <a:sy n="25" d="100"/>
        </p:scale>
        <p:origin x="1074" y="5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4DB5D77-E338-4ACD-B53D-D44928CF89E3}" type="datetimeFigureOut">
              <a:rPr lang="en-GB" smtClean="0"/>
              <a:t>12/06/2013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2153906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DB5D77-E338-4ACD-B53D-D44928CF89E3}" type="datetimeFigureOut">
              <a:rPr lang="en-GB" smtClean="0"/>
              <a:t>12/06/2013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4247527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DB5D77-E338-4ACD-B53D-D44928CF89E3}" type="datetimeFigureOut">
              <a:rPr lang="en-GB" smtClean="0"/>
              <a:t>12/06/2013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3211186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4DB5D77-E338-4ACD-B53D-D44928CF89E3}" type="datetimeFigureOut">
              <a:rPr lang="en-GB" smtClean="0"/>
              <a:t>12/06/2013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417003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4DB5D77-E338-4ACD-B53D-D44928CF89E3}" type="datetimeFigureOut">
              <a:rPr lang="en-GB" smtClean="0"/>
              <a:t>12/06/2013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1778109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4DB5D77-E338-4ACD-B53D-D44928CF89E3}" type="datetimeFigureOut">
              <a:rPr lang="en-GB" smtClean="0"/>
              <a:t>12/06/2013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463757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4DB5D77-E338-4ACD-B53D-D44928CF89E3}" type="datetimeFigureOut">
              <a:rPr lang="en-GB" smtClean="0"/>
              <a:t>12/06/2013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172073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4DB5D77-E338-4ACD-B53D-D44928CF89E3}" type="datetimeFigureOut">
              <a:rPr lang="en-GB" smtClean="0"/>
              <a:t>12/06/2013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2788504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DB5D77-E338-4ACD-B53D-D44928CF89E3}" type="datetimeFigureOut">
              <a:rPr lang="en-GB" smtClean="0"/>
              <a:t>12/06/2013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543890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DB5D77-E338-4ACD-B53D-D44928CF89E3}" type="datetimeFigureOut">
              <a:rPr lang="en-GB" smtClean="0"/>
              <a:t>12/06/2013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3883082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DB5D77-E338-4ACD-B53D-D44928CF89E3}" type="datetimeFigureOut">
              <a:rPr lang="en-GB" smtClean="0"/>
              <a:t>12/06/2013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03AB3AC-1289-4B0D-9064-A22964BA0FB8}" type="slidenum">
              <a:rPr lang="en-GB" smtClean="0"/>
              <a:t>‹#›</a:t>
            </a:fld>
            <a:endParaRPr lang="en-GB"/>
          </a:p>
        </p:txBody>
      </p:sp>
    </p:spTree>
    <p:extLst>
      <p:ext uri="{BB962C8B-B14F-4D97-AF65-F5344CB8AC3E}">
        <p14:creationId xmlns:p14="http://schemas.microsoft.com/office/powerpoint/2010/main" val="2922811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DB5D77-E338-4ACD-B53D-D44928CF89E3}" type="datetimeFigureOut">
              <a:rPr lang="en-GB" smtClean="0"/>
              <a:t>12/06/2013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3AB3AC-1289-4B0D-9064-A22964BA0FB8}" type="slidenum">
              <a:rPr lang="en-GB" smtClean="0"/>
              <a:t>‹#›</a:t>
            </a:fld>
            <a:endParaRPr lang="en-GB"/>
          </a:p>
        </p:txBody>
      </p:sp>
    </p:spTree>
    <p:extLst>
      <p:ext uri="{BB962C8B-B14F-4D97-AF65-F5344CB8AC3E}">
        <p14:creationId xmlns:p14="http://schemas.microsoft.com/office/powerpoint/2010/main" val="2229360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15937"/>
            <a:ext cx="9144000" cy="2387600"/>
          </a:xfrm>
        </p:spPr>
        <p:txBody>
          <a:bodyPr/>
          <a:lstStyle/>
          <a:p>
            <a:r>
              <a:rPr lang="en-GB" dirty="0" smtClean="0"/>
              <a:t>Critical thinking tools.</a:t>
            </a:r>
            <a:endParaRPr lang="en-GB" dirty="0"/>
          </a:p>
        </p:txBody>
      </p:sp>
      <p:sp>
        <p:nvSpPr>
          <p:cNvPr id="3" name="Subtitle 2"/>
          <p:cNvSpPr>
            <a:spLocks noGrp="1"/>
          </p:cNvSpPr>
          <p:nvPr>
            <p:ph type="subTitle" idx="1"/>
          </p:nvPr>
        </p:nvSpPr>
        <p:spPr>
          <a:xfrm>
            <a:off x="1524000" y="2202747"/>
            <a:ext cx="9144000" cy="1655762"/>
          </a:xfrm>
        </p:spPr>
        <p:txBody>
          <a:bodyPr>
            <a:normAutofit/>
          </a:bodyPr>
          <a:lstStyle/>
          <a:p>
            <a:r>
              <a:rPr lang="en-GB" sz="4000" dirty="0" smtClean="0"/>
              <a:t>The use of </a:t>
            </a:r>
            <a:r>
              <a:rPr lang="en-GB" sz="4000" dirty="0" err="1" smtClean="0"/>
              <a:t>CoRT</a:t>
            </a:r>
            <a:r>
              <a:rPr lang="en-GB" sz="4000" dirty="0" smtClean="0"/>
              <a:t> Tools in everyday life.</a:t>
            </a:r>
            <a:endParaRPr lang="en-GB" sz="4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91050" y="3030628"/>
            <a:ext cx="2343150" cy="3343093"/>
          </a:xfrm>
          <a:prstGeom prst="rect">
            <a:avLst/>
          </a:prstGeom>
        </p:spPr>
      </p:pic>
    </p:spTree>
    <p:extLst>
      <p:ext uri="{BB962C8B-B14F-4D97-AF65-F5344CB8AC3E}">
        <p14:creationId xmlns:p14="http://schemas.microsoft.com/office/powerpoint/2010/main" val="13746705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critical thinking?</a:t>
            </a:r>
            <a:endParaRPr lang="en-GB" dirty="0"/>
          </a:p>
        </p:txBody>
      </p:sp>
      <p:sp>
        <p:nvSpPr>
          <p:cNvPr id="3" name="Content Placeholder 2"/>
          <p:cNvSpPr>
            <a:spLocks noGrp="1"/>
          </p:cNvSpPr>
          <p:nvPr>
            <p:ph idx="1"/>
          </p:nvPr>
        </p:nvSpPr>
        <p:spPr/>
        <p:txBody>
          <a:bodyPr/>
          <a:lstStyle/>
          <a:p>
            <a:r>
              <a:rPr lang="en-GB" dirty="0" smtClean="0"/>
              <a:t> Critical thinking is the process of thinking in a certain way. Critical thinking is the process of thinking clearly, with accuracy and precision; of thinking carefully, with logic and depth; and of thinking open-mindedly, by examining points of view and acknowledging assumptions and biases within a given viewpoint</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5350" y="3393663"/>
            <a:ext cx="2838450" cy="3197637"/>
          </a:xfrm>
          <a:prstGeom prst="rect">
            <a:avLst/>
          </a:prstGeom>
        </p:spPr>
      </p:pic>
    </p:spTree>
    <p:extLst>
      <p:ext uri="{BB962C8B-B14F-4D97-AF65-F5344CB8AC3E}">
        <p14:creationId xmlns:p14="http://schemas.microsoft.com/office/powerpoint/2010/main" val="24737830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Critical thinking steps</a:t>
            </a:r>
            <a:endParaRPr lang="en-GB" dirty="0"/>
          </a:p>
        </p:txBody>
      </p:sp>
      <p:sp>
        <p:nvSpPr>
          <p:cNvPr id="3" name="Content Placeholder 2"/>
          <p:cNvSpPr>
            <a:spLocks noGrp="1"/>
          </p:cNvSpPr>
          <p:nvPr>
            <p:ph idx="1"/>
          </p:nvPr>
        </p:nvSpPr>
        <p:spPr/>
        <p:txBody>
          <a:bodyPr/>
          <a:lstStyle/>
          <a:p>
            <a:pPr marL="0" indent="0">
              <a:buNone/>
            </a:pPr>
            <a:r>
              <a:rPr lang="en-GB" dirty="0" smtClean="0"/>
              <a:t>1</a:t>
            </a:r>
            <a:r>
              <a:rPr lang="en-GB" sz="4000" dirty="0" smtClean="0"/>
              <a:t>.  Collect information required</a:t>
            </a:r>
          </a:p>
          <a:p>
            <a:pPr marL="0" indent="0">
              <a:buNone/>
            </a:pPr>
            <a:r>
              <a:rPr lang="en-GB" sz="4000" dirty="0" smtClean="0"/>
              <a:t>2.  Evaluate information collected</a:t>
            </a:r>
            <a:endParaRPr lang="en-GB" sz="4000" dirty="0"/>
          </a:p>
          <a:p>
            <a:pPr marL="0" indent="0">
              <a:buNone/>
            </a:pPr>
            <a:r>
              <a:rPr lang="en-GB" sz="4000" dirty="0" smtClean="0"/>
              <a:t>3.  Using logic draw your conclusion</a:t>
            </a:r>
          </a:p>
          <a:p>
            <a:pPr marL="0" indent="0">
              <a:buNone/>
            </a:pPr>
            <a:r>
              <a:rPr lang="en-GB" sz="4000" dirty="0" smtClean="0"/>
              <a:t>4.  Evaluate your logical conclusion</a:t>
            </a:r>
            <a:endParaRPr lang="en-GB" sz="4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0075" y="1347788"/>
            <a:ext cx="3133725" cy="3204074"/>
          </a:xfrm>
          <a:prstGeom prst="rect">
            <a:avLst/>
          </a:prstGeom>
        </p:spPr>
      </p:pic>
    </p:spTree>
    <p:extLst>
      <p:ext uri="{BB962C8B-B14F-4D97-AF65-F5344CB8AC3E}">
        <p14:creationId xmlns:p14="http://schemas.microsoft.com/office/powerpoint/2010/main" val="12884395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use </a:t>
            </a:r>
            <a:r>
              <a:rPr lang="en-GB" dirty="0" err="1" smtClean="0"/>
              <a:t>CoRT</a:t>
            </a:r>
            <a:r>
              <a:rPr lang="en-GB" dirty="0" smtClean="0"/>
              <a:t> thinking tools?</a:t>
            </a:r>
            <a:endParaRPr lang="en-GB" dirty="0"/>
          </a:p>
        </p:txBody>
      </p:sp>
      <p:sp>
        <p:nvSpPr>
          <p:cNvPr id="3" name="Content Placeholder 2"/>
          <p:cNvSpPr>
            <a:spLocks noGrp="1"/>
          </p:cNvSpPr>
          <p:nvPr>
            <p:ph idx="1"/>
          </p:nvPr>
        </p:nvSpPr>
        <p:spPr/>
        <p:txBody>
          <a:bodyPr>
            <a:normAutofit fontScale="92500"/>
          </a:bodyPr>
          <a:lstStyle/>
          <a:p>
            <a:r>
              <a:rPr lang="en-GB" sz="4000" dirty="0" err="1" smtClean="0"/>
              <a:t>CoRT</a:t>
            </a:r>
            <a:r>
              <a:rPr lang="en-GB" sz="4000" dirty="0" smtClean="0"/>
              <a:t> Thinking allows us to focus attention directly on different aspects of thinking and crystallise these processes into definite concepts and tools that can be used deliberately to move our thinking along. CoRT1 is sometimes described as Directional Thinking, as well as Breadth Thinking. (Blue sky skillshttp://blueskyskills.co.uk/tools/cort  accessed 8</a:t>
            </a:r>
            <a:r>
              <a:rPr lang="en-GB" sz="4000" baseline="30000" dirty="0" smtClean="0"/>
              <a:t>th</a:t>
            </a:r>
            <a:r>
              <a:rPr lang="en-GB" sz="4000" dirty="0" smtClean="0"/>
              <a:t> June 2013)</a:t>
            </a:r>
            <a:endParaRPr lang="en-GB" sz="4000" dirty="0"/>
          </a:p>
        </p:txBody>
      </p:sp>
    </p:spTree>
    <p:extLst>
      <p:ext uri="{BB962C8B-B14F-4D97-AF65-F5344CB8AC3E}">
        <p14:creationId xmlns:p14="http://schemas.microsoft.com/office/powerpoint/2010/main" val="2865508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importance of </a:t>
            </a:r>
            <a:r>
              <a:rPr lang="en-GB" dirty="0" err="1" smtClean="0"/>
              <a:t>CoRT</a:t>
            </a:r>
            <a:r>
              <a:rPr lang="en-GB" dirty="0" smtClean="0"/>
              <a:t> tools.</a:t>
            </a:r>
            <a:endParaRPr lang="en-GB" dirty="0"/>
          </a:p>
        </p:txBody>
      </p:sp>
      <p:sp>
        <p:nvSpPr>
          <p:cNvPr id="3" name="Content Placeholder 2"/>
          <p:cNvSpPr>
            <a:spLocks noGrp="1"/>
          </p:cNvSpPr>
          <p:nvPr>
            <p:ph idx="1"/>
          </p:nvPr>
        </p:nvSpPr>
        <p:spPr/>
        <p:txBody>
          <a:bodyPr/>
          <a:lstStyle/>
          <a:p>
            <a:r>
              <a:rPr lang="en-GB" sz="4000" dirty="0" err="1" smtClean="0"/>
              <a:t>CoRT</a:t>
            </a:r>
            <a:r>
              <a:rPr lang="en-GB" sz="4000" dirty="0" smtClean="0"/>
              <a:t> Tools are used to help broaden a persons perception beyond  the obvious reasoning.  </a:t>
            </a:r>
          </a:p>
          <a:p>
            <a:r>
              <a:rPr lang="en-GB" sz="4000" dirty="0" err="1" smtClean="0"/>
              <a:t>CoRT</a:t>
            </a:r>
            <a:r>
              <a:rPr lang="en-GB" sz="4000" dirty="0" smtClean="0"/>
              <a:t> Tools helps individuals to see beyond ones normal reasoning.  The further investigation and thinking about a problem/topic/issue</a:t>
            </a:r>
            <a:r>
              <a:rPr lang="en-GB" dirty="0" smtClean="0"/>
              <a:t>.</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7300" y="4610100"/>
            <a:ext cx="2476500" cy="1981200"/>
          </a:xfrm>
          <a:prstGeom prst="rect">
            <a:avLst/>
          </a:prstGeom>
        </p:spPr>
      </p:pic>
    </p:spTree>
    <p:extLst>
      <p:ext uri="{BB962C8B-B14F-4D97-AF65-F5344CB8AC3E}">
        <p14:creationId xmlns:p14="http://schemas.microsoft.com/office/powerpoint/2010/main" val="41655105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CoRT</a:t>
            </a:r>
            <a:r>
              <a:rPr lang="en-GB" dirty="0" smtClean="0"/>
              <a:t> Tools</a:t>
            </a:r>
            <a:endParaRPr lang="en-GB" dirty="0"/>
          </a:p>
        </p:txBody>
      </p:sp>
      <p:sp>
        <p:nvSpPr>
          <p:cNvPr id="3" name="Content Placeholder 2"/>
          <p:cNvSpPr>
            <a:spLocks noGrp="1"/>
          </p:cNvSpPr>
          <p:nvPr>
            <p:ph idx="1"/>
          </p:nvPr>
        </p:nvSpPr>
        <p:spPr/>
        <p:txBody>
          <a:bodyPr/>
          <a:lstStyle/>
          <a:p>
            <a:r>
              <a:rPr lang="en-GB" dirty="0" smtClean="0"/>
              <a:t>CAF - </a:t>
            </a:r>
            <a:r>
              <a:rPr lang="en-GB" dirty="0"/>
              <a:t>C</a:t>
            </a:r>
            <a:r>
              <a:rPr lang="en-GB" dirty="0" smtClean="0"/>
              <a:t>onsider </a:t>
            </a:r>
            <a:r>
              <a:rPr lang="en-GB" dirty="0"/>
              <a:t>A</a:t>
            </a:r>
            <a:r>
              <a:rPr lang="en-GB" dirty="0" smtClean="0"/>
              <a:t>ll Factors</a:t>
            </a:r>
          </a:p>
          <a:p>
            <a:r>
              <a:rPr lang="en-GB" dirty="0" smtClean="0"/>
              <a:t>P.M.I – Plus, Minus and Interesting</a:t>
            </a:r>
          </a:p>
          <a:p>
            <a:r>
              <a:rPr lang="en-GB" dirty="0" smtClean="0"/>
              <a:t>A.P.C – Alternative, Positive , Choices</a:t>
            </a:r>
          </a:p>
          <a:p>
            <a:r>
              <a:rPr lang="en-GB" dirty="0" smtClean="0"/>
              <a:t>FIP – First important Priorities</a:t>
            </a:r>
          </a:p>
          <a:p>
            <a:r>
              <a:rPr lang="en-GB" dirty="0" smtClean="0"/>
              <a:t>O.P.V- Other People’s Views</a:t>
            </a:r>
          </a:p>
          <a:p>
            <a:r>
              <a:rPr lang="en-GB" dirty="0" smtClean="0"/>
              <a:t>A.G.O- Aims, Goals, Objectives</a:t>
            </a:r>
          </a:p>
          <a:p>
            <a:r>
              <a:rPr lang="en-GB" dirty="0" smtClean="0"/>
              <a:t>C and S – Consequence and Sequel</a:t>
            </a:r>
          </a:p>
          <a:p>
            <a:endParaRPr lang="en-GB" dirty="0" smtClean="0"/>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8550" y="1690688"/>
            <a:ext cx="2552700" cy="3314700"/>
          </a:xfrm>
          <a:prstGeom prst="rect">
            <a:avLst/>
          </a:prstGeom>
        </p:spPr>
      </p:pic>
    </p:spTree>
    <p:extLst>
      <p:ext uri="{BB962C8B-B14F-4D97-AF65-F5344CB8AC3E}">
        <p14:creationId xmlns:p14="http://schemas.microsoft.com/office/powerpoint/2010/main" val="38978625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concept map</a:t>
            </a:r>
            <a:endParaRPr lang="en-GB" dirty="0"/>
          </a:p>
        </p:txBody>
      </p:sp>
      <p:sp>
        <p:nvSpPr>
          <p:cNvPr id="3" name="Content Placeholder 2"/>
          <p:cNvSpPr>
            <a:spLocks noGrp="1"/>
          </p:cNvSpPr>
          <p:nvPr>
            <p:ph idx="1"/>
          </p:nvPr>
        </p:nvSpPr>
        <p:spPr/>
        <p:txBody>
          <a:bodyPr/>
          <a:lstStyle/>
          <a:p>
            <a:pPr marL="0" indent="0">
              <a:buNone/>
            </a:pPr>
            <a:r>
              <a:rPr lang="en-GB" sz="4000" dirty="0" smtClean="0"/>
              <a:t> CAF – Consider </a:t>
            </a:r>
            <a:r>
              <a:rPr lang="en-GB" sz="4000" dirty="0"/>
              <a:t>A</a:t>
            </a:r>
            <a:r>
              <a:rPr lang="en-GB" sz="4000" dirty="0" smtClean="0"/>
              <a:t>ll Factors Tool was used when preparing the concept map used in this presentation around the topic waste.</a:t>
            </a:r>
          </a:p>
          <a:p>
            <a:pPr marL="0" indent="0">
              <a:buNone/>
            </a:pPr>
            <a:endParaRPr lang="en-GB" sz="4000" dirty="0"/>
          </a:p>
          <a:p>
            <a:pPr marL="0" indent="0">
              <a:buNone/>
            </a:pPr>
            <a:r>
              <a:rPr lang="en-GB" sz="4000" dirty="0" smtClean="0"/>
              <a:t>CAF consists of considering all the factors that affect the individual or society and then formulating an  idea.</a:t>
            </a:r>
          </a:p>
          <a:p>
            <a:pPr marL="0" indent="0">
              <a:buNone/>
            </a:pPr>
            <a:endParaRPr lang="en-GB" sz="4000" dirty="0" smtClean="0"/>
          </a:p>
          <a:p>
            <a:endParaRPr lang="en-GB" sz="4000" dirty="0"/>
          </a:p>
          <a:p>
            <a:pPr marL="0" indent="0">
              <a:buNone/>
            </a:pPr>
            <a:endParaRPr lang="en-GB" dirty="0"/>
          </a:p>
        </p:txBody>
      </p:sp>
    </p:spTree>
    <p:extLst>
      <p:ext uri="{BB962C8B-B14F-4D97-AF65-F5344CB8AC3E}">
        <p14:creationId xmlns:p14="http://schemas.microsoft.com/office/powerpoint/2010/main" val="7040257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292</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Critical thinking tools.</vt:lpstr>
      <vt:lpstr>What is critical thinking?</vt:lpstr>
      <vt:lpstr>Critical thinking steps</vt:lpstr>
      <vt:lpstr>Why use CoRT thinking tools?</vt:lpstr>
      <vt:lpstr>The importance of CoRT tools.</vt:lpstr>
      <vt:lpstr>CoRT Tools</vt:lpstr>
      <vt:lpstr>The concept map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thinking tools.</dc:title>
  <dc:creator>Owner</dc:creator>
  <cp:lastModifiedBy>Owner</cp:lastModifiedBy>
  <cp:revision>11</cp:revision>
  <dcterms:created xsi:type="dcterms:W3CDTF">2013-06-12T07:06:15Z</dcterms:created>
  <dcterms:modified xsi:type="dcterms:W3CDTF">2013-06-12T08:41:13Z</dcterms:modified>
</cp:coreProperties>
</file>