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9" r:id="rId2"/>
  </p:sldMasterIdLst>
  <p:sldIdLst>
    <p:sldId id="256" r:id="rId3"/>
    <p:sldId id="291" r:id="rId4"/>
    <p:sldId id="292" r:id="rId5"/>
    <p:sldId id="293" r:id="rId6"/>
    <p:sldId id="294" r:id="rId7"/>
    <p:sldId id="295" r:id="rId8"/>
    <p:sldId id="287" r:id="rId9"/>
  </p:sldIdLst>
  <p:sldSz cx="9144000" cy="6858000" type="screen4x3"/>
  <p:notesSz cx="6858000" cy="9144000"/>
  <p:defaultTextStyle>
    <a:defPPr>
      <a:defRPr lang="es-C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996633"/>
    <a:srgbClr val="FF3300"/>
    <a:srgbClr val="FFCC00"/>
    <a:srgbClr val="FF6600"/>
    <a:srgbClr val="0000FF"/>
    <a:srgbClr val="080808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0602" autoAdjust="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351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1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517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3517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351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3517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351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1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1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1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51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351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3518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3518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18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18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18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18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518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5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s-CL"/>
              <a:t>Haga clic para cambiar el estilo de título	</a:t>
            </a:r>
          </a:p>
        </p:txBody>
      </p:sp>
      <p:sp>
        <p:nvSpPr>
          <p:cNvPr id="135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s-CL"/>
              <a:t>Haga clic para modificar el estilo de subtítulo del patrón</a:t>
            </a:r>
          </a:p>
        </p:txBody>
      </p:sp>
      <p:sp>
        <p:nvSpPr>
          <p:cNvPr id="13519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13519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368504-E869-489B-A8AD-D79CD6BCE66E}" type="slidenum">
              <a:rPr lang="es-CL"/>
              <a:pPr/>
              <a:t>‹Nº›</a:t>
            </a:fld>
            <a:endParaRPr lang="es-CL"/>
          </a:p>
        </p:txBody>
      </p:sp>
      <p:sp>
        <p:nvSpPr>
          <p:cNvPr id="13519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CC438-E4B2-4277-A493-42EB4EAC1E06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2E01B-831C-4022-A89D-0E036294801F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0FE966B-1BBE-4B61-A9BF-15B34783575B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33261E-077B-41B5-A661-5E277743A318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s-CL" altLang="en-US"/>
              <a:t>Haga clic para cambiar el estilo de título	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CL" altLang="en-US"/>
              <a:t>Haga clic para modificar el estilo de subtítulo del patrón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0E71DD-FFF2-4752-B9F4-DCB5BE1B7D33}" type="slidenum">
              <a:rPr lang="es-CL" altLang="en-US"/>
              <a:pPr/>
              <a:t>‹Nº›</a:t>
            </a:fld>
            <a:endParaRPr lang="es-CL" altLang="en-US"/>
          </a:p>
        </p:txBody>
      </p:sp>
      <p:sp>
        <p:nvSpPr>
          <p:cNvPr id="14336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4336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EF805-CC93-4546-BB48-9E16AE714FCB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3CE87-9056-4831-98EF-25D08C3B2D58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0A2C9-5EC6-4393-B6C1-400142CFC595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C87C0-19E0-4F57-B168-F73EB8A28EB6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F6A98-CFEB-4FA1-B0E2-AA9123393900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6FD6D-206D-455B-A5A6-079BBC34B60B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F8668-CEED-41F9-9CB3-E48FD74D2C06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3239C-0515-4C1D-A6E4-F36EAFF18CD2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088A5-0C34-4720-9752-68D84EA64679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B5FD-6DA5-46DA-816B-7E37C86A992B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B241B-C202-48A2-8E1B-93FC1FD5E6B0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C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D9B8672-4690-4892-9A0A-88D94C52C8A3}" type="slidenum">
              <a:rPr lang="es-CL" altLang="en-US"/>
              <a:pPr/>
              <a:t>‹Nº›</a:t>
            </a:fld>
            <a:endParaRPr lang="es-CL" alt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122A5-F0C5-4AEE-80DC-FCF9B0DA11DD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BE7AE-F5B2-409E-9257-EE5905654A4D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71000-5015-45C0-ADDB-00ED908B0DFE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896BF-42C3-4D1C-A300-551358F2D892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3A599-F35A-41B6-A5A4-23030B2180A2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880B8-34D6-43E5-B95F-9988FE7329EA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480B1-067C-44DB-8B36-A4AC8470ED2A}" type="slidenum">
              <a:rPr lang="es-CL"/>
              <a:pPr/>
              <a:t>‹Nº›</a:t>
            </a:fld>
            <a:endParaRPr lang="es-CL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3414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414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grpSp>
        <p:nvGrpSpPr>
          <p:cNvPr id="13415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34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grpSp>
          <p:nvGrpSpPr>
            <p:cNvPr id="13415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3415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415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415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415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3415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_tradnl"/>
              </a:p>
            </p:txBody>
          </p:sp>
        </p:grpSp>
        <p:sp>
          <p:nvSpPr>
            <p:cNvPr id="134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13415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3416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6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6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6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6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3416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34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cambiar el estilo de título	</a:t>
            </a:r>
          </a:p>
        </p:txBody>
      </p:sp>
      <p:sp>
        <p:nvSpPr>
          <p:cNvPr id="13416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smtClean="0"/>
              <a:t>Haga clic para modificar el estilo de texto del patrón</a:t>
            </a:r>
          </a:p>
          <a:p>
            <a:pPr lvl="1"/>
            <a:r>
              <a:rPr lang="es-CL" smtClean="0"/>
              <a:t>Segundo nivel</a:t>
            </a:r>
          </a:p>
          <a:p>
            <a:pPr lvl="2"/>
            <a:r>
              <a:rPr lang="es-CL" smtClean="0"/>
              <a:t>Tercer nivel</a:t>
            </a:r>
          </a:p>
          <a:p>
            <a:pPr lvl="3"/>
            <a:r>
              <a:rPr lang="es-CL" smtClean="0"/>
              <a:t>Cuarto nivel</a:t>
            </a:r>
          </a:p>
          <a:p>
            <a:pPr lvl="4"/>
            <a:r>
              <a:rPr lang="es-CL" smtClean="0"/>
              <a:t>Quinto nivel</a:t>
            </a:r>
          </a:p>
        </p:txBody>
      </p:sp>
      <p:sp>
        <p:nvSpPr>
          <p:cNvPr id="134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CL"/>
          </a:p>
        </p:txBody>
      </p:sp>
      <p:sp>
        <p:nvSpPr>
          <p:cNvPr id="134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s-CL"/>
          </a:p>
        </p:txBody>
      </p:sp>
      <p:sp>
        <p:nvSpPr>
          <p:cNvPr id="134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9BD55A7-E89A-4FF4-AD43-A3400BC7C462}" type="slidenum">
              <a:rPr lang="es-CL"/>
              <a:pPr/>
              <a:t>‹Nº›</a:t>
            </a:fld>
            <a:endParaRPr lang="es-C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59" r:id="rId12"/>
    <p:sldLayoutId id="2147483762" r:id="rId13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altLang="en-US" smtClean="0"/>
              <a:t>Haga clic para cambiar el estilo de título	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altLang="en-US" smtClean="0"/>
              <a:t>Haga clic para modificar el estilo de texto del patrón</a:t>
            </a:r>
          </a:p>
          <a:p>
            <a:pPr lvl="1"/>
            <a:r>
              <a:rPr lang="es-CL" altLang="en-US" smtClean="0"/>
              <a:t>Segundo nivel</a:t>
            </a:r>
          </a:p>
          <a:p>
            <a:pPr lvl="2"/>
            <a:r>
              <a:rPr lang="es-CL" altLang="en-US" smtClean="0"/>
              <a:t>Tercer nivel</a:t>
            </a:r>
          </a:p>
          <a:p>
            <a:pPr lvl="3"/>
            <a:r>
              <a:rPr lang="es-CL" altLang="en-US" smtClean="0"/>
              <a:t>Cuarto nivel</a:t>
            </a:r>
          </a:p>
          <a:p>
            <a:pPr lvl="4"/>
            <a:r>
              <a:rPr lang="es-CL" altLang="en-US" smtClean="0"/>
              <a:t>Quinto nivel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endParaRPr lang="es-CL" alt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s-CL" altLang="en-US"/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0D1C21B6-928D-4F3C-8B9A-71880DADC9FC}" type="slidenum">
              <a:rPr lang="es-CL" altLang="en-US"/>
              <a:pPr/>
              <a:t>‹Nº›</a:t>
            </a:fld>
            <a:endParaRPr lang="es-CL" altLang="en-US"/>
          </a:p>
        </p:txBody>
      </p:sp>
      <p:sp>
        <p:nvSpPr>
          <p:cNvPr id="14234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423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61" r:id="rId12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esiaerestu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WordArt 43"/>
          <p:cNvSpPr>
            <a:spLocks noChangeArrowheads="1" noChangeShapeType="1" noTextEdit="1"/>
          </p:cNvSpPr>
          <p:nvPr/>
        </p:nvSpPr>
        <p:spPr bwMode="auto">
          <a:xfrm>
            <a:off x="179512" y="3356992"/>
            <a:ext cx="5616624" cy="22322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ES_tradnl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Figuras Literarias </a:t>
            </a:r>
          </a:p>
          <a:p>
            <a:r>
              <a:rPr lang="es-ES_tradnl" sz="72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urlz MT"/>
              </a:rPr>
              <a:t>en las poesía</a:t>
            </a:r>
            <a:endParaRPr lang="es-ES_tradnl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urlz MT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 advClick="0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FIGURAS LITERARIAS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8147050" cy="5149850"/>
          </a:xfrm>
        </p:spPr>
        <p:txBody>
          <a:bodyPr/>
          <a:lstStyle/>
          <a:p>
            <a:pPr algn="ctr"/>
            <a:r>
              <a:rPr lang="es-CL" sz="2400" dirty="0">
                <a:latin typeface="Berlin Sans FB" pitchFamily="34" charset="0"/>
              </a:rPr>
              <a:t>Son los recursos retóricos que usan los poetas para crear imagen, provocar sensaciones y, en definitiva, introducirnos en el mágico espacio de la creación. </a:t>
            </a:r>
          </a:p>
          <a:p>
            <a:pPr algn="ctr"/>
            <a:r>
              <a:rPr lang="es-CL" sz="2400" dirty="0">
                <a:latin typeface="Berlin Sans FB" pitchFamily="34" charset="0"/>
              </a:rPr>
              <a:t>Existen muchas figuras literarias, pero nos dedicaremos a conocer solo cuatro: </a:t>
            </a:r>
            <a:endParaRPr lang="es-CL" sz="2400" dirty="0" smtClean="0">
              <a:latin typeface="Berlin Sans FB" pitchFamily="34" charset="0"/>
            </a:endParaRPr>
          </a:p>
          <a:p>
            <a:pPr algn="ctr"/>
            <a:r>
              <a:rPr lang="es-CL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PERSONIFICACIÓN </a:t>
            </a:r>
          </a:p>
          <a:p>
            <a:pPr algn="ctr"/>
            <a:r>
              <a:rPr lang="es-CL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COMPARACIÓN</a:t>
            </a:r>
            <a:endParaRPr lang="es-CL" sz="2400" dirty="0" smtClean="0">
              <a:latin typeface="Berlin Sans FB" pitchFamily="34" charset="0"/>
            </a:endParaRPr>
          </a:p>
          <a:p>
            <a:pPr algn="ctr"/>
            <a:r>
              <a:rPr lang="es-CL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METÁFORA</a:t>
            </a:r>
          </a:p>
          <a:p>
            <a:pPr algn="ctr"/>
            <a:r>
              <a:rPr lang="es-CL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Hi</a:t>
            </a:r>
            <a:r>
              <a:rPr lang="es-CL" sz="2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" pitchFamily="34" charset="0"/>
              </a:rPr>
              <a:t>PÉRBOLE</a:t>
            </a:r>
            <a:endParaRPr lang="es-ES" sz="2400" dirty="0">
              <a:effectLst>
                <a:outerShdw blurRad="38100" dist="38100" dir="2700000" algn="tl">
                  <a:srgbClr val="C0C0C0"/>
                </a:outerShdw>
              </a:effectLst>
              <a:latin typeface="Berlin Sans FB" pitchFamily="34" charset="0"/>
            </a:endParaRPr>
          </a:p>
        </p:txBody>
      </p:sp>
      <p:pic>
        <p:nvPicPr>
          <p:cNvPr id="223249" name="Picture 17" descr="POE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DEC"/>
              </a:clrFrom>
              <a:clrTo>
                <a:srgbClr val="E9ED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4581525"/>
            <a:ext cx="1422400" cy="2462213"/>
          </a:xfrm>
          <a:prstGeom prst="rect">
            <a:avLst/>
          </a:prstGeom>
          <a:noFill/>
        </p:spPr>
      </p:pic>
      <p:pic>
        <p:nvPicPr>
          <p:cNvPr id="223250" name="Picture 18" descr="ALITAS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4581525"/>
            <a:ext cx="1801813" cy="2439988"/>
          </a:xfrm>
          <a:prstGeom prst="rect">
            <a:avLst/>
          </a:prstGeom>
          <a:noFill/>
        </p:spPr>
      </p:pic>
      <p:pic>
        <p:nvPicPr>
          <p:cNvPr id="223251" name="Picture 19" descr="SIA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4581525"/>
            <a:ext cx="2117725" cy="21542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es-CL" sz="6200">
                <a:effectLst>
                  <a:outerShdw blurRad="38100" dist="38100" dir="2700000" algn="tl">
                    <a:srgbClr val="C0C0C0"/>
                  </a:outerShdw>
                </a:effectLst>
              </a:rPr>
              <a:t>La personificación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435975" cy="4530725"/>
          </a:xfrm>
          <a:noFill/>
        </p:spPr>
        <p:txBody>
          <a:bodyPr/>
          <a:lstStyle/>
          <a:p>
            <a:r>
              <a:rPr lang="es-CL">
                <a:effectLst>
                  <a:outerShdw blurRad="38100" dist="38100" dir="2700000" algn="tl">
                    <a:srgbClr val="C0C0C0"/>
                  </a:outerShdw>
                </a:effectLst>
              </a:rPr>
              <a:t>Consiste en asignar características humanas, de “persona” a algo que no lo es; un animal,elemento de la naturaleza, objeto o idea.</a:t>
            </a:r>
          </a:p>
          <a:p>
            <a:pPr>
              <a:buFont typeface="Wingdings" pitchFamily="2" charset="2"/>
              <a:buNone/>
            </a:pPr>
            <a:r>
              <a:rPr lang="es-CL">
                <a:solidFill>
                  <a:schemeClr val="folHlink"/>
                </a:solidFill>
              </a:rPr>
              <a:t>Ejemplos: </a:t>
            </a:r>
          </a:p>
          <a:p>
            <a:pPr>
              <a:buFont typeface="Wingdings" pitchFamily="2" charset="2"/>
              <a:buNone/>
            </a:pPr>
            <a:r>
              <a:rPr lang="es-CL">
                <a:solidFill>
                  <a:schemeClr val="folHlink"/>
                </a:solidFill>
              </a:rPr>
              <a:t>-</a:t>
            </a:r>
            <a:r>
              <a:rPr lang="es-CL"/>
              <a:t>Los árboles lloran sus hojas en el Otoño</a:t>
            </a:r>
          </a:p>
          <a:p>
            <a:pPr>
              <a:buFont typeface="Wingdings" pitchFamily="2" charset="2"/>
              <a:buNone/>
            </a:pPr>
            <a:r>
              <a:rPr lang="es-CL">
                <a:solidFill>
                  <a:schemeClr val="folHlink"/>
                </a:solidFill>
              </a:rPr>
              <a:t>-</a:t>
            </a:r>
            <a:r>
              <a:rPr lang="es-CL"/>
              <a:t>Tu alegría danzaba alrededor de mi alma</a:t>
            </a:r>
          </a:p>
          <a:p>
            <a:pPr>
              <a:buFont typeface="Wingdings" pitchFamily="2" charset="2"/>
              <a:buNone/>
            </a:pPr>
            <a:r>
              <a:rPr lang="es-CL">
                <a:solidFill>
                  <a:schemeClr val="folHlink"/>
                </a:solidFill>
              </a:rPr>
              <a:t>-</a:t>
            </a:r>
            <a:r>
              <a:rPr lang="es-CL"/>
              <a:t>Poesía eres tú</a:t>
            </a:r>
          </a:p>
          <a:p>
            <a:pPr>
              <a:buFont typeface="Wingdings" pitchFamily="2" charset="2"/>
              <a:buNone/>
            </a:pPr>
            <a:endParaRPr lang="es-CL"/>
          </a:p>
          <a:p>
            <a:pPr>
              <a:buFont typeface="Wingdings" pitchFamily="2" charset="2"/>
              <a:buNone/>
            </a:pPr>
            <a:endParaRPr lang="es-CL" sz="2600"/>
          </a:p>
          <a:p>
            <a:pPr>
              <a:buFont typeface="Wingdings" pitchFamily="2" charset="2"/>
              <a:buNone/>
            </a:pPr>
            <a:endParaRPr lang="es-CL" sz="2600"/>
          </a:p>
        </p:txBody>
      </p:sp>
      <p:pic>
        <p:nvPicPr>
          <p:cNvPr id="226314" name="Picture 10" descr="ALITAS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8550" y="4005263"/>
            <a:ext cx="1395413" cy="23415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8" name="Picture 10" descr="POE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4F4"/>
              </a:clrFrom>
              <a:clrTo>
                <a:srgbClr val="EEF4F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3213100"/>
            <a:ext cx="2533650" cy="2940050"/>
          </a:xfrm>
          <a:prstGeom prst="rect">
            <a:avLst/>
          </a:prstGeom>
          <a:noFill/>
        </p:spPr>
      </p:pic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z="6800"/>
              <a:t>La Comparación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5613" cy="4530725"/>
          </a:xfrm>
        </p:spPr>
        <p:txBody>
          <a:bodyPr/>
          <a:lstStyle/>
          <a:p>
            <a:r>
              <a:rPr lang="es-CL">
                <a:effectLst>
                  <a:outerShdw blurRad="38100" dist="38100" dir="2700000" algn="tl">
                    <a:srgbClr val="C0C0C0"/>
                  </a:outerShdw>
                </a:effectLst>
              </a:rPr>
              <a:t>Como su nombre lo dice consiste en “comparar” un elemento con las características de otro:</a:t>
            </a:r>
          </a:p>
          <a:p>
            <a:pPr>
              <a:buFont typeface="Wingdings" pitchFamily="2" charset="2"/>
              <a:buNone/>
            </a:pPr>
            <a:r>
              <a:rPr lang="es-CL">
                <a:solidFill>
                  <a:schemeClr val="folHlink"/>
                </a:solidFill>
              </a:rPr>
              <a:t>Ejemplos: </a:t>
            </a:r>
          </a:p>
          <a:p>
            <a:pPr>
              <a:buFont typeface="Wingdings" pitchFamily="2" charset="2"/>
              <a:buNone/>
            </a:pPr>
            <a:r>
              <a:rPr lang="es-CL">
                <a:solidFill>
                  <a:schemeClr val="folHlink"/>
                </a:solidFill>
              </a:rPr>
              <a:t>-</a:t>
            </a:r>
            <a:r>
              <a:rPr lang="es-CL"/>
              <a:t>Sus ojos eran como dos luceros que alumbraban mi camino.</a:t>
            </a:r>
          </a:p>
          <a:p>
            <a:pPr>
              <a:buFont typeface="Wingdings" pitchFamily="2" charset="2"/>
              <a:buNone/>
            </a:pPr>
            <a:r>
              <a:rPr lang="es-CL">
                <a:solidFill>
                  <a:schemeClr val="folHlink"/>
                </a:solidFill>
              </a:rPr>
              <a:t>-</a:t>
            </a:r>
            <a:r>
              <a:rPr lang="es-CL"/>
              <a:t>Tus labios son suaves como pétalos            de rosa.</a:t>
            </a:r>
          </a:p>
          <a:p>
            <a:pPr>
              <a:buFont typeface="Wingdings" pitchFamily="2" charset="2"/>
              <a:buNone/>
            </a:pPr>
            <a:endParaRPr lang="es-CL"/>
          </a:p>
          <a:p>
            <a:endParaRPr lang="es-CL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4700"/>
          </a:xfrm>
        </p:spPr>
        <p:txBody>
          <a:bodyPr/>
          <a:lstStyle/>
          <a:p>
            <a:r>
              <a:rPr lang="es-CL" sz="7400">
                <a:effectLst>
                  <a:outerShdw blurRad="38100" dist="38100" dir="2700000" algn="tl">
                    <a:srgbClr val="C0C0C0"/>
                  </a:outerShdw>
                </a:effectLst>
              </a:rPr>
              <a:t>Metáfora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8075613" cy="5005387"/>
          </a:xfrm>
        </p:spPr>
        <p:txBody>
          <a:bodyPr/>
          <a:lstStyle/>
          <a:p>
            <a:r>
              <a:rPr lang="es-CL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Consiste en transformar un elemento real en otro, identificándolos por alguna característica o cualidad.</a:t>
            </a:r>
          </a:p>
          <a:p>
            <a:pPr>
              <a:buFont typeface="Wingdings" pitchFamily="2" charset="2"/>
              <a:buNone/>
            </a:pPr>
            <a:r>
              <a:rPr lang="es-CL" sz="2800">
                <a:solidFill>
                  <a:schemeClr val="folHlink"/>
                </a:solidFill>
              </a:rPr>
              <a:t>Ejemplos: </a:t>
            </a:r>
          </a:p>
          <a:p>
            <a:pPr>
              <a:buFont typeface="Wingdings" pitchFamily="2" charset="2"/>
              <a:buNone/>
            </a:pPr>
            <a:r>
              <a:rPr lang="es-CL" sz="2800">
                <a:solidFill>
                  <a:schemeClr val="folHlink"/>
                </a:solidFill>
              </a:rPr>
              <a:t>-</a:t>
            </a:r>
            <a:r>
              <a:rPr lang="es-CL" sz="2800"/>
              <a:t>Las perlas de tu boca se aprecian mejor cuando sonríes. </a:t>
            </a:r>
          </a:p>
          <a:p>
            <a:pPr>
              <a:buFont typeface="Wingdings" pitchFamily="2" charset="2"/>
              <a:buNone/>
            </a:pPr>
            <a:r>
              <a:rPr lang="es-CL" sz="2000" i="1"/>
              <a:t>Explicación: perlas = dientes</a:t>
            </a:r>
          </a:p>
          <a:p>
            <a:pPr>
              <a:buFont typeface="Wingdings" pitchFamily="2" charset="2"/>
              <a:buNone/>
            </a:pPr>
            <a:r>
              <a:rPr lang="es-CL" sz="2800">
                <a:solidFill>
                  <a:schemeClr val="folHlink"/>
                </a:solidFill>
              </a:rPr>
              <a:t>-</a:t>
            </a:r>
            <a:r>
              <a:rPr lang="es-CL" sz="2800"/>
              <a:t>Llueve en mis ojos cuando te extraño.</a:t>
            </a:r>
          </a:p>
          <a:p>
            <a:pPr>
              <a:buFont typeface="Wingdings" pitchFamily="2" charset="2"/>
              <a:buNone/>
            </a:pPr>
            <a:r>
              <a:rPr lang="es-CL" sz="2000" i="1"/>
              <a:t>Explicación: Llueve en mis ojos = Lloro</a:t>
            </a:r>
            <a:endParaRPr lang="es-CL" sz="2000"/>
          </a:p>
          <a:p>
            <a:pPr>
              <a:buFont typeface="Wingdings" pitchFamily="2" charset="2"/>
              <a:buNone/>
            </a:pPr>
            <a:endParaRPr lang="es-CL" sz="2000"/>
          </a:p>
        </p:txBody>
      </p:sp>
      <p:pic>
        <p:nvPicPr>
          <p:cNvPr id="228365" name="Picture 13" descr="ALITAS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500438"/>
            <a:ext cx="1944687" cy="2884487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z="7400">
                <a:effectLst>
                  <a:outerShdw blurRad="38100" dist="38100" dir="2700000" algn="tl">
                    <a:srgbClr val="C0C0C0"/>
                  </a:outerShdw>
                </a:effectLst>
              </a:rPr>
              <a:t>Hipérbole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54888" cy="4530725"/>
          </a:xfrm>
        </p:spPr>
        <p:txBody>
          <a:bodyPr/>
          <a:lstStyle/>
          <a:p>
            <a:r>
              <a:rPr lang="es-CL">
                <a:effectLst>
                  <a:outerShdw blurRad="38100" dist="38100" dir="2700000" algn="tl">
                    <a:srgbClr val="C0C0C0"/>
                  </a:outerShdw>
                </a:effectLst>
              </a:rPr>
              <a:t>La hipérbole es una EXAGERACIÓN en la forma de expresarse, que altera la realidad.</a:t>
            </a:r>
          </a:p>
          <a:p>
            <a:pPr>
              <a:buFont typeface="Wingdings" pitchFamily="2" charset="2"/>
              <a:buNone/>
            </a:pPr>
            <a:r>
              <a:rPr lang="es-CL" sz="3200">
                <a:solidFill>
                  <a:schemeClr val="folHlink"/>
                </a:solidFill>
              </a:rPr>
              <a:t>Ejemplos: </a:t>
            </a:r>
          </a:p>
          <a:p>
            <a:pPr>
              <a:buFont typeface="Wingdings" pitchFamily="2" charset="2"/>
              <a:buNone/>
            </a:pPr>
            <a:r>
              <a:rPr lang="es-CL" sz="3200">
                <a:solidFill>
                  <a:schemeClr val="folHlink"/>
                </a:solidFill>
              </a:rPr>
              <a:t>-</a:t>
            </a:r>
            <a:r>
              <a:rPr lang="es-CL" sz="3200"/>
              <a:t>Lloré ríos por mis ojos</a:t>
            </a:r>
          </a:p>
          <a:p>
            <a:pPr>
              <a:buFont typeface="Wingdings" pitchFamily="2" charset="2"/>
              <a:buNone/>
            </a:pPr>
            <a:r>
              <a:rPr lang="es-CL" sz="3200">
                <a:solidFill>
                  <a:schemeClr val="folHlink"/>
                </a:solidFill>
              </a:rPr>
              <a:t>-</a:t>
            </a:r>
            <a:r>
              <a:rPr lang="es-CL" sz="3200"/>
              <a:t>Te comería a besos</a:t>
            </a:r>
          </a:p>
          <a:p>
            <a:pPr>
              <a:buFont typeface="Wingdings" pitchFamily="2" charset="2"/>
              <a:buNone/>
            </a:pPr>
            <a:r>
              <a:rPr lang="es-CL" sz="3200">
                <a:solidFill>
                  <a:schemeClr val="folHlink"/>
                </a:solidFill>
              </a:rPr>
              <a:t>-</a:t>
            </a:r>
            <a:r>
              <a:rPr lang="es-CL" sz="3200"/>
              <a:t>Me comería una vaca entera</a:t>
            </a:r>
          </a:p>
          <a:p>
            <a:pPr>
              <a:buFont typeface="Wingdings" pitchFamily="2" charset="2"/>
              <a:buNone/>
            </a:pPr>
            <a:endParaRPr lang="es-CL" sz="3200"/>
          </a:p>
          <a:p>
            <a:pPr>
              <a:buFont typeface="Wingdings" pitchFamily="2" charset="2"/>
              <a:buNone/>
            </a:pPr>
            <a:endParaRPr lang="es-CL" sz="2600"/>
          </a:p>
          <a:p>
            <a:pPr>
              <a:buFont typeface="Wingdings" pitchFamily="2" charset="2"/>
              <a:buNone/>
            </a:pPr>
            <a:endParaRPr lang="es-CL" sz="2600"/>
          </a:p>
          <a:p>
            <a:endParaRPr lang="es-CL" sz="2600"/>
          </a:p>
          <a:p>
            <a:pPr>
              <a:buFont typeface="Wingdings" pitchFamily="2" charset="2"/>
              <a:buNone/>
            </a:pPr>
            <a:endParaRPr lang="es-CL" sz="2000" i="1"/>
          </a:p>
        </p:txBody>
      </p:sp>
      <p:pic>
        <p:nvPicPr>
          <p:cNvPr id="229386" name="Picture 10" descr="SIA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2852738"/>
            <a:ext cx="1693862" cy="29956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76288"/>
          </a:xfrm>
        </p:spPr>
        <p:txBody>
          <a:bodyPr/>
          <a:lstStyle/>
          <a:p>
            <a:r>
              <a:rPr lang="es-CL">
                <a:latin typeface="Monotype Corsiva" pitchFamily="66" charset="0"/>
                <a:hlinkClick r:id="rId3"/>
              </a:rPr>
              <a:t>Poesía eres Tu</a:t>
            </a:r>
            <a:endParaRPr lang="es-CL">
              <a:latin typeface="Monotype Corsiva" pitchFamily="66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900113" y="814388"/>
            <a:ext cx="74104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600075" algn="l"/>
              </a:tabLst>
            </a:pPr>
            <a:endParaRPr lang="es-ES" b="1" i="1"/>
          </a:p>
          <a:p>
            <a:pPr>
              <a:tabLst>
                <a:tab pos="600075" algn="l"/>
              </a:tabLst>
            </a:pPr>
            <a:r>
              <a:rPr lang="es-ES" b="1" i="1"/>
              <a:t>RIMA XXI </a:t>
            </a:r>
          </a:p>
          <a:p>
            <a:pPr>
              <a:tabLst>
                <a:tab pos="600075" algn="l"/>
              </a:tabLst>
            </a:pPr>
            <a:r>
              <a:rPr lang="es-MX" sz="2400" b="1" i="1"/>
              <a:t>Qué es poesía?, dices mientras clavas en mi pupila tu pupila azul. </a:t>
            </a:r>
            <a:endParaRPr lang="es-CL" sz="2400"/>
          </a:p>
          <a:p>
            <a:pPr>
              <a:tabLst>
                <a:tab pos="600075" algn="l"/>
              </a:tabLst>
            </a:pPr>
            <a:r>
              <a:rPr lang="es-MX" sz="2400" b="1" i="1"/>
              <a:t>¡ Qué es poesía! ¿ Y tú me lo preguntas?     Poesía ... eres tú.</a:t>
            </a:r>
          </a:p>
          <a:p>
            <a:pPr algn="r">
              <a:tabLst>
                <a:tab pos="600075" algn="l"/>
              </a:tabLst>
            </a:pPr>
            <a:r>
              <a:rPr lang="es-MX" sz="1600" b="1" i="1">
                <a:solidFill>
                  <a:srgbClr val="0000FF"/>
                </a:solidFill>
              </a:rPr>
              <a:t>Gustavo Adolfo Bécquer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mbre">
  <a:themeElements>
    <a:clrScheme name="Cumbre 10">
      <a:dk1>
        <a:srgbClr val="336699"/>
      </a:dk1>
      <a:lt1>
        <a:srgbClr val="F8F8F8"/>
      </a:lt1>
      <a:dk2>
        <a:srgbClr val="66CCFF"/>
      </a:dk2>
      <a:lt2>
        <a:srgbClr val="D1DDD4"/>
      </a:lt2>
      <a:accent1>
        <a:srgbClr val="3399FF"/>
      </a:accent1>
      <a:accent2>
        <a:srgbClr val="006699"/>
      </a:accent2>
      <a:accent3>
        <a:srgbClr val="B8E2FF"/>
      </a:accent3>
      <a:accent4>
        <a:srgbClr val="D4D4D4"/>
      </a:accent4>
      <a:accent5>
        <a:srgbClr val="ADCAFF"/>
      </a:accent5>
      <a:accent6>
        <a:srgbClr val="005C8A"/>
      </a:accent6>
      <a:hlink>
        <a:srgbClr val="86C0CE"/>
      </a:hlink>
      <a:folHlink>
        <a:srgbClr val="008080"/>
      </a:folHlink>
    </a:clrScheme>
    <a:fontScheme name="Cumb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mbre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bre 10">
        <a:dk1>
          <a:srgbClr val="336699"/>
        </a:dk1>
        <a:lt1>
          <a:srgbClr val="F8F8F8"/>
        </a:lt1>
        <a:dk2>
          <a:srgbClr val="66CCFF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B8E2FF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mbre 11">
        <a:dk1>
          <a:srgbClr val="0033CC"/>
        </a:dk1>
        <a:lt1>
          <a:srgbClr val="66CCFF"/>
        </a:lt1>
        <a:dk2>
          <a:srgbClr val="990000"/>
        </a:dk2>
        <a:lt2>
          <a:srgbClr val="336699"/>
        </a:lt2>
        <a:accent1>
          <a:srgbClr val="3399FF"/>
        </a:accent1>
        <a:accent2>
          <a:srgbClr val="006699"/>
        </a:accent2>
        <a:accent3>
          <a:srgbClr val="B8E2FF"/>
        </a:accent3>
        <a:accent4>
          <a:srgbClr val="002AAE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bre 12">
        <a:dk1>
          <a:srgbClr val="0033CC"/>
        </a:dk1>
        <a:lt1>
          <a:srgbClr val="66CCFF"/>
        </a:lt1>
        <a:dk2>
          <a:srgbClr val="990000"/>
        </a:dk2>
        <a:lt2>
          <a:srgbClr val="336699"/>
        </a:lt2>
        <a:accent1>
          <a:srgbClr val="3399FF"/>
        </a:accent1>
        <a:accent2>
          <a:srgbClr val="006699"/>
        </a:accent2>
        <a:accent3>
          <a:srgbClr val="B8E2FF"/>
        </a:accent3>
        <a:accent4>
          <a:srgbClr val="002AAE"/>
        </a:accent4>
        <a:accent5>
          <a:srgbClr val="ADCAFF"/>
        </a:accent5>
        <a:accent6>
          <a:srgbClr val="005C8A"/>
        </a:accent6>
        <a:hlink>
          <a:srgbClr val="FF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bre 13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F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bre 14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0099FF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mbre 15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0099FF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C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0">
        <a:dk1>
          <a:srgbClr val="336699"/>
        </a:dk1>
        <a:lt1>
          <a:srgbClr val="F8F8F8"/>
        </a:lt1>
        <a:dk2>
          <a:srgbClr val="66CCFF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B8E2FF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11">
        <a:dk1>
          <a:srgbClr val="0033CC"/>
        </a:dk1>
        <a:lt1>
          <a:srgbClr val="66CCFF"/>
        </a:lt1>
        <a:dk2>
          <a:srgbClr val="990000"/>
        </a:dk2>
        <a:lt2>
          <a:srgbClr val="336699"/>
        </a:lt2>
        <a:accent1>
          <a:srgbClr val="3399FF"/>
        </a:accent1>
        <a:accent2>
          <a:srgbClr val="006699"/>
        </a:accent2>
        <a:accent3>
          <a:srgbClr val="B8E2FF"/>
        </a:accent3>
        <a:accent4>
          <a:srgbClr val="002AAE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2">
        <a:dk1>
          <a:srgbClr val="0033CC"/>
        </a:dk1>
        <a:lt1>
          <a:srgbClr val="66CCFF"/>
        </a:lt1>
        <a:dk2>
          <a:srgbClr val="990000"/>
        </a:dk2>
        <a:lt2>
          <a:srgbClr val="336699"/>
        </a:lt2>
        <a:accent1>
          <a:srgbClr val="3399FF"/>
        </a:accent1>
        <a:accent2>
          <a:srgbClr val="006699"/>
        </a:accent2>
        <a:accent3>
          <a:srgbClr val="B8E2FF"/>
        </a:accent3>
        <a:accent4>
          <a:srgbClr val="002AAE"/>
        </a:accent4>
        <a:accent5>
          <a:srgbClr val="ADCAFF"/>
        </a:accent5>
        <a:accent6>
          <a:srgbClr val="005C8A"/>
        </a:accent6>
        <a:hlink>
          <a:srgbClr val="FF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3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F66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4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0099FF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15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0099FF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mbre 6">
    <a:dk1>
      <a:srgbClr val="809296"/>
    </a:dk1>
    <a:lt1>
      <a:srgbClr val="FFFFFF"/>
    </a:lt1>
    <a:dk2>
      <a:srgbClr val="6699FF"/>
    </a:dk2>
    <a:lt2>
      <a:srgbClr val="B3EDFF"/>
    </a:lt2>
    <a:accent1>
      <a:srgbClr val="FF9933"/>
    </a:accent1>
    <a:accent2>
      <a:srgbClr val="FFAA99"/>
    </a:accent2>
    <a:accent3>
      <a:srgbClr val="B8CAFF"/>
    </a:accent3>
    <a:accent4>
      <a:srgbClr val="DADADA"/>
    </a:accent4>
    <a:accent5>
      <a:srgbClr val="FFCAAD"/>
    </a:accent5>
    <a:accent6>
      <a:srgbClr val="E79A8A"/>
    </a:accent6>
    <a:hlink>
      <a:srgbClr val="FFCFAB"/>
    </a:hlink>
    <a:folHlink>
      <a:srgbClr val="CC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2473</TotalTime>
  <Words>276</Words>
  <Application>Microsoft Office PowerPoint</Application>
  <PresentationFormat>Presentación en pantalla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Cumbre</vt:lpstr>
      <vt:lpstr>Borde</vt:lpstr>
      <vt:lpstr>Diapositiva 1</vt:lpstr>
      <vt:lpstr>FIGURAS LITERARIAS</vt:lpstr>
      <vt:lpstr>La personificación</vt:lpstr>
      <vt:lpstr>La Comparación</vt:lpstr>
      <vt:lpstr>Metáfora</vt:lpstr>
      <vt:lpstr>Hipérbole</vt:lpstr>
      <vt:lpstr>Poesía eres Tu</vt:lpstr>
    </vt:vector>
  </TitlesOfParts>
  <Company>Colegio Ascensión Nicol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Colegio</dc:creator>
  <cp:lastModifiedBy>Denisse</cp:lastModifiedBy>
  <cp:revision>189</cp:revision>
  <dcterms:created xsi:type="dcterms:W3CDTF">2005-08-29T18:59:55Z</dcterms:created>
  <dcterms:modified xsi:type="dcterms:W3CDTF">2011-03-21T15:37:50Z</dcterms:modified>
</cp:coreProperties>
</file>