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3816F276-4D7B-4A17-B590-6B7B5F80B71D}" type="datetimeFigureOut">
              <a:rPr lang="es-ES" smtClean="0"/>
              <a:pPr/>
              <a:t>13/05/2013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1303DF1-4FE5-4FA4-AD26-313F1646746E}"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816F276-4D7B-4A17-B590-6B7B5F80B71D}" type="datetimeFigureOut">
              <a:rPr lang="es-ES" smtClean="0"/>
              <a:pPr/>
              <a:t>13/05/2013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1303DF1-4FE5-4FA4-AD26-313F1646746E}"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816F276-4D7B-4A17-B590-6B7B5F80B71D}" type="datetimeFigureOut">
              <a:rPr lang="es-ES" smtClean="0"/>
              <a:pPr/>
              <a:t>13/05/2013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1303DF1-4FE5-4FA4-AD26-313F1646746E}"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816F276-4D7B-4A17-B590-6B7B5F80B71D}" type="datetimeFigureOut">
              <a:rPr lang="es-ES" smtClean="0"/>
              <a:pPr/>
              <a:t>13/05/2013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1303DF1-4FE5-4FA4-AD26-313F1646746E}"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816F276-4D7B-4A17-B590-6B7B5F80B71D}" type="datetimeFigureOut">
              <a:rPr lang="es-ES" smtClean="0"/>
              <a:pPr/>
              <a:t>13/05/2013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1303DF1-4FE5-4FA4-AD26-313F1646746E}"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3816F276-4D7B-4A17-B590-6B7B5F80B71D}" type="datetimeFigureOut">
              <a:rPr lang="es-ES" smtClean="0"/>
              <a:pPr/>
              <a:t>13/05/2013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1303DF1-4FE5-4FA4-AD26-313F1646746E}"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3816F276-4D7B-4A17-B590-6B7B5F80B71D}" type="datetimeFigureOut">
              <a:rPr lang="es-ES" smtClean="0"/>
              <a:pPr/>
              <a:t>13/05/2013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1303DF1-4FE5-4FA4-AD26-313F1646746E}"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3816F276-4D7B-4A17-B590-6B7B5F80B71D}" type="datetimeFigureOut">
              <a:rPr lang="es-ES" smtClean="0"/>
              <a:pPr/>
              <a:t>13/05/2013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1303DF1-4FE5-4FA4-AD26-313F1646746E}"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816F276-4D7B-4A17-B590-6B7B5F80B71D}" type="datetimeFigureOut">
              <a:rPr lang="es-ES" smtClean="0"/>
              <a:pPr/>
              <a:t>13/05/2013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1303DF1-4FE5-4FA4-AD26-313F1646746E}"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816F276-4D7B-4A17-B590-6B7B5F80B71D}" type="datetimeFigureOut">
              <a:rPr lang="es-ES" smtClean="0"/>
              <a:pPr/>
              <a:t>13/05/2013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1303DF1-4FE5-4FA4-AD26-313F1646746E}"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816F276-4D7B-4A17-B590-6B7B5F80B71D}" type="datetimeFigureOut">
              <a:rPr lang="es-ES" smtClean="0"/>
              <a:pPr/>
              <a:t>13/05/2013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1303DF1-4FE5-4FA4-AD26-313F1646746E}"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16F276-4D7B-4A17-B590-6B7B5F80B71D}" type="datetimeFigureOut">
              <a:rPr lang="es-ES" smtClean="0"/>
              <a:pPr/>
              <a:t>13/05/2013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303DF1-4FE5-4FA4-AD26-313F1646746E}"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latin typeface="Comic Sans MS" pitchFamily="66" charset="0"/>
              </a:rPr>
              <a:t>Bocinas.</a:t>
            </a:r>
            <a:endParaRPr lang="es-ES" dirty="0">
              <a:latin typeface="Comic Sans MS" pitchFamily="66" charset="0"/>
            </a:endParaRPr>
          </a:p>
        </p:txBody>
      </p:sp>
      <p:sp>
        <p:nvSpPr>
          <p:cNvPr id="3" name="2 Subtítulo"/>
          <p:cNvSpPr>
            <a:spLocks noGrp="1"/>
          </p:cNvSpPr>
          <p:nvPr>
            <p:ph type="subTitle" idx="1"/>
          </p:nvPr>
        </p:nvSpPr>
        <p:spPr/>
        <p:txBody>
          <a:bodyPr/>
          <a:lstStyle/>
          <a:p>
            <a:r>
              <a:rPr lang="es-ES" dirty="0" smtClean="0">
                <a:latin typeface="Comic Sans MS" pitchFamily="66" charset="0"/>
              </a:rPr>
              <a:t>Laura Ayala</a:t>
            </a:r>
            <a:endParaRPr lang="es-ES"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43608" y="836712"/>
            <a:ext cx="7128792" cy="1015663"/>
          </a:xfrm>
          <a:prstGeom prst="rect">
            <a:avLst/>
          </a:prstGeom>
          <a:noFill/>
        </p:spPr>
        <p:txBody>
          <a:bodyPr wrap="square" rtlCol="0">
            <a:spAutoFit/>
          </a:bodyPr>
          <a:lstStyle/>
          <a:p>
            <a:pPr algn="ctr"/>
            <a:r>
              <a:rPr lang="es-ES" sz="6000" dirty="0" smtClean="0">
                <a:latin typeface="Comic Sans MS" pitchFamily="66" charset="0"/>
              </a:rPr>
              <a:t>Bocinas</a:t>
            </a:r>
            <a:endParaRPr lang="es-ES" sz="6000" dirty="0">
              <a:latin typeface="Comic Sans MS" pitchFamily="66" charset="0"/>
            </a:endParaRPr>
          </a:p>
        </p:txBody>
      </p:sp>
      <p:sp>
        <p:nvSpPr>
          <p:cNvPr id="3" name="2 CuadroTexto"/>
          <p:cNvSpPr txBox="1"/>
          <p:nvPr/>
        </p:nvSpPr>
        <p:spPr>
          <a:xfrm>
            <a:off x="683568" y="2492896"/>
            <a:ext cx="7416824" cy="707886"/>
          </a:xfrm>
          <a:prstGeom prst="rect">
            <a:avLst/>
          </a:prstGeom>
          <a:noFill/>
        </p:spPr>
        <p:txBody>
          <a:bodyPr wrap="square" rtlCol="0">
            <a:spAutoFit/>
          </a:bodyPr>
          <a:lstStyle/>
          <a:p>
            <a:pPr algn="ctr"/>
            <a:r>
              <a:rPr lang="es-ES" sz="4000" dirty="0" smtClean="0">
                <a:latin typeface="Comic Sans MS" pitchFamily="66" charset="0"/>
              </a:rPr>
              <a:t>¿Qué son las bocinas?</a:t>
            </a:r>
            <a:endParaRPr lang="es-ES" sz="4000" dirty="0">
              <a:latin typeface="Comic Sans MS" pitchFamily="66" charset="0"/>
            </a:endParaRPr>
          </a:p>
        </p:txBody>
      </p:sp>
      <p:sp>
        <p:nvSpPr>
          <p:cNvPr id="4" name="3 CuadroTexto"/>
          <p:cNvSpPr txBox="1"/>
          <p:nvPr/>
        </p:nvSpPr>
        <p:spPr>
          <a:xfrm>
            <a:off x="467544" y="3933056"/>
            <a:ext cx="8208912" cy="1754326"/>
          </a:xfrm>
          <a:prstGeom prst="rect">
            <a:avLst/>
          </a:prstGeom>
          <a:noFill/>
        </p:spPr>
        <p:txBody>
          <a:bodyPr wrap="square" rtlCol="0">
            <a:spAutoFit/>
          </a:bodyPr>
          <a:lstStyle/>
          <a:p>
            <a:pPr algn="just"/>
            <a:r>
              <a:rPr lang="es-ES" dirty="0" smtClean="0">
                <a:latin typeface="Comic Sans MS" pitchFamily="66" charset="0"/>
              </a:rPr>
              <a:t>Se denomina bocina a un instrumento compuesto de una pera de goma y una trompeta unidos. Al presionar la pera, el aire sale por la trompeta, creando sonido. Antiguamente se usaba en los automóviles como señal acústica, pero ahora ha sido sustituido por un elemento accionado por energía eléctrica.</a:t>
            </a:r>
          </a:p>
          <a:p>
            <a:endParaRPr lang="es-ES" dirty="0" smtClean="0"/>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403648" y="692696"/>
            <a:ext cx="5616624" cy="707886"/>
          </a:xfrm>
          <a:prstGeom prst="rect">
            <a:avLst/>
          </a:prstGeom>
          <a:noFill/>
        </p:spPr>
        <p:txBody>
          <a:bodyPr wrap="square" rtlCol="0">
            <a:spAutoFit/>
          </a:bodyPr>
          <a:lstStyle/>
          <a:p>
            <a:pPr algn="ctr"/>
            <a:r>
              <a:rPr lang="es-ES" sz="4000" dirty="0" smtClean="0">
                <a:latin typeface="Comic Sans MS" pitchFamily="66" charset="0"/>
              </a:rPr>
              <a:t>Historia</a:t>
            </a:r>
            <a:endParaRPr lang="es-ES" sz="4000" dirty="0">
              <a:latin typeface="Comic Sans MS" pitchFamily="66" charset="0"/>
            </a:endParaRPr>
          </a:p>
        </p:txBody>
      </p:sp>
      <p:sp>
        <p:nvSpPr>
          <p:cNvPr id="3" name="2 CuadroTexto"/>
          <p:cNvSpPr txBox="1"/>
          <p:nvPr/>
        </p:nvSpPr>
        <p:spPr>
          <a:xfrm>
            <a:off x="251520" y="2636912"/>
            <a:ext cx="8280920" cy="3416320"/>
          </a:xfrm>
          <a:prstGeom prst="rect">
            <a:avLst/>
          </a:prstGeom>
          <a:noFill/>
        </p:spPr>
        <p:txBody>
          <a:bodyPr wrap="square" rtlCol="0">
            <a:spAutoFit/>
          </a:bodyPr>
          <a:lstStyle/>
          <a:p>
            <a:pPr algn="just"/>
            <a:r>
              <a:rPr lang="es-ES" dirty="0" smtClean="0">
                <a:latin typeface="Comic Sans MS" pitchFamily="66" charset="0"/>
              </a:rPr>
              <a:t>La bocina se inventó en Francia en 1680 y servía tan solo para la caza. Después se introdujo en Alemania y allí se perfeccionó y se aplicó a la música. Para esta se adoptó en Francia en 1730 pero no la introdujeron en la orquesta de la ópera hasta en 1757.</a:t>
            </a:r>
          </a:p>
          <a:p>
            <a:pPr algn="just"/>
            <a:r>
              <a:rPr lang="es-ES" dirty="0" smtClean="0">
                <a:latin typeface="Comic Sans MS" pitchFamily="66" charset="0"/>
              </a:rPr>
              <a:t>En esta época daba muy pocos sonidos, pero en 1759 un alemán llamado </a:t>
            </a:r>
            <a:r>
              <a:rPr lang="es-ES" dirty="0" err="1" smtClean="0">
                <a:latin typeface="Comic Sans MS" pitchFamily="66" charset="0"/>
              </a:rPr>
              <a:t>Hampl</a:t>
            </a:r>
            <a:r>
              <a:rPr lang="es-ES" dirty="0" smtClean="0">
                <a:latin typeface="Comic Sans MS" pitchFamily="66" charset="0"/>
              </a:rPr>
              <a:t> discurrió que era fácil hacerle producir otros, tapando con la mano una parte del pabellón o campana del instrumento. Este descubrimiento abrió la carrera a artistas hábiles que se entregaban al estudio de la trompa. Otro alemán llamado </a:t>
            </a:r>
            <a:r>
              <a:rPr lang="es-ES" dirty="0" err="1" smtClean="0">
                <a:latin typeface="Comic Sans MS" pitchFamily="66" charset="0"/>
              </a:rPr>
              <a:t>Haltenhoft</a:t>
            </a:r>
            <a:r>
              <a:rPr lang="es-ES" dirty="0" smtClean="0">
                <a:latin typeface="Comic Sans MS" pitchFamily="66" charset="0"/>
              </a:rPr>
              <a:t> mejoró este instrumento añadiendo una bomba por medio de la cual se afina exactamente, cuando por el calor del aliento se suben las entonaciones.</a:t>
            </a:r>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187624" y="908720"/>
            <a:ext cx="6840760" cy="707886"/>
          </a:xfrm>
          <a:prstGeom prst="rect">
            <a:avLst/>
          </a:prstGeom>
          <a:noFill/>
        </p:spPr>
        <p:txBody>
          <a:bodyPr wrap="square" rtlCol="0">
            <a:spAutoFit/>
          </a:bodyPr>
          <a:lstStyle/>
          <a:p>
            <a:pPr algn="ctr"/>
            <a:r>
              <a:rPr lang="es-ES" sz="4000" dirty="0" smtClean="0">
                <a:latin typeface="Comic Sans MS" pitchFamily="66" charset="0"/>
              </a:rPr>
              <a:t>Corneta</a:t>
            </a:r>
            <a:endParaRPr lang="es-ES" sz="4000" dirty="0">
              <a:latin typeface="Comic Sans MS" pitchFamily="66" charset="0"/>
            </a:endParaRPr>
          </a:p>
        </p:txBody>
      </p:sp>
      <p:sp>
        <p:nvSpPr>
          <p:cNvPr id="3" name="2 CuadroTexto"/>
          <p:cNvSpPr txBox="1"/>
          <p:nvPr/>
        </p:nvSpPr>
        <p:spPr>
          <a:xfrm>
            <a:off x="467544" y="2492896"/>
            <a:ext cx="7992888" cy="1200329"/>
          </a:xfrm>
          <a:prstGeom prst="rect">
            <a:avLst/>
          </a:prstGeom>
          <a:noFill/>
        </p:spPr>
        <p:txBody>
          <a:bodyPr wrap="square" rtlCol="0">
            <a:spAutoFit/>
          </a:bodyPr>
          <a:lstStyle/>
          <a:p>
            <a:pPr algn="just"/>
            <a:r>
              <a:rPr lang="es-ES" dirty="0" smtClean="0">
                <a:latin typeface="Comic Sans MS" pitchFamily="66" charset="0"/>
              </a:rPr>
              <a:t>En Venezuela y República Dominicana se denomina corneta (pero, es para referirse estrictamente al claxon. Sí se usa como sinónimo de altavoz, sin embargo, recordemos que está mal escrito/dicho).</a:t>
            </a:r>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692696"/>
            <a:ext cx="7488832" cy="707886"/>
          </a:xfrm>
          <a:prstGeom prst="rect">
            <a:avLst/>
          </a:prstGeom>
          <a:noFill/>
        </p:spPr>
        <p:txBody>
          <a:bodyPr wrap="square" rtlCol="0">
            <a:spAutoFit/>
          </a:bodyPr>
          <a:lstStyle/>
          <a:p>
            <a:pPr algn="ctr"/>
            <a:r>
              <a:rPr lang="es-ES" sz="4000" dirty="0" smtClean="0">
                <a:latin typeface="Comic Sans MS" pitchFamily="66" charset="0"/>
              </a:rPr>
              <a:t>Claxon</a:t>
            </a:r>
            <a:endParaRPr lang="es-ES" sz="4000" dirty="0">
              <a:latin typeface="Comic Sans MS" pitchFamily="66" charset="0"/>
            </a:endParaRPr>
          </a:p>
        </p:txBody>
      </p:sp>
      <p:sp>
        <p:nvSpPr>
          <p:cNvPr id="3" name="2 CuadroTexto"/>
          <p:cNvSpPr txBox="1"/>
          <p:nvPr/>
        </p:nvSpPr>
        <p:spPr>
          <a:xfrm>
            <a:off x="251520" y="2348880"/>
            <a:ext cx="8892480" cy="3139321"/>
          </a:xfrm>
          <a:prstGeom prst="rect">
            <a:avLst/>
          </a:prstGeom>
          <a:noFill/>
        </p:spPr>
        <p:txBody>
          <a:bodyPr wrap="square" rtlCol="0">
            <a:spAutoFit/>
          </a:bodyPr>
          <a:lstStyle/>
          <a:p>
            <a:r>
              <a:rPr lang="es-ES" dirty="0" smtClean="0">
                <a:latin typeface="Comic Sans MS" pitchFamily="66" charset="0"/>
              </a:rPr>
              <a:t>En Cuba, España, México y algunos otros países hispanohablantes se le llama claxon.</a:t>
            </a:r>
          </a:p>
          <a:p>
            <a:pPr algn="just"/>
            <a:r>
              <a:rPr lang="es-ES" dirty="0" smtClean="0">
                <a:latin typeface="Comic Sans MS" pitchFamily="66" charset="0"/>
              </a:rPr>
              <a:t>Se trata de un anglicismo (un extranjerismo) de la marca comercial registrada de bocinas </a:t>
            </a:r>
            <a:r>
              <a:rPr lang="es-ES" dirty="0" err="1" smtClean="0">
                <a:latin typeface="Comic Sans MS" pitchFamily="66" charset="0"/>
              </a:rPr>
              <a:t>Klaxon</a:t>
            </a:r>
            <a:r>
              <a:rPr lang="es-ES" dirty="0" smtClean="0">
                <a:latin typeface="Comic Sans MS" pitchFamily="66" charset="0"/>
              </a:rPr>
              <a:t>. Probablemente estaba basado en el término griego </a:t>
            </a:r>
            <a:r>
              <a:rPr lang="es-ES" dirty="0" err="1" smtClean="0">
                <a:latin typeface="Comic Sans MS" pitchFamily="66" charset="0"/>
              </a:rPr>
              <a:t>klazein</a:t>
            </a:r>
            <a:r>
              <a:rPr lang="es-ES" dirty="0" smtClean="0">
                <a:latin typeface="Comic Sans MS" pitchFamily="66" charset="0"/>
              </a:rPr>
              <a:t> (‘rugir’), cognado del término latín </a:t>
            </a:r>
            <a:r>
              <a:rPr lang="es-ES" dirty="0" err="1" smtClean="0">
                <a:latin typeface="Comic Sans MS" pitchFamily="66" charset="0"/>
              </a:rPr>
              <a:t>clángere</a:t>
            </a:r>
            <a:r>
              <a:rPr lang="es-ES" dirty="0" smtClean="0">
                <a:latin typeface="Comic Sans MS" pitchFamily="66" charset="0"/>
              </a:rPr>
              <a:t> (‘resonar’).</a:t>
            </a:r>
          </a:p>
          <a:p>
            <a:r>
              <a:rPr lang="es-ES" dirty="0" smtClean="0">
                <a:latin typeface="Comic Sans MS" pitchFamily="66" charset="0"/>
              </a:rPr>
              <a:t>Este término todavía no se encuentra en el Diccionario de la lengua española de la Real Academia Española. Su plural es ambiguo: </a:t>
            </a:r>
            <a:r>
              <a:rPr lang="es-ES" dirty="0" err="1" smtClean="0">
                <a:latin typeface="Comic Sans MS" pitchFamily="66" charset="0"/>
              </a:rPr>
              <a:t>claxons</a:t>
            </a:r>
            <a:r>
              <a:rPr lang="es-ES" dirty="0" smtClean="0">
                <a:latin typeface="Comic Sans MS" pitchFamily="66" charset="0"/>
              </a:rPr>
              <a:t> (especialmente en Cuba) o cláxones. En Monterrey (México) hay un grupo de rock llamado Los </a:t>
            </a:r>
            <a:r>
              <a:rPr lang="es-ES" dirty="0" err="1" smtClean="0">
                <a:latin typeface="Comic Sans MS" pitchFamily="66" charset="0"/>
              </a:rPr>
              <a:t>Claxons</a:t>
            </a:r>
            <a:r>
              <a:rPr lang="es-ES" dirty="0" smtClean="0">
                <a:latin typeface="Comic Sans MS" pitchFamily="66" charset="0"/>
              </a:rPr>
              <a:t>. En Inglaterra existe también un grupo de rock llamado </a:t>
            </a:r>
            <a:r>
              <a:rPr lang="es-ES" dirty="0" err="1" smtClean="0">
                <a:latin typeface="Comic Sans MS" pitchFamily="66" charset="0"/>
              </a:rPr>
              <a:t>Klaxons</a:t>
            </a:r>
            <a:r>
              <a:rPr lang="es-ES" dirty="0" smtClean="0">
                <a:latin typeface="Comic Sans MS" pitchFamily="66" charset="0"/>
              </a:rPr>
              <a:t>.</a:t>
            </a:r>
          </a:p>
          <a:p>
            <a:endParaRPr lang="es-ES" dirty="0" smtClean="0"/>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620688"/>
            <a:ext cx="7704856" cy="707886"/>
          </a:xfrm>
          <a:prstGeom prst="rect">
            <a:avLst/>
          </a:prstGeom>
          <a:noFill/>
        </p:spPr>
        <p:txBody>
          <a:bodyPr wrap="square" rtlCol="0">
            <a:spAutoFit/>
          </a:bodyPr>
          <a:lstStyle/>
          <a:p>
            <a:pPr algn="ctr"/>
            <a:r>
              <a:rPr lang="es-ES" sz="4000" dirty="0" smtClean="0">
                <a:latin typeface="Comic Sans MS" pitchFamily="66" charset="0"/>
              </a:rPr>
              <a:t>Bocinas como altavoz</a:t>
            </a:r>
            <a:endParaRPr lang="es-ES" sz="4000" dirty="0">
              <a:latin typeface="Comic Sans MS" pitchFamily="66" charset="0"/>
            </a:endParaRPr>
          </a:p>
        </p:txBody>
      </p:sp>
      <p:sp>
        <p:nvSpPr>
          <p:cNvPr id="3" name="2 CuadroTexto"/>
          <p:cNvSpPr txBox="1"/>
          <p:nvPr/>
        </p:nvSpPr>
        <p:spPr>
          <a:xfrm>
            <a:off x="395536" y="2132856"/>
            <a:ext cx="8208912" cy="1200329"/>
          </a:xfrm>
          <a:prstGeom prst="rect">
            <a:avLst/>
          </a:prstGeom>
          <a:noFill/>
        </p:spPr>
        <p:txBody>
          <a:bodyPr wrap="square" rtlCol="0">
            <a:spAutoFit/>
          </a:bodyPr>
          <a:lstStyle/>
          <a:p>
            <a:pPr algn="just"/>
            <a:r>
              <a:rPr lang="es-ES" dirty="0" smtClean="0">
                <a:latin typeface="Comic Sans MS" pitchFamily="66" charset="0"/>
              </a:rPr>
              <a:t>En algunos países de Hispanoamérica se le llama al altavoz, bafle, parlante o altoparlante, el cual es un dispositivo utilizado para la reproducción de sonido a partir de una señal eléctrica.</a:t>
            </a:r>
          </a:p>
          <a:p>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390</Words>
  <Application>Microsoft Office PowerPoint</Application>
  <PresentationFormat>Presentación en pantalla (4:3)</PresentationFormat>
  <Paragraphs>16</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Bocinas.</vt:lpstr>
      <vt:lpstr>Diapositiva 2</vt:lpstr>
      <vt:lpstr>Diapositiva 3</vt:lpstr>
      <vt:lpstr>Diapositiva 4</vt:lpstr>
      <vt:lpstr>Diapositiva 5</vt:lpstr>
      <vt:lpstr>Diapositiva 6</vt:lpstr>
    </vt:vector>
  </TitlesOfParts>
  <Company>UCA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Bocinas.</dc:title>
  <dc:creator>andrea</dc:creator>
  <cp:lastModifiedBy>andrea</cp:lastModifiedBy>
  <cp:revision>2</cp:revision>
  <dcterms:created xsi:type="dcterms:W3CDTF">2013-04-22T17:05:07Z</dcterms:created>
  <dcterms:modified xsi:type="dcterms:W3CDTF">2013-05-13T16:33:42Z</dcterms:modified>
</cp:coreProperties>
</file>