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8DBD870-5C69-45D9-B5FD-DC8470BBED7E}" type="datetimeFigureOut">
              <a:rPr lang="es-ES" smtClean="0"/>
              <a:pPr/>
              <a:t>13/05/2013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1D8813A-1B74-47EF-AF6B-46F3A409FCAE}"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DBD870-5C69-45D9-B5FD-DC8470BBED7E}" type="datetimeFigureOut">
              <a:rPr lang="es-ES" smtClean="0"/>
              <a:pPr/>
              <a:t>13/05/2013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D8813A-1B74-47EF-AF6B-46F3A409FCAE}"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latin typeface="Comic Sans MS" pitchFamily="66" charset="0"/>
              </a:rPr>
              <a:t>Ratón o mouse.</a:t>
            </a:r>
            <a:endParaRPr lang="es-ES" dirty="0">
              <a:latin typeface="Comic Sans MS" pitchFamily="66" charset="0"/>
            </a:endParaRPr>
          </a:p>
        </p:txBody>
      </p:sp>
      <p:sp>
        <p:nvSpPr>
          <p:cNvPr id="3" name="2 Subtítulo"/>
          <p:cNvSpPr>
            <a:spLocks noGrp="1"/>
          </p:cNvSpPr>
          <p:nvPr>
            <p:ph type="subTitle" idx="1"/>
          </p:nvPr>
        </p:nvSpPr>
        <p:spPr/>
        <p:txBody>
          <a:bodyPr/>
          <a:lstStyle/>
          <a:p>
            <a:r>
              <a:rPr lang="es-ES" dirty="0" smtClean="0">
                <a:solidFill>
                  <a:schemeClr val="tx1"/>
                </a:solidFill>
                <a:latin typeface="Comic Sans MS" pitchFamily="66" charset="0"/>
              </a:rPr>
              <a:t>Laura Ayala.</a:t>
            </a:r>
            <a:endParaRPr lang="es-ES" dirty="0">
              <a:solidFill>
                <a:schemeClr val="tx1"/>
              </a:solidFill>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467544" y="4005064"/>
            <a:ext cx="8352928" cy="1754326"/>
          </a:xfrm>
          <a:prstGeom prst="rect">
            <a:avLst/>
          </a:prstGeom>
          <a:noFill/>
        </p:spPr>
        <p:txBody>
          <a:bodyPr wrap="square" rtlCol="0">
            <a:spAutoFit/>
          </a:bodyPr>
          <a:lstStyle/>
          <a:p>
            <a:pPr algn="just"/>
            <a:r>
              <a:rPr lang="es-ES" dirty="0">
                <a:latin typeface="Comic Sans MS" pitchFamily="66" charset="0"/>
              </a:rPr>
              <a:t>El </a:t>
            </a:r>
            <a:r>
              <a:rPr lang="es-ES" b="1" dirty="0">
                <a:latin typeface="Comic Sans MS" pitchFamily="66" charset="0"/>
              </a:rPr>
              <a:t>ratón</a:t>
            </a:r>
            <a:r>
              <a:rPr lang="es-ES" dirty="0">
                <a:latin typeface="Comic Sans MS" pitchFamily="66" charset="0"/>
              </a:rPr>
              <a:t> o </a:t>
            </a:r>
            <a:r>
              <a:rPr lang="es-ES" b="1" i="1" dirty="0" smtClean="0">
                <a:latin typeface="Comic Sans MS" pitchFamily="66" charset="0"/>
              </a:rPr>
              <a:t>mouse</a:t>
            </a:r>
            <a:r>
              <a:rPr lang="es-ES" dirty="0" smtClean="0">
                <a:latin typeface="Comic Sans MS" pitchFamily="66" charset="0"/>
              </a:rPr>
              <a:t> </a:t>
            </a:r>
            <a:r>
              <a:rPr lang="es-ES" dirty="0">
                <a:latin typeface="Comic Sans MS" pitchFamily="66" charset="0"/>
              </a:rPr>
              <a:t>es un </a:t>
            </a:r>
            <a:r>
              <a:rPr lang="es-ES" dirty="0" smtClean="0">
                <a:latin typeface="Comic Sans MS" pitchFamily="66" charset="0"/>
              </a:rPr>
              <a:t>dispositivo apuntador utilizado </a:t>
            </a:r>
            <a:r>
              <a:rPr lang="es-ES" dirty="0">
                <a:latin typeface="Comic Sans MS" pitchFamily="66" charset="0"/>
              </a:rPr>
              <a:t>para facilitar el manejo de un </a:t>
            </a:r>
            <a:r>
              <a:rPr lang="es-ES" dirty="0" err="1" smtClean="0">
                <a:latin typeface="Comic Sans MS" pitchFamily="66" charset="0"/>
              </a:rPr>
              <a:t>entonográfico</a:t>
            </a:r>
            <a:r>
              <a:rPr lang="es-ES" dirty="0">
                <a:latin typeface="Comic Sans MS" pitchFamily="66" charset="0"/>
              </a:rPr>
              <a:t> en una </a:t>
            </a:r>
            <a:r>
              <a:rPr lang="es-ES" dirty="0" smtClean="0">
                <a:latin typeface="Comic Sans MS" pitchFamily="66" charset="0"/>
              </a:rPr>
              <a:t>computadora. </a:t>
            </a:r>
            <a:r>
              <a:rPr lang="es-ES" dirty="0">
                <a:latin typeface="Comic Sans MS" pitchFamily="66" charset="0"/>
              </a:rPr>
              <a:t>Generalmente está fabricado en </a:t>
            </a:r>
            <a:r>
              <a:rPr lang="es-ES" dirty="0" smtClean="0">
                <a:latin typeface="Comic Sans MS" pitchFamily="66" charset="0"/>
              </a:rPr>
              <a:t>plástico</a:t>
            </a:r>
            <a:r>
              <a:rPr lang="es-ES" dirty="0">
                <a:latin typeface="Comic Sans MS" pitchFamily="66" charset="0"/>
              </a:rPr>
              <a:t> y se utiliza con una de </a:t>
            </a:r>
            <a:r>
              <a:rPr lang="es-ES" dirty="0" smtClean="0">
                <a:latin typeface="Comic Sans MS" pitchFamily="66" charset="0"/>
              </a:rPr>
              <a:t>las manos. </a:t>
            </a:r>
            <a:r>
              <a:rPr lang="es-ES" dirty="0">
                <a:latin typeface="Comic Sans MS" pitchFamily="66" charset="0"/>
              </a:rPr>
              <a:t>Detecta su movimiento relativo en </a:t>
            </a:r>
            <a:r>
              <a:rPr lang="es-ES" dirty="0" smtClean="0">
                <a:latin typeface="Comic Sans MS" pitchFamily="66" charset="0"/>
              </a:rPr>
              <a:t>dos dimensiones</a:t>
            </a:r>
            <a:r>
              <a:rPr lang="es-ES" dirty="0">
                <a:latin typeface="Comic Sans MS" pitchFamily="66" charset="0"/>
              </a:rPr>
              <a:t> por la superficie plana en la que se apoya, reflejándose habitualmente a través de un puntero o flecha en el </a:t>
            </a:r>
            <a:r>
              <a:rPr lang="es-ES" dirty="0" smtClean="0">
                <a:latin typeface="Comic Sans MS" pitchFamily="66" charset="0"/>
              </a:rPr>
              <a:t>monitor.</a:t>
            </a:r>
            <a:endParaRPr lang="es-ES" dirty="0">
              <a:latin typeface="Comic Sans MS" pitchFamily="66" charset="0"/>
            </a:endParaRPr>
          </a:p>
        </p:txBody>
      </p:sp>
      <p:sp>
        <p:nvSpPr>
          <p:cNvPr id="5" name="4 CuadroTexto"/>
          <p:cNvSpPr txBox="1"/>
          <p:nvPr/>
        </p:nvSpPr>
        <p:spPr>
          <a:xfrm>
            <a:off x="467544" y="2492896"/>
            <a:ext cx="7920880" cy="707886"/>
          </a:xfrm>
          <a:prstGeom prst="rect">
            <a:avLst/>
          </a:prstGeom>
          <a:noFill/>
        </p:spPr>
        <p:txBody>
          <a:bodyPr wrap="square" rtlCol="0">
            <a:spAutoFit/>
          </a:bodyPr>
          <a:lstStyle/>
          <a:p>
            <a:pPr algn="ctr"/>
            <a:r>
              <a:rPr lang="es-ES" sz="4000" dirty="0" smtClean="0">
                <a:latin typeface="Comic Sans MS" pitchFamily="66" charset="0"/>
              </a:rPr>
              <a:t>¿Qué es el ratón o mouse?</a:t>
            </a:r>
            <a:endParaRPr lang="es-ES" sz="4000" dirty="0">
              <a:latin typeface="Comic Sans MS" pitchFamily="66" charset="0"/>
            </a:endParaRPr>
          </a:p>
        </p:txBody>
      </p:sp>
      <p:sp>
        <p:nvSpPr>
          <p:cNvPr id="4" name="3 CuadroTexto"/>
          <p:cNvSpPr txBox="1"/>
          <p:nvPr/>
        </p:nvSpPr>
        <p:spPr>
          <a:xfrm>
            <a:off x="539552" y="548680"/>
            <a:ext cx="7416824" cy="1015663"/>
          </a:xfrm>
          <a:prstGeom prst="rect">
            <a:avLst/>
          </a:prstGeom>
          <a:noFill/>
        </p:spPr>
        <p:txBody>
          <a:bodyPr wrap="square" rtlCol="0">
            <a:spAutoFit/>
          </a:bodyPr>
          <a:lstStyle/>
          <a:p>
            <a:pPr algn="ctr"/>
            <a:r>
              <a:rPr lang="es-ES" sz="6000" dirty="0" smtClean="0">
                <a:latin typeface="Comic Sans MS" pitchFamily="66" charset="0"/>
              </a:rPr>
              <a:t>Ratón o mouse</a:t>
            </a:r>
            <a:endParaRPr lang="es-ES" sz="6000" dirty="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404664"/>
            <a:ext cx="7992888" cy="707886"/>
          </a:xfrm>
          <a:prstGeom prst="rect">
            <a:avLst/>
          </a:prstGeom>
          <a:noFill/>
        </p:spPr>
        <p:txBody>
          <a:bodyPr wrap="square" rtlCol="0">
            <a:spAutoFit/>
          </a:bodyPr>
          <a:lstStyle/>
          <a:p>
            <a:pPr algn="ctr"/>
            <a:r>
              <a:rPr lang="es-ES" sz="4000" dirty="0" smtClean="0"/>
              <a:t>Hoy en día… </a:t>
            </a:r>
            <a:endParaRPr lang="es-ES" sz="4000" dirty="0"/>
          </a:p>
        </p:txBody>
      </p:sp>
      <p:sp>
        <p:nvSpPr>
          <p:cNvPr id="3" name="2 CuadroTexto"/>
          <p:cNvSpPr txBox="1"/>
          <p:nvPr/>
        </p:nvSpPr>
        <p:spPr>
          <a:xfrm>
            <a:off x="539552" y="1700808"/>
            <a:ext cx="8136904" cy="4801314"/>
          </a:xfrm>
          <a:prstGeom prst="rect">
            <a:avLst/>
          </a:prstGeom>
          <a:noFill/>
        </p:spPr>
        <p:txBody>
          <a:bodyPr wrap="square" rtlCol="0">
            <a:spAutoFit/>
          </a:bodyPr>
          <a:lstStyle/>
          <a:p>
            <a:pPr algn="just"/>
            <a:r>
              <a:rPr lang="es-ES" dirty="0">
                <a:latin typeface="Comic Sans MS" pitchFamily="66" charset="0"/>
              </a:rPr>
              <a:t>Habitualmente se compone al menos de dos botones y otros dispositivos opcionales como una «rueda», más otros botones secundarios o de distintas tecnologías como sensores del movimiento que pueden mejorar o hacer más cómodo su uso.</a:t>
            </a:r>
          </a:p>
          <a:p>
            <a:pPr algn="just"/>
            <a:r>
              <a:rPr lang="es-ES" dirty="0">
                <a:latin typeface="Comic Sans MS" pitchFamily="66" charset="0"/>
              </a:rPr>
              <a:t>Se suele presentar para manejarse con ambas manos por igual, pero algunos fabricantes también ofrecen modelos únicamente para usuarios </a:t>
            </a:r>
            <a:r>
              <a:rPr lang="es-ES" dirty="0" smtClean="0">
                <a:latin typeface="Comic Sans MS" pitchFamily="66" charset="0"/>
              </a:rPr>
              <a:t>diestros</a:t>
            </a:r>
            <a:r>
              <a:rPr lang="es-ES" dirty="0">
                <a:latin typeface="Comic Sans MS" pitchFamily="66" charset="0"/>
              </a:rPr>
              <a:t> o </a:t>
            </a:r>
            <a:r>
              <a:rPr lang="es-ES" dirty="0" smtClean="0">
                <a:latin typeface="Comic Sans MS" pitchFamily="66" charset="0"/>
              </a:rPr>
              <a:t>zurdos. Los </a:t>
            </a:r>
            <a:r>
              <a:rPr lang="es-ES" dirty="0">
                <a:latin typeface="Comic Sans MS" pitchFamily="66" charset="0"/>
              </a:rPr>
              <a:t>sistemas operativos pueden también facilitar su manejo a todo tipo de personas, generalmente invirtiendo la función de los botones.</a:t>
            </a:r>
          </a:p>
          <a:p>
            <a:pPr algn="just"/>
            <a:r>
              <a:rPr lang="es-ES" dirty="0">
                <a:latin typeface="Comic Sans MS" pitchFamily="66" charset="0"/>
              </a:rPr>
              <a:t>En los primeros años de la </a:t>
            </a:r>
            <a:r>
              <a:rPr lang="es-ES" dirty="0" smtClean="0">
                <a:latin typeface="Comic Sans MS" pitchFamily="66" charset="0"/>
              </a:rPr>
              <a:t>informática, </a:t>
            </a:r>
            <a:r>
              <a:rPr lang="es-ES" dirty="0">
                <a:latin typeface="Comic Sans MS" pitchFamily="66" charset="0"/>
              </a:rPr>
              <a:t>el </a:t>
            </a:r>
            <a:r>
              <a:rPr lang="es-ES" dirty="0" smtClean="0">
                <a:latin typeface="Comic Sans MS" pitchFamily="66" charset="0"/>
              </a:rPr>
              <a:t>teclado era </a:t>
            </a:r>
            <a:r>
              <a:rPr lang="es-ES" dirty="0">
                <a:latin typeface="Comic Sans MS" pitchFamily="66" charset="0"/>
              </a:rPr>
              <a:t>casi siempre la forma más popular como dispositivo para la entrada de datos o control de la computadora. La aparición y éxito del ratón, además de la posterior evolución de los </a:t>
            </a:r>
            <a:r>
              <a:rPr lang="es-ES" dirty="0" smtClean="0">
                <a:latin typeface="Comic Sans MS" pitchFamily="66" charset="0"/>
              </a:rPr>
              <a:t>sistemas operativos, </a:t>
            </a:r>
            <a:r>
              <a:rPr lang="es-ES" dirty="0">
                <a:latin typeface="Comic Sans MS" pitchFamily="66" charset="0"/>
              </a:rPr>
              <a:t>logró facilitar y mejorar la comodidad, aunque no relegó el papel primordial del teclado. Aún hoy en día, pueden compartir algunas funciones dejando al usuario que escoja la opción más conveniente a sus gustos o tareas.</a:t>
            </a:r>
          </a:p>
          <a:p>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476672"/>
            <a:ext cx="7416824" cy="707886"/>
          </a:xfrm>
          <a:prstGeom prst="rect">
            <a:avLst/>
          </a:prstGeom>
          <a:noFill/>
        </p:spPr>
        <p:txBody>
          <a:bodyPr wrap="square" rtlCol="0">
            <a:spAutoFit/>
          </a:bodyPr>
          <a:lstStyle/>
          <a:p>
            <a:pPr algn="ctr"/>
            <a:r>
              <a:rPr lang="es-ES" sz="4000" dirty="0" smtClean="0">
                <a:latin typeface="Comic Sans MS" pitchFamily="66" charset="0"/>
              </a:rPr>
              <a:t>El nombre…</a:t>
            </a:r>
            <a:endParaRPr lang="es-ES" sz="4000" dirty="0">
              <a:latin typeface="Comic Sans MS" pitchFamily="66" charset="0"/>
            </a:endParaRPr>
          </a:p>
        </p:txBody>
      </p:sp>
      <p:sp>
        <p:nvSpPr>
          <p:cNvPr id="3" name="2 CuadroTexto"/>
          <p:cNvSpPr txBox="1"/>
          <p:nvPr/>
        </p:nvSpPr>
        <p:spPr>
          <a:xfrm>
            <a:off x="251520" y="2060848"/>
            <a:ext cx="8496944" cy="3693319"/>
          </a:xfrm>
          <a:prstGeom prst="rect">
            <a:avLst/>
          </a:prstGeom>
          <a:noFill/>
        </p:spPr>
        <p:txBody>
          <a:bodyPr wrap="square" rtlCol="0">
            <a:spAutoFit/>
          </a:bodyPr>
          <a:lstStyle/>
          <a:p>
            <a:pPr algn="just"/>
            <a:r>
              <a:rPr lang="es-ES" dirty="0" smtClean="0">
                <a:latin typeface="Comic Sans MS" pitchFamily="66" charset="0"/>
              </a:rPr>
              <a:t>Aunque cuando se patentó recibió el nombre de «X-Y Position </a:t>
            </a:r>
            <a:r>
              <a:rPr lang="es-ES" dirty="0" err="1" smtClean="0">
                <a:latin typeface="Comic Sans MS" pitchFamily="66" charset="0"/>
              </a:rPr>
              <a:t>Indicator</a:t>
            </a:r>
            <a:r>
              <a:rPr lang="es-ES" dirty="0" smtClean="0">
                <a:latin typeface="Comic Sans MS" pitchFamily="66" charset="0"/>
              </a:rPr>
              <a:t> </a:t>
            </a:r>
            <a:r>
              <a:rPr lang="es-ES" dirty="0" err="1" smtClean="0">
                <a:latin typeface="Comic Sans MS" pitchFamily="66" charset="0"/>
              </a:rPr>
              <a:t>for</a:t>
            </a:r>
            <a:r>
              <a:rPr lang="es-ES" dirty="0" smtClean="0">
                <a:latin typeface="Comic Sans MS" pitchFamily="66" charset="0"/>
              </a:rPr>
              <a:t> a </a:t>
            </a:r>
            <a:r>
              <a:rPr lang="es-ES" dirty="0" err="1" smtClean="0">
                <a:latin typeface="Comic Sans MS" pitchFamily="66" charset="0"/>
              </a:rPr>
              <a:t>Display</a:t>
            </a:r>
            <a:r>
              <a:rPr lang="es-ES" dirty="0" smtClean="0">
                <a:latin typeface="Comic Sans MS" pitchFamily="66" charset="0"/>
              </a:rPr>
              <a:t> </a:t>
            </a:r>
            <a:r>
              <a:rPr lang="es-ES" dirty="0" err="1" smtClean="0">
                <a:latin typeface="Comic Sans MS" pitchFamily="66" charset="0"/>
              </a:rPr>
              <a:t>System</a:t>
            </a:r>
            <a:r>
              <a:rPr lang="es-ES" dirty="0" smtClean="0">
                <a:latin typeface="Comic Sans MS" pitchFamily="66" charset="0"/>
              </a:rPr>
              <a:t>» (Indicador de posición X-Y para un sistema con pantalla), el más usado nombre de ratón (mouse en inglés) se lo dio el equipo de la Universidad de </a:t>
            </a:r>
            <a:r>
              <a:rPr lang="es-ES" dirty="0" err="1" smtClean="0">
                <a:latin typeface="Comic Sans MS" pitchFamily="66" charset="0"/>
              </a:rPr>
              <a:t>Stanford</a:t>
            </a:r>
            <a:r>
              <a:rPr lang="es-ES" dirty="0" smtClean="0">
                <a:latin typeface="Comic Sans MS" pitchFamily="66" charset="0"/>
              </a:rPr>
              <a:t> durante su desarrollo, ya que su forma y su cola (cable) recuerdan a un ratón.</a:t>
            </a:r>
          </a:p>
          <a:p>
            <a:pPr algn="just"/>
            <a:r>
              <a:rPr lang="es-ES" dirty="0" smtClean="0">
                <a:latin typeface="Comic Sans MS" pitchFamily="66" charset="0"/>
              </a:rPr>
              <a:t>En América predomina el término inglés mouse (plural </a:t>
            </a:r>
            <a:r>
              <a:rPr lang="es-ES" dirty="0" err="1" smtClean="0">
                <a:latin typeface="Comic Sans MS" pitchFamily="66" charset="0"/>
              </a:rPr>
              <a:t>mouses</a:t>
            </a:r>
            <a:r>
              <a:rPr lang="es-ES" dirty="0" smtClean="0">
                <a:latin typeface="Comic Sans MS" pitchFamily="66" charset="0"/>
              </a:rPr>
              <a:t> y no </a:t>
            </a:r>
            <a:r>
              <a:rPr lang="es-ES" dirty="0" err="1" smtClean="0">
                <a:latin typeface="Comic Sans MS" pitchFamily="66" charset="0"/>
              </a:rPr>
              <a:t>mice</a:t>
            </a:r>
            <a:r>
              <a:rPr lang="es-ES" dirty="0" smtClean="0">
                <a:latin typeface="Comic Sans MS" pitchFamily="66" charset="0"/>
              </a:rPr>
              <a:t>) mientras que en España se utiliza prácticamente de manera exclusiva el calco semántico «ratón».1 El DRAE únicamente acepta la entrada ratón para este dispositivo informático, e indica que es un españolismo.2 El Diccionario de americanismos de la ASALE, publicado en 2010, consigna el anglicismo mouse.3 El Diccionario panhispánico de dudas remite mouse a ratón, e indica que al existir el calco semántico es innecesario usar el anglicismo</a:t>
            </a:r>
            <a:endParaRPr lang="es-ES" dirty="0">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95536" y="476672"/>
            <a:ext cx="7776864" cy="707886"/>
          </a:xfrm>
          <a:prstGeom prst="rect">
            <a:avLst/>
          </a:prstGeom>
          <a:noFill/>
        </p:spPr>
        <p:txBody>
          <a:bodyPr wrap="square" rtlCol="0">
            <a:spAutoFit/>
          </a:bodyPr>
          <a:lstStyle/>
          <a:p>
            <a:pPr algn="ctr"/>
            <a:r>
              <a:rPr lang="es-ES" sz="4000" dirty="0" smtClean="0">
                <a:latin typeface="Comic Sans MS" pitchFamily="66" charset="0"/>
              </a:rPr>
              <a:t>Historia</a:t>
            </a:r>
            <a:endParaRPr lang="es-ES" sz="4000" dirty="0">
              <a:latin typeface="Comic Sans MS" pitchFamily="66" charset="0"/>
            </a:endParaRPr>
          </a:p>
        </p:txBody>
      </p:sp>
      <p:sp>
        <p:nvSpPr>
          <p:cNvPr id="4" name="3 CuadroTexto"/>
          <p:cNvSpPr txBox="1"/>
          <p:nvPr/>
        </p:nvSpPr>
        <p:spPr>
          <a:xfrm>
            <a:off x="539552" y="2780928"/>
            <a:ext cx="7992888" cy="2585323"/>
          </a:xfrm>
          <a:prstGeom prst="rect">
            <a:avLst/>
          </a:prstGeom>
          <a:noFill/>
        </p:spPr>
        <p:txBody>
          <a:bodyPr wrap="square" rtlCol="0">
            <a:spAutoFit/>
          </a:bodyPr>
          <a:lstStyle/>
          <a:p>
            <a:pPr algn="just"/>
            <a:r>
              <a:rPr lang="es-ES" dirty="0" smtClean="0">
                <a:latin typeface="Comic Sans MS" pitchFamily="66" charset="0"/>
              </a:rPr>
              <a:t>Fue diseñado por Douglas </a:t>
            </a:r>
            <a:r>
              <a:rPr lang="es-ES" dirty="0" err="1" smtClean="0">
                <a:latin typeface="Comic Sans MS" pitchFamily="66" charset="0"/>
              </a:rPr>
              <a:t>Engelbart</a:t>
            </a:r>
            <a:r>
              <a:rPr lang="es-ES" dirty="0" smtClean="0">
                <a:latin typeface="Comic Sans MS" pitchFamily="66" charset="0"/>
              </a:rPr>
              <a:t> y Bill </a:t>
            </a:r>
            <a:r>
              <a:rPr lang="es-ES" dirty="0" err="1" smtClean="0">
                <a:latin typeface="Comic Sans MS" pitchFamily="66" charset="0"/>
              </a:rPr>
              <a:t>English</a:t>
            </a:r>
            <a:r>
              <a:rPr lang="es-ES" dirty="0" smtClean="0">
                <a:latin typeface="Comic Sans MS" pitchFamily="66" charset="0"/>
              </a:rPr>
              <a:t> durante los años 60 en el </a:t>
            </a:r>
            <a:r>
              <a:rPr lang="es-ES" dirty="0" err="1" smtClean="0">
                <a:latin typeface="Comic Sans MS" pitchFamily="66" charset="0"/>
              </a:rPr>
              <a:t>Stanford</a:t>
            </a:r>
            <a:r>
              <a:rPr lang="es-ES" dirty="0" smtClean="0">
                <a:latin typeface="Comic Sans MS" pitchFamily="66" charset="0"/>
              </a:rPr>
              <a:t> </a:t>
            </a:r>
            <a:r>
              <a:rPr lang="es-ES" dirty="0" err="1" smtClean="0">
                <a:latin typeface="Comic Sans MS" pitchFamily="66" charset="0"/>
              </a:rPr>
              <a:t>Research</a:t>
            </a:r>
            <a:r>
              <a:rPr lang="es-ES" dirty="0" smtClean="0">
                <a:latin typeface="Comic Sans MS" pitchFamily="66" charset="0"/>
              </a:rPr>
              <a:t> </a:t>
            </a:r>
            <a:r>
              <a:rPr lang="es-ES" dirty="0" err="1" smtClean="0">
                <a:latin typeface="Comic Sans MS" pitchFamily="66" charset="0"/>
              </a:rPr>
              <a:t>Institute</a:t>
            </a:r>
            <a:r>
              <a:rPr lang="es-ES" dirty="0" smtClean="0">
                <a:latin typeface="Comic Sans MS" pitchFamily="66" charset="0"/>
              </a:rPr>
              <a:t>, un laboratorio de </a:t>
            </a:r>
            <a:r>
              <a:rPr lang="es-ES" dirty="0" err="1" smtClean="0">
                <a:latin typeface="Comic Sans MS" pitchFamily="66" charset="0"/>
              </a:rPr>
              <a:t>laUniversidad</a:t>
            </a:r>
            <a:r>
              <a:rPr lang="es-ES" dirty="0" smtClean="0">
                <a:latin typeface="Comic Sans MS" pitchFamily="66" charset="0"/>
              </a:rPr>
              <a:t> de </a:t>
            </a:r>
            <a:r>
              <a:rPr lang="es-ES" dirty="0" err="1" smtClean="0">
                <a:latin typeface="Comic Sans MS" pitchFamily="66" charset="0"/>
              </a:rPr>
              <a:t>Stanford</a:t>
            </a:r>
            <a:r>
              <a:rPr lang="es-ES" dirty="0" smtClean="0">
                <a:latin typeface="Comic Sans MS" pitchFamily="66" charset="0"/>
              </a:rPr>
              <a:t>, en pleno </a:t>
            </a:r>
            <a:r>
              <a:rPr lang="es-ES" dirty="0" err="1" smtClean="0">
                <a:latin typeface="Comic Sans MS" pitchFamily="66" charset="0"/>
              </a:rPr>
              <a:t>Silicon</a:t>
            </a:r>
            <a:r>
              <a:rPr lang="es-ES" dirty="0" smtClean="0">
                <a:latin typeface="Comic Sans MS" pitchFamily="66" charset="0"/>
              </a:rPr>
              <a:t> Valley en California. Más tarde fue mejorado en los laboratorios de Palo Alto de la compañía Xerox (conocidos como Xerox PARC). Su invención no fue un hecho banal ni fortuito, sino que surgió dentro de un proyecto importante que buscaba aumentar el intelecto humano mejorando la comunicación entre el hombre y la máquina. Con su aparición, logró también dar el paso definitivo a la aparición de los primeros entornos o interfaces gráficas de usuario.</a:t>
            </a:r>
            <a:endParaRPr lang="es-ES" dirty="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TotalTime>
  <Words>125</Words>
  <Application>Microsoft Office PowerPoint</Application>
  <PresentationFormat>Presentación en pantalla (4:3)</PresentationFormat>
  <Paragraphs>14</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Ratón o mouse.</vt:lpstr>
      <vt:lpstr>Diapositiva 2</vt:lpstr>
      <vt:lpstr>Diapositiva 3</vt:lpstr>
      <vt:lpstr>Diapositiva 4</vt:lpstr>
      <vt:lpstr>Diapositiva 5</vt:lpstr>
    </vt:vector>
  </TitlesOfParts>
  <Company>UCA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Ratón o mouse</dc:title>
  <dc:creator>andrea</dc:creator>
  <cp:lastModifiedBy>andrea</cp:lastModifiedBy>
  <cp:revision>17</cp:revision>
  <dcterms:created xsi:type="dcterms:W3CDTF">2013-04-15T16:49:24Z</dcterms:created>
  <dcterms:modified xsi:type="dcterms:W3CDTF">2013-05-13T16:39:40Z</dcterms:modified>
</cp:coreProperties>
</file>