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D89E69-4DDE-41BB-9A4F-3647F3240E4D}" type="datetimeFigureOut">
              <a:rPr lang="es-CL" smtClean="0"/>
              <a:t>29-04-2013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1C86E2-F8A0-4764-8D8B-1EAA0F87A1E2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Profesora Margarita Guzmán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El sistema Renal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data:image/jpeg;base64,/9j/4AAQSkZJRgABAQAAAQABAAD/2wCEAAkGBhQSERUUExQUFBUUGBcZFBUVGBMXFhcXFBYYFBgYHRgXHiYhGBwlGhgVHy8gJScpLC8tFh8xODAqNyYrLCkBCQoKDgwOGg8PGi4kHyUzNTYsLCksNS4wLTI1MiktLTUyNS80LCw0LC8wLCwtLC8sLTQsLCw0LC8sLC0tLCwsKf/AABEIAPAA0gMBIgACEQEDEQH/xAAcAAEAAgMBAQEAAAAAAAAAAAAABgcBBAUDAgj/xABJEAACAQIDBAQLBQUGBAcAAAABAgMAEQQSIQUGEzEiQVFhBxQWMlJTcYGRkuEjQmKh0RUzcrHBJEOCorLwNLPC8SVjg5Ojw9L/xAAbAQEAAgMBAQAAAAAAAAAAAAAABAUCAwYBB//EADYRAAICAQEFBQcCBQUAAAAAAAABAgMRBBIhMUFRBRMUYbEiMnGBkdHwocEGIzNi8UJywtLh/9oADAMBAAIRAxEAPwCO0pSuSOGFKUoBSlKAVt7K2a2IlWJLZnvbMbDRSxudbaA1qVINwv8Aj4f8f/Kes64qU0mbaYqVkYvmzVxG7+S39owrXZV6EuYjMbXIC6KOs9VeS7Dl4kqEBTAGaUsbKoTTn3m1u24r42jiYXy8GExWvmBkaTNe1uYFuv41J94FY4PhggzQiLx23nFbEQ3N+lw7hW7yD1VvVcHlrkSI1wltNLh05+nx+TOFgd2nkjErPDCjEhDNIEz5dDlFiSB21jB7uPJxbSwKsLBXd5MqEsWAytbUHKa297wf7Kw/dnDRCM9Wg6Y9ubn7RXpsLhjBYoTiTLxMNcR5Q4N5PSB+FequO3s4/MHqrh3mxjhz+WTS8lZuOkP2eaRS6OHBjZACxYOAdLA9VeOP2LwkzcbDyagZYpA7a91uVS7CkLtLDxqv2EcL8Agk8SN4pHLlrcySb6aWqN7NxeHbF4UrFwkEkecNI0gPTWx6QFgK9lVBbvPHp9zKVNa3eePT7nziN1XjUmSXDxuFzGJpQJQLZrZAOZHVetF9kyBIXsCJywjA1YlGCEW9pFq9dvxOMVMHBz8Ryw1udSQfZax9lSnYbqP2TmtbNirX9IvZf82WsVXGUnHGP8pGEaoTm4pYx90jl4ndmQQ8NfF2ljLvKqSq8+g83LbQKAbqCdSe6uHJs5xEk1vs3LKrfiTmD2do7deyupunBINoxA3DpJeS/NQt+IW7NM1/bXT/AGjGuEhR9cPNNig9uajNGUkX8SHXvFx11n3cZrPD8X3M+7hZHa4cvT77yMY3ZzRCMta0qCRbG/RJZRfsN1NalSTfXCmI4VCQxXDKLrqrfaSWYdxFj76jdRrY7Etki3Q2JuIpSlazSKUpQCs1is0BMNnfuY/4E/0ilNnfuY/4E/0ilWq4FwuBFPFH9Bvlb9Kx4o/oP8rfpVp+To9Yfl+tPJ0esPy/WoXh59CD4WzoVb4o/oN8rfpWPFH9B/lb9KtPydHrD8v1p5Oj1h+X608PPoPC2dCrfFH9Bvlb9Kx4o/oN8rfpVp+To9Yfl+tPJ0esPy/Wnh59B4WzoVb4o/oN8rfpWxgJJoZBJGHV1vlbLe1wQdCCORNWV5Oj1h+X608nR6w/L9aKixPKPVprE8ogk+8GMfLmucrBl+xiFmU3B0j6jWlFPOrs4z5nDByVJzCTzgQQQb1ZHk6PWH5frTydHrD8v1rN13PjkzdV73tv6kB2dtvFwJw4y2S9wrRhwD2gOpyn2VrzYvEOJA3EbisrSXW5ZkvlN7XFrnlVjeTo9Yfl+tPJ0esPy/Wnd3NY3h1XNYy/qV7hdqYqPh5C44ObhdAEpxPOAup0N+R0r62htbFTJkkuVuDYRRrqOWqIDVgeTo9Yfl+tPJ0esPy/Wnd3Yxv+o7q/GMv6kG8pcbkyZn83Lm4a58vK3Ey5vzrnSSTMkaEPlizcMZSMuY5jYgX5gGrK8nR6w/L9aeTo9Yfl+tHXc+ORKq+XFv6kFxO8eNkQozPZhZyI1VmHYzqoZvea5rmYosZD5ELFVynQvbMb2vrYVZnk6PWH5frTydHrD8v1o67ZcRKm6XHP1KznMrhAwciNcqXU6Lctblyuxrx8Uf0G+Vv0q0vJ0esPy/Wnk6PWH5frWDosfEwemsfEqzxR/Qb5W/Ss+KP6DfK36VaXk6PWH5frTydHrD8v1p4efQ88LZ0Kt8Uf0G+Vv0p4o/oN8rfpVpeTo9Yfl+tPJ0esPy/Wnh59B4WzoVb4o/oN8rfpTxR/Qb5W/SrS8nR6w/L9aeTo9Yfl+tPDz6DwtnQjezoG4MfRPmL1H0RWamsOyLKBm5AdXd7axViq3gtFTLBKctLVmlWhdmMtLVmlAYy0tWaUBjLTLWaUBi1LVWGP3pxMW0jxZ5PFmxUcMJwzYKSMXKqYpomHGDE5gWBFr6A2FeUfhHnw+Fgfh542OJMs87yycPh4mSJVbgoWAIXRithy1saAtS1MtVo2/wBi4PH3kEMqQ4pIYFBYMvF4ITNZf3YVyxY3ObTlY1teX2M+xj8WhWaaXExgSSOqZcPAuIV7BSy5gSMpF9Oq9AWDamWq2wPhUlaMySxQQo2CGKjYySvY8ZYMjhY76u2mUHqHskO4+9cmM8YWaNY3w8ojOUtZgUVwbMLqdeRoCUWplqnt099sY2Kh4s0zRsMa8iyrhhHKmHZlRcOUUOZAQMyseQJ5V04vCrifFJMS2FQIIEmiOdgpLzJEYzcXYgSA5lFtCKAs61LVAJ/CBiI+NHJFAuIixMcCqGndJOLDx1y5Y82a3O4VeeotrjdLfKXG4nBu32azYXFtJCrFk4kOJSENrz0DW/ioCwLUy1mlAYtTLWaUBjLS1ZpQGMtMtZpQGLUrNKAUpSgFK58u3YVWZi9hA2WXRrqxVHAta7XDpa175hW4MQtyLi68xcXF+V+ygPSleD41AMxdApNgSygE9l+2vQzC4Fxc6gXF/hQH3SlKA543ewwm44w8HGvfi8KPiX7c9s1/fXxLuxhGyZsLh24dzHeKI5CzZ2y3Xo3Ykm3Wb106UBoSbBw7O7tBCzyrklYxxlnTTosSLsug0OmgrGE3fw0QUR4eCMIWKhIo1Cl1yMRlGhK6EjmNK6FYvQEc3gxuzsFGPGVw8SMhiVTEpzR3zGMIqklL2JFrXIrx3S3n2ZMzRYBoVawZo44jCSFAW+UquawsNL20qvvDrKsmLwsVwSkchYdY4jKBfs8yoZu1tP8AZ+OjlXINGUmTNkGdct2y3Nhz0q+p7KjZpO+y9rDaS/MmCk3PZJjtvfWdMQ0cWHw6R4eV+EvARsrByC4P3WJuSRbnVhbo4LC4jCibxTDI84InCxRWZlfUN0el0gGsb9VVlJic8srF45CzMS8RvGxbpEqezWpHucmKiw74nDESKHYSYdr9IKqnMhH39ffbr5VyNds1Y1LPPd0Oz1/Z9D0sZV4i92/k8rhn0bLHxWw8PJmEkEL52DvnjjbM6jKrG41YDQE6gV94bZMMZUxxRIUDKpVEXKrtmYCw0BbUgczrXG3Y33ixhygGOS18jG+YDmVb7wHuNSO9ToyUllHKXUzpnsWLDM0pSsjUKUpQClKUApSlAKUpQClKUBHNo7uu+MSRSohbhNiF1zM+FLNCQLWN2ZSxJ5QoOuuAu4UpWZGEbFllVZjJ+8E06ynPEIhqQouS7ajTnp7bR2tMmPcB5VjXEYWPOWj8WRHRHdHQ3YM9yqtYDPIgzDkcnfjE5J5RDHw0GIyZigKtBII1DWlLNezZuguXTnzoD22nuhJeRYkg4Mk5cxdGPonDQw6ExOE6aSEhQCQw6XMFsvdSaOfDuRH9nHCszsyyFjFhzESgeLPG2a1isgBFyVuSD6YrenEIZITwjOkxjTLGxWRRho8STZ5kCZRILkvrl0GthoLvnNnDILnErgciEhkjM2HnnawZ0DE8MKOktyRz5ECfiuDtHxjDuZEbiwtq8Tg5oz1sroC2TtBViOrTzdDD70YjiQCWOOJH4auR9qDI8jx5c0chEV8qFcwYHPbNdTUuoDnYLbaSFQbo7C6q9ukLXujAlZBbW6k1uS4hV84gVwNuYfgqeGgkRyS8BAIve5eMHQNfUryJ1Fmvm46lyA8MnEQ/dlZja2hAkN3WxuCGDWIt0aq9Z2gqPZisv9ESaqHPe+BJ228M1gpI7ar7fTejEthsROcQ2BhVniw0SKBiMQ66Zy7aohOvQF8ovflfvQ49WsrFo2P3XsC38J81x/CT32qI71YFMW7mBWllwpEcmHjAErqWWTRnBIXruqm/LlesexO0bpanZvjmL54W7p5Yb3ZZuu00Nn2Xgh28u7niyQv03lzZcXMzErx5E4nCGupRQQW1JJN7aCvvdvCxybTwiSorpI2VlYXU5kYC4PfatnevfqPFYSPCjDnDSYecHLmzgjJIr5mIBD5iL3Gtyb1ztl45Icbg5nOVI5Y2dtTZQwzHTXQXr6hp1qHpZK73va+6xj6Iq7XW5/y1u/N/zOptvdZYcXiBhpHgVHYKoJdbDq6RuevmTXf2NiNrYXAibDtHLEZTmRIGkmAvkZwlwGGg0v8AleuFjt6IJJp3EmbPI5WyuSQzkjS3ZapFsTZmO2lg0gBbBYJQ5aQi8uIJdmsFuLRi9jrrbr5DkNNPVSt2tVFbK5zjvx8cbTOl7SjpoaWMaJb92UpZXDfuzjife7aSS4wzSXGXpMj4d8K6SuLK6pmcMGAa+o5XI5VN3xLggi5t31yd3dkeLxlDwSQxN4YVgXkALqpILWHP9K6CnW+YW7K4PtXWK7UylS8Rzuxu4c+Xoaa1JwXeb2lz9Dv7P2nnsGFj/OujUP4wGuY9wqT4CYtGrHmRerbsrXy1Cdc97XPyIOppUPaXA2aUpV2QxSlKAUpSgFKUoBSlKA8nwiEMCqkP54IBzaW17dO2vH9kw52fhR53FnfImZhpozWuRoOfZW3SgNXE7Mik8+ON7sGOZFbpAWDajmBpesy7MiZSrRxspABUqpUhfNBBFiB1dlbNKA049jwKysIYgyDKjBEDKuvRUgXUanQdprZlkCgkkAAXJPIAak191EPCbtAphBEps2IcR/4LFn+IGX/FWM5bMWzZXBzmormauB3pXGySFAVVDaO/305Z7dVzfTsIrzxEHDJkjIzffQ+a/wD+X/F3AG4tb52bstYIVNtSK4+19pWB1rm79BKVrs2uPH8/MFvDZfsx4HL3g21JiEKg5Ev0l0zgjqbsPs7QbkWrQ3cvi8VHBPDFitGAMudZAEUtYTJ0wNORzDXqrk7VxpZrro39OoEdf9Orrvv7O3RnkMmRlXEwgMcK7NE7qy5s8cqMNR1dXpdlWXZ9MY3RVT2fP/3zN+oilRLbWd24mm/mEw0Wx8RBFCuGK5HWJgFJZZUJZWBIkOW+oYmx1tVS4cXfDXAYcWIEEXBHEW4IPMHlVw7X2n4zuy00huz4ZczHrkUhCfaWH51SoYx8JxchHVraX6LBtD7uu9fQ+ydtUzjLe9p/XBy08bSJlAoEbCwGvIaD8q723toNHhNmxqMQ6yRTs0eGd42ZlCZGZo+kI1LMT1fCozsva0UwazBSSTlOhHXbv91eWFxRmmUu0kmFhUxGON8nEVm4rx5gPMzZb9trXA1ri9BDurpS1CaSTzlP4Lzzngd12tFaqiEdO03nclz3fTcdTywaTGyyxEGIIIYic1iobM8luu7dZ6gK7WzmLHMZGueepqK7dggD8TCZ0UnpQuNYydbKykhk9uo7+rY2LtE6f71qrmqnZuisJJLnuX7835kPw0661lNPnkmeM2RJIpyyOR1gMf6Vu+DjbTKzYKU6xgtATzKA9JP8JIt3Hurz2PizpXP3lHi2JgxS6BXUt3qTlcfKWrfCMasSgsdSDNOxOuXy+JaQNZr5WvqrIphSlKAUpSgFKUoBSlKAUpSgFKUoDBqA+ERs2LwSdglb4mMfrU+NV/v4LbQwh6ikg9+dTWm/3CVpP6q+fodLasdlHsH8qgW3gdf99dWbtHC3QHuFQjbWAvfSo10SdpporsYfNIcyLIozFw0y4cWHI8RuWttOutXA7vYvECRog/BiY9MOHAHIhWWxlsOeXTttXS2tsyzXKhspvYi407uvvFWdubt5cThwFCxyQ2BVAFA9EqByB109tb6e1/BabYhWnLPFrOPNcd/yXzNupplKxW59nmk8enIpfHbGWKMlZg1ukUIyg252sSCR8a9WxgEKgKCTy/lX6G2xs6KfBT/ZxgvDKCcq3DFGF727da/M1jw4yCeY0Oo5g+6uy7H1t2qolKyW01vTxjivLHQp9V3Mrl3cNhcGs5Oxh9z2kZAzBTIyr5twMzBe0X51JcX4H9p4W5w7pMOyN8rG3akot+ZrGHxVjBmBSzx2J83RwdGH9bGr2xWJyqT8PaeVc5V23qWpyvakuacVguO1dJVpp1+GWy9/BvJ+Ydp4zGQPadDE9rWkiKZh7To3cfbW/upKZASTc5iCbW5AH/qq59rY6JEPHKlWNsrjMGPZlsb/AAqHYzZ8Cur4WMKliZURMoJ06ar6QHMAaiw5gVAt7U02sr7uGnUJZ4rhu/Xf0NVUtQpZssbj5nW2NFyr78IcX9k9xrq7DwdwCNQQCCORB1BHurS8J5y4bL+E1pccVs8jPN0cdSb7NkzQxntRD8VBrZrW2bHlhjU9SIPgoFbNTVwKmXEUpSvTwUpSgFKUoBSlKAUpSgFKUoBUG8KGHKrhsQOUUhVu5ZQNfmRR76nNae19mJiIXhkF0kUg9o7CO8GxHeKwsjtRaNtNndzUjmbE2sk0IBIuAK5u2MKuttag2J8Y2ZLw5QSl+hKPMce3qPav/evvyrLktfoWso6yb6t7Ooe89YqG7d2JcSzWnw9qDymeO3YQK1vB27DaCxqbCQSKR/CpcfmorS2ttfN+lS7wT7rPxDjJAQtmEN+bFtGf2WuB23PZUVVq2ezyJlsu6obl8id4HVJU7jp/ECD/ACr8vp+5XuI/pX6nwgtPIO0X/P61+XcTFkWRfQkYfKxH9K7H+Ev6FkHy3frI53Uv+YpfD9idJ5sJ/GvP+MVZ28EK4cM0bGJY1LsnnRGwJ/dk9HS/mFeet6q6NuhEfxL/AKgauifBrJKysAykEMDyIK2t+dcXJScNiPNpHW9t4Vlcn/d6oo0beeeUyTnmdDzRR1KPRHt+Jqc7FkWym4seR019lRHevdt9n4ggENE2sbXF8vosOYYdvI/EDTwm1gmqMYz1280+1fNPtFj31sj/AC3hrBElHvYJweUWxh9pphSW/uW1Yeqc/eH4GPP0Sb8i2WNbZxZx+Mhw41DOC/dGhzP+QI9pFRyPa2JxIMcUZcDz3QMYwDpdtOiPbf21PtxN3kwNmd0lbEABJ0OZBb+5B7NLhvvWtoQuaWnK3C5FfJQ0+ZZ9rkuhOhWawKzU0qxSlKAUpSgFKUoBSlKAUrjb2bReDD54zlYy4dLhDIQss8cTEINWOVjYa61wYt8pBh1lbpArjWVlQIZEwqkqSjEmNtCMp6xqByAE3pUO2dvHMjGGRGknZ41jV3hC5ZIpZgWeKMAELDLeynUKBe96+m3+NmZcOSsSI85MigpeebDOqix4hV4HPMAjrHIgS+lRXy4JeXLhZpEj8YAZFlYs2GLKw8wKMzI6rZ2JIGgJtWzDvOZMPxEQM7OUURcSdAfSYogZQBqQVU6W6xQGxtWFcUThioaPQ4g6EW5rH/E2hPWF7Cymo1tPwP4Z2vFJJCDzQWdPcG1HxNSbAM6Jljhc8yzysiZ2OrMbFmuT+Edg5WrY4eIbm0UfcqtIfmYqP8tYTrjP3kba7p1+48EZ2Z4KMHEwZ88xHVIRkv8AwqBf2G4qXy4hIlGZkRRoLlVGnUL1r/sm/nyzP/jyD4RBAffevXD7LiQ3WNAfSCjN83M17GEY+6jyds7HmbycpdrJ4wSgeS6/3aMQeX3rBfzr867zIVxONXKVtiJdGIuLyMQLC/UR11+mZh/aF71I/Imvzrv7HbaOPH/msfmAb+tW/wDDH9W6Hm/Vfc16j/S/I6sKsYozmA1HIC/MdZv/ACq64tkI0rhy8n8bsQeX3AQv5VSkDf2ZD7P5VfMX71vYP6Vy0N08ef7M6vt2OI1v/d/xPSPARqpVURVPNQqgG/aANa5WI3IwTm7YWG/coX8lteu7SrNxT4o5aMpR914NfCYJIlCRoqKOSoAoHuFc3a2yoGNmYQvMcoKsqmRrFrZTpIwCkjQsMtwRa9dqohvXsTE4mbNFkUQRhoC4JzTmRZbrZhktwYluRylccr39MeJIsFmiiUTSK7CymSwTOScq6XPSOg05nlztW7eoLtHd+WVJZXjndvGoJI4uM2kCHDs4RBIEDDLL2G4NjqL+EmycYZZT/aRcTGHKwyFGw7JDGxM/RIYre0d86hs1iWIE78aXPkzLntmy3GbLe2a3O19L8q9r1CMbsfExqREssoOHjV1eaRyZWmTinpSqSwjzEAMoNstxetNdlYwRxDLiGKPNkjZiqFGlRo8zx4gNGQuYKSZAFuMt7AgWHSsCs0ApSlAKUpQHjisGkgAdQwDIwB9KNg6H3MoPurRk3ZwzFyYlJkz5+diZUEUhtewLKACRztfnrXUpQHOxW70EhLMnSOQ5lZ1cGIMEIZSCpAdxcEaMRyNfMe7WGVCgiUKyJGw11SNndQddek7m/Mlje9dOlAcryZw+Z2CMDJmzhZJlW8nnsEVgquetgA19b1uYDZyQqVQEAksxZmdmY82ZnJZjYAXJOgA6q2aUApSlAKUpQGjiR9sh9386/PvhJS21ccO9D8YYz/Wv0BtOQK0ZZgvTCi5AuTyGvWeyqE8Jq/8Ai+M7xEf/AIIv0q1/hv2dXavL/qeX74xPvC/8Ivs/6RV8YR7uD2op/IVQ+zhfCD2D/TV07MxR4UDqpa8ERIHPKVFyB9493t67A8vwta/u+513be+muXx9Is79K+IpQwDKQQRcEciDX3VmckKhu9W800GJKRsBaKFo0MLOkks07xBHlBAhByqAxIF2J1taplWnidkRSFy8atxYxHJm1DRgscpHK13b40BxJd9LTSIsEjpEzo0gElg0cRkYnoZAlxkzZ75iOjbWviPfRijFoVjfh4eSNGlJDrijIEF442biDhSdBVa+lidbdRd18OHLhDcizfaS5W6HCzMubK7ZOjmILWHOvrE7tYdxZo+SxKCrOjKIC5jyshDKV4kmoIPTNARw79tcScNsrQi0Njm47YvxW18ua2b8N7a5b6VuHfdhws0DR52dS0xkijGRlUZXkjGYsGzKGCXsdbiur5K4XJk4S5cuXm17GTjc73B4nTDXuDreh3XgIUFXYLfRpZ2DXIYh8znii4Gj3oDqis0pQClKUApSlAKUpQClKUApSlAKUpQClKUBpbViDRkMAwuLggEEX1BB0Ir8/eEfB8Pa2JVNFyxZVNyLcFOVzcC97DkOVq/Q2NS6N7P5a1TfhT2MzbQgmUdGaABj+KNiD+TJ8Kmdl6mvTaqcrHhbPozbCid7jXBb2zi7EI8XCt0SQLX5H2NyJ7ufdVqeDvGGTDoDziDR+5Tcf5WA91VtJjViUR2BB0YGxBv1a1Kd3toHBwxOjARyzFGWTzFBW4YMOkmoAJ6QA+7XOOW1apvdl5Ox7UpnLT92lnp14MsORTESyglCbuo5gnm6j/UvXzGtw26jggEEEHUEciDretCDa63CSAxOdFD2ysfwOOi/svm7hQ/Ym4/dEksB/dk6lh+HtHVz5Xq3OJOjSsK16zQClKUApSlAKUpQClKUApSlAKUpQClKUApSlAKUpQClK1dpbRSCNpJDlVBcn+QHaSbADvpnB7GLk8LieG3NsR4aFpJT0QLADmxPJQOsmqn3rxlsQzsxN1Thg/dQqGsPeSffXhvNvO2IczSnKq34cd9EXtPax6z7q0drwy4s4LgoWlxEWVV5AGJyjOx6gFy3PVUWnTvW6iK92HBy+W19cI6aEF2RWrJ75tPd9MfLq/kcaTaUbkxsNSfP1863mg92h7alV7bOgSSxzSy2PblFgfhU/wBm+DbDJs8YOVeKGOeSTk5mI1kU81I5DuAGut4Bvpsc4DDYeBmaRFkmtNa2XOQ0YbqDWuO/KbVdauvT6uFeloWy1LEc81h+rW8qtN2jbDUO+5tpvL9P0T3E03A28J4mwk9meMaZgCJItAL35ldB7Ld9SX9nPF+4fo+qlJZPYr6tH/mUdSiqR2VtdkdJENpYjcdjDrHsIuPYavPY21ExMKSoei4vbrBGhU94NxVRU5xbqsWJRJPa2ljCS1FPuT6dfz91yNCDaywsEkBiVjYK9rKfwOOi6E9QOZesBfN3Z9vwos7MxAwxAl6LdEsiSD29F05dtbuIw6upV1VlYWZWAKkdhB0IqL7R3YlPjEUXCEOKMRZmZw8QjSOFgqBSHvHEtrstiTe4reUhIMTtaNFdi69AEsAy30JXlfnmGX26V44Tb8TsIyyrKY0lMZZSwWTNbVSVbzHvlJ5X5EEx7FbksYzk4XE8clxDWJj4qSPMVRpFUsCokUg2YZox7a8DuPJkkRBDGJ8NwSeJI7QssmJkurFAZFbj5SOhYA20sKAmC7TiK5hJGV16QdMunPW9tK+htCO7DOl0F3GZboO1hfo++otgNzDnjeWOIBZWkdDI84a+HMCkcSNQCNNLcgNa1Idw3CyK6pLcShZDiJkL8WZJtUEZCN0FJa79JBpYkACcQYhXUMjBlPIqQQfeK9K5m7uBkigCSlS2Zz0QtgGcsASqIGIBF2yrc9XWenQClKUApSlAKUpQClKUApSlAKUpQGGaqk3y3jbGTiOK7Ro+WJR/eyebn7x1Du166mnhF2u2HwLstwXIjzD7oe+Y92gI9pFUti9tqkTlDZ3XhIfQRgeK9+3JZP8A1SeqtPdz1N0dNDnx+B0PZlcNPRPXT37O6K8/x4+p4YrDti8UmHw44zXsCD0Hcec9+qJBfpddiesCry3P3ZGBjSEtxGCEtIQAcztmYL1qt7adwrheCLdEYXC+MyLabEKCLj93DzRe64s59oH3a6u2N68rAwqDa4DNezdpAHULc71Y9p3V1xjpqPcg/q+Df6v8wU6lbqrHZN5bJbeufPgEm40cqq6OAGVhcEWqvpt48Ss/GJTPlyeb0QtybWJ7Qe+pFu3vqsshSUCN3IykeYxta2vI/Gqjv4ynHG7D/Zm2ejshFvju5FWb2brvs3EhASYJLnDyHmOtomPaO3rFj22lPg33k4M3Cc/ZznS/JZeQ9gYWHtAqf74bspj8LJA2hPSjf0JF1Vvjoe0EiqCjxEiExOMkqycN1JtlkDZRr1a9fvq41cZ6yqN9azZDdJLjJdfuS+zL65QnpL5YhLem+TP0uGrNaeyY5FhjExDShFEjDkWAsT8a3KhIp2sPApSlengpSlAKUpQClKUApSlAKUpQClYzVmgFKXpQClKUB5zRBgQwBB5ggEH3GqD2kF2rtsQRhRCJOEAgAUQQkvK2mnTIex/EtfoC1RnY3g6wWFxT4qKMiVs1rsxVM/nZVPK+vxIFhU7RaiGnc5te1jEfIxkm1jkb+8M2SCw0zELp1LqWt/hBqOR4PUswGlhbsyhmYewcMr7Paa7m9yfZKexrd3TVkH5kVH0xlx/EW/zCQf8A2L8ap7WtreWVEX3eUaOPwnRPbqPeFVv5qfiajeJWxuPyqQbTyOoLC+rEasNCpPUfZUXnwqX5fEk/zNQbsFpRtFy7uY8zYaKRubLZv4lJUn4gmojvr4I4sfiVxAleFjYTBVDZ8ugYXIyvawvqNBppr2t0d34hg4s8SkkFtRc2Ylhz7iK7B2Bh/URH2op/mKutNfZVicHh4Oetittrlk3I1sANdO3nXIxG8yoJ7o2eCSOPJpeQz8PhFe5jJlueRRuytsbCw/qIf/bT9K0sRuwhxMU4ORYgAYlAyOUz8InsycWUgDmWHoisTA+sVvZAiykPmMSyMRlkAYREK+VstmCsQGK3C31tX0+88S5s7Zcr5AFzSMx4STGyxgtorgnSwGvXUfxO5TQwzrAscvEjmii+zjSVPGL6vOW6SrfqUEgC+YjXZ2nu3LE3Gw5dpmZ75eDlCSQQxMCJSNL4eNgw1B6iLigO4m8cBaNQ5+2CmNskvDbiLmQCTLkzEahb37q6dQ3AbhspgZ5VbgrhtDHnZWw0aIVjkZhw42KliAtyWY31tUxBoDNKUoBSlKAUpSgFYNZpQEIXa5ukPFbj/tGQNHnPE4PGklF1vfh8HKfRy2rVk3txawYV3kgXxqJ5M5VI40KpGVjzSygEnOzHUG0bWHMif5Be9te2hQHmL0BA4d4cQpn+3hMrYjBKsJtIqJiVwSM62ZWaMNJIAdATc3vcVtR70yjHph+KjjiCGVSscbZvFzMZETOXtmA1Iy2YgXtmMyyDnbWs5RztQGnNjXViODIwH3lMNj7i4P5V8jbC/eSZfbFKfzRSPzrfrFqA0htyDrlRT2OQh+DWNbMWJVhdWVh2qQf5V6EVqy7JhY3aKJj2lEJ/MUB943CrKjIwurCx/Wq823subDk3BZOqReWnIm3mt3HTn21PP2JEPNDJ3JJKg+CMBWDso8lmmA7Lo/8AzFatVlSmb6b3U+qKknx1xb/eoFdzdjc152EkylYudjoZO4DqXv8AhXd2Puwq46ZnjLKoQxMyqFLMLsQFAW4N+QqY2qLVpsvamT79bhbNfNcQqgCw0rNKVPKkVBdu5h+0IMshkxTxHDhUchwYYYT0gMoytG5a5FhYnQip1WLUBDoxiWaN5GkcePSKI2iiyxwo84Rx9nmHRCdMtyItz10ItpY2KBWkfEyGTCwO/QjQxTPKiPYpCcoCszMCrsAhIAqwLUtQEM2DiMXK8CySzKgGJLsI1HE4WIhWEM0kQIBjZ9Qqlhc99c3AbUxSnBooljKpghJHw7RusuUTERpBZAoYgkyLlKcgPOsW1LUBkUpSgFKUo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244" name="AutoShape 4" descr="data:image/jpeg;base64,/9j/4AAQSkZJRgABAQAAAQABAAD/2wCEAAkGBhQSERUUExQUFBUUGBcZFBUVGBMXFhcXFBYYFBgYHRgXHiYhGBwlGhgVHy8gJScpLC8tFh8xODAqNyYrLCkBCQoKDgwOGg8PGi4kHyUzNTYsLCksNS4wLTI1MiktLTUyNS80LCw0LC8wLCwtLC8sLTQsLCw0LC8sLC0tLCwsKf/AABEIAPAA0gMBIgACEQEDEQH/xAAcAAEAAgMBAQEAAAAAAAAAAAAABgcBBAUDAgj/xABJEAACAQIDBAQLBQUGBAcAAAABAgMAEQQSIQUGEzEiQVFhBxQWMlJTcYGRkuEjQmKh0RUzcrHBJEOCorLwNLPC8SVjg5Ojw9L/xAAbAQEAAgMBAQAAAAAAAAAAAAAABAUCAwYBB//EADYRAAICAQEFBQcCBQUAAAAAAAABAgMRBBIhMUFRBRMUYbEiMnGBkdHwocEGIzNi8UJywtLh/9oADAMBAAIRAxEAPwCO0pSuSOGFKUoBSlKAVt7K2a2IlWJLZnvbMbDRSxudbaA1qVINwv8Aj4f8f/Kes64qU0mbaYqVkYvmzVxG7+S39owrXZV6EuYjMbXIC6KOs9VeS7Dl4kqEBTAGaUsbKoTTn3m1u24r42jiYXy8GExWvmBkaTNe1uYFuv41J94FY4PhggzQiLx23nFbEQ3N+lw7hW7yD1VvVcHlrkSI1wltNLh05+nx+TOFgd2nkjErPDCjEhDNIEz5dDlFiSB21jB7uPJxbSwKsLBXd5MqEsWAytbUHKa297wf7Kw/dnDRCM9Wg6Y9ubn7RXpsLhjBYoTiTLxMNcR5Q4N5PSB+FequO3s4/MHqrh3mxjhz+WTS8lZuOkP2eaRS6OHBjZACxYOAdLA9VeOP2LwkzcbDyagZYpA7a91uVS7CkLtLDxqv2EcL8Agk8SN4pHLlrcySb6aWqN7NxeHbF4UrFwkEkecNI0gPTWx6QFgK9lVBbvPHp9zKVNa3eePT7nziN1XjUmSXDxuFzGJpQJQLZrZAOZHVetF9kyBIXsCJywjA1YlGCEW9pFq9dvxOMVMHBz8Ryw1udSQfZax9lSnYbqP2TmtbNirX9IvZf82WsVXGUnHGP8pGEaoTm4pYx90jl4ndmQQ8NfF2ljLvKqSq8+g83LbQKAbqCdSe6uHJs5xEk1vs3LKrfiTmD2do7deyupunBINoxA3DpJeS/NQt+IW7NM1/bXT/AGjGuEhR9cPNNig9uajNGUkX8SHXvFx11n3cZrPD8X3M+7hZHa4cvT77yMY3ZzRCMta0qCRbG/RJZRfsN1NalSTfXCmI4VCQxXDKLrqrfaSWYdxFj76jdRrY7Etki3Q2JuIpSlazSKUpQCs1is0BMNnfuY/4E/0ilNnfuY/4E/0ilWq4FwuBFPFH9Bvlb9Kx4o/oP8rfpVp+To9Yfl+tPJ0esPy/WoXh59CD4WzoVb4o/oN8rfpWPFH9B/lb9KtPydHrD8v1p5Oj1h+X608PPoPC2dCrfFH9Bvlb9Kx4o/oN8rfpVp+To9Yfl+tPJ0esPy/Wnh59B4WzoVb4o/oN8rfpWxgJJoZBJGHV1vlbLe1wQdCCORNWV5Oj1h+X608nR6w/L9aKixPKPVprE8ogk+8GMfLmucrBl+xiFmU3B0j6jWlFPOrs4z5nDByVJzCTzgQQQb1ZHk6PWH5frTydHrD8v1rN13PjkzdV73tv6kB2dtvFwJw4y2S9wrRhwD2gOpyn2VrzYvEOJA3EbisrSXW5ZkvlN7XFrnlVjeTo9Yfl+tPJ0esPy/Wnd3NY3h1XNYy/qV7hdqYqPh5C44ObhdAEpxPOAup0N+R0r62htbFTJkkuVuDYRRrqOWqIDVgeTo9Yfl+tPJ0esPy/Wnd3Yxv+o7q/GMv6kG8pcbkyZn83Lm4a58vK3Ey5vzrnSSTMkaEPlizcMZSMuY5jYgX5gGrK8nR6w/L9aeTo9Yfl+tHXc+ORKq+XFv6kFxO8eNkQozPZhZyI1VmHYzqoZvea5rmYosZD5ELFVynQvbMb2vrYVZnk6PWH5frTydHrD8v1o67ZcRKm6XHP1KznMrhAwciNcqXU6Lctblyuxrx8Uf0G+Vv0q0vJ0esPy/Wnk6PWH5frWDosfEwemsfEqzxR/Qb5W/Ss+KP6DfK36VaXk6PWH5frTydHrD8v1p4efQ88LZ0Kt8Uf0G+Vv0p4o/oN8rfpVpeTo9Yfl+tPJ0esPy/Wnh59B4WzoVb4o/oN8rfpTxR/Qb5W/SrS8nR6w/L9aeTo9Yfl+tPDz6DwtnQjezoG4MfRPmL1H0RWamsOyLKBm5AdXd7axViq3gtFTLBKctLVmlWhdmMtLVmlAYy0tWaUBjLTLWaUBi1LVWGP3pxMW0jxZ5PFmxUcMJwzYKSMXKqYpomHGDE5gWBFr6A2FeUfhHnw+Fgfh542OJMs87yycPh4mSJVbgoWAIXRithy1saAtS1MtVo2/wBi4PH3kEMqQ4pIYFBYMvF4ITNZf3YVyxY3ObTlY1teX2M+xj8WhWaaXExgSSOqZcPAuIV7BSy5gSMpF9Oq9AWDamWq2wPhUlaMySxQQo2CGKjYySvY8ZYMjhY76u2mUHqHskO4+9cmM8YWaNY3w8ojOUtZgUVwbMLqdeRoCUWplqnt099sY2Kh4s0zRsMa8iyrhhHKmHZlRcOUUOZAQMyseQJ5V04vCrifFJMS2FQIIEmiOdgpLzJEYzcXYgSA5lFtCKAs61LVAJ/CBiI+NHJFAuIixMcCqGndJOLDx1y5Y82a3O4VeeotrjdLfKXG4nBu32azYXFtJCrFk4kOJSENrz0DW/ioCwLUy1mlAYtTLWaUBjLS1ZpQGMtMtZpQGLUrNKAUpSgFK58u3YVWZi9hA2WXRrqxVHAta7XDpa175hW4MQtyLi68xcXF+V+ygPSleD41AMxdApNgSygE9l+2vQzC4Fxc6gXF/hQH3SlKA543ewwm44w8HGvfi8KPiX7c9s1/fXxLuxhGyZsLh24dzHeKI5CzZ2y3Xo3Ykm3Wb106UBoSbBw7O7tBCzyrklYxxlnTTosSLsug0OmgrGE3fw0QUR4eCMIWKhIo1Cl1yMRlGhK6EjmNK6FYvQEc3gxuzsFGPGVw8SMhiVTEpzR3zGMIqklL2JFrXIrx3S3n2ZMzRYBoVawZo44jCSFAW+UquawsNL20qvvDrKsmLwsVwSkchYdY4jKBfs8yoZu1tP8AZ+OjlXINGUmTNkGdct2y3Nhz0q+p7KjZpO+y9rDaS/MmCk3PZJjtvfWdMQ0cWHw6R4eV+EvARsrByC4P3WJuSRbnVhbo4LC4jCibxTDI84InCxRWZlfUN0el0gGsb9VVlJic8srF45CzMS8RvGxbpEqezWpHucmKiw74nDESKHYSYdr9IKqnMhH39ffbr5VyNds1Y1LPPd0Oz1/Z9D0sZV4i92/k8rhn0bLHxWw8PJmEkEL52DvnjjbM6jKrG41YDQE6gV94bZMMZUxxRIUDKpVEXKrtmYCw0BbUgczrXG3Y33ixhygGOS18jG+YDmVb7wHuNSO9ToyUllHKXUzpnsWLDM0pSsjUKUpQClKUApSlAKUpQClKUBHNo7uu+MSRSohbhNiF1zM+FLNCQLWN2ZSxJ5QoOuuAu4UpWZGEbFllVZjJ+8E06ynPEIhqQouS7ajTnp7bR2tMmPcB5VjXEYWPOWj8WRHRHdHQ3YM9yqtYDPIgzDkcnfjE5J5RDHw0GIyZigKtBII1DWlLNezZuguXTnzoD22nuhJeRYkg4Mk5cxdGPonDQw6ExOE6aSEhQCQw6XMFsvdSaOfDuRH9nHCszsyyFjFhzESgeLPG2a1isgBFyVuSD6YrenEIZITwjOkxjTLGxWRRho8STZ5kCZRILkvrl0GthoLvnNnDILnErgciEhkjM2HnnawZ0DE8MKOktyRz5ECfiuDtHxjDuZEbiwtq8Tg5oz1sroC2TtBViOrTzdDD70YjiQCWOOJH4auR9qDI8jx5c0chEV8qFcwYHPbNdTUuoDnYLbaSFQbo7C6q9ukLXujAlZBbW6k1uS4hV84gVwNuYfgqeGgkRyS8BAIve5eMHQNfUryJ1Fmvm46lyA8MnEQ/dlZja2hAkN3WxuCGDWIt0aq9Z2gqPZisv9ESaqHPe+BJ228M1gpI7ar7fTejEthsROcQ2BhVniw0SKBiMQ66Zy7aohOvQF8ovflfvQ49WsrFo2P3XsC38J81x/CT32qI71YFMW7mBWllwpEcmHjAErqWWTRnBIXruqm/LlesexO0bpanZvjmL54W7p5Yb3ZZuu00Nn2Xgh28u7niyQv03lzZcXMzErx5E4nCGupRQQW1JJN7aCvvdvCxybTwiSorpI2VlYXU5kYC4PfatnevfqPFYSPCjDnDSYecHLmzgjJIr5mIBD5iL3Gtyb1ztl45Icbg5nOVI5Y2dtTZQwzHTXQXr6hp1qHpZK73va+6xj6Iq7XW5/y1u/N/zOptvdZYcXiBhpHgVHYKoJdbDq6RuevmTXf2NiNrYXAibDtHLEZTmRIGkmAvkZwlwGGg0v8AleuFjt6IJJp3EmbPI5WyuSQzkjS3ZapFsTZmO2lg0gBbBYJQ5aQi8uIJdmsFuLRi9jrrbr5DkNNPVSt2tVFbK5zjvx8cbTOl7SjpoaWMaJb92UpZXDfuzjife7aSS4wzSXGXpMj4d8K6SuLK6pmcMGAa+o5XI5VN3xLggi5t31yd3dkeLxlDwSQxN4YVgXkALqpILWHP9K6CnW+YW7K4PtXWK7UylS8Rzuxu4c+Xoaa1JwXeb2lz9Dv7P2nnsGFj/OujUP4wGuY9wqT4CYtGrHmRerbsrXy1Cdc97XPyIOppUPaXA2aUpV2QxSlKAUpSgFKUoBSlKA8nwiEMCqkP54IBzaW17dO2vH9kw52fhR53FnfImZhpozWuRoOfZW3SgNXE7Mik8+ON7sGOZFbpAWDajmBpesy7MiZSrRxspABUqpUhfNBBFiB1dlbNKA049jwKysIYgyDKjBEDKuvRUgXUanQdprZlkCgkkAAXJPIAak191EPCbtAphBEps2IcR/4LFn+IGX/FWM5bMWzZXBzmormauB3pXGySFAVVDaO/305Z7dVzfTsIrzxEHDJkjIzffQ+a/wD+X/F3AG4tb52bstYIVNtSK4+19pWB1rm79BKVrs2uPH8/MFvDZfsx4HL3g21JiEKg5Ev0l0zgjqbsPs7QbkWrQ3cvi8VHBPDFitGAMudZAEUtYTJ0wNORzDXqrk7VxpZrro39OoEdf9Orrvv7O3RnkMmRlXEwgMcK7NE7qy5s8cqMNR1dXpdlWXZ9MY3RVT2fP/3zN+oilRLbWd24mm/mEw0Wx8RBFCuGK5HWJgFJZZUJZWBIkOW+oYmx1tVS4cXfDXAYcWIEEXBHEW4IPMHlVw7X2n4zuy00huz4ZczHrkUhCfaWH51SoYx8JxchHVraX6LBtD7uu9fQ+ydtUzjLe9p/XBy08bSJlAoEbCwGvIaD8q723toNHhNmxqMQ6yRTs0eGd42ZlCZGZo+kI1LMT1fCozsva0UwazBSSTlOhHXbv91eWFxRmmUu0kmFhUxGON8nEVm4rx5gPMzZb9trXA1ri9BDurpS1CaSTzlP4Lzzngd12tFaqiEdO03nclz3fTcdTywaTGyyxEGIIIYic1iobM8luu7dZ6gK7WzmLHMZGueepqK7dggD8TCZ0UnpQuNYydbKykhk9uo7+rY2LtE6f71qrmqnZuisJJLnuX7835kPw0661lNPnkmeM2RJIpyyOR1gMf6Vu+DjbTKzYKU6xgtATzKA9JP8JIt3Hurz2PizpXP3lHi2JgxS6BXUt3qTlcfKWrfCMasSgsdSDNOxOuXy+JaQNZr5WvqrIphSlKAUpSgFKUoBSlKAUpSgFKUoDBqA+ERs2LwSdglb4mMfrU+NV/v4LbQwh6ikg9+dTWm/3CVpP6q+fodLasdlHsH8qgW3gdf99dWbtHC3QHuFQjbWAvfSo10SdpporsYfNIcyLIozFw0y4cWHI8RuWttOutXA7vYvECRog/BiY9MOHAHIhWWxlsOeXTttXS2tsyzXKhspvYi407uvvFWdubt5cThwFCxyQ2BVAFA9EqByB109tb6e1/BabYhWnLPFrOPNcd/yXzNupplKxW59nmk8enIpfHbGWKMlZg1ukUIyg252sSCR8a9WxgEKgKCTy/lX6G2xs6KfBT/ZxgvDKCcq3DFGF727da/M1jw4yCeY0Oo5g+6uy7H1t2qolKyW01vTxjivLHQp9V3Mrl3cNhcGs5Oxh9z2kZAzBTIyr5twMzBe0X51JcX4H9p4W5w7pMOyN8rG3akot+ZrGHxVjBmBSzx2J83RwdGH9bGr2xWJyqT8PaeVc5V23qWpyvakuacVguO1dJVpp1+GWy9/BvJ+Ydp4zGQPadDE9rWkiKZh7To3cfbW/upKZASTc5iCbW5AH/qq59rY6JEPHKlWNsrjMGPZlsb/AAqHYzZ8Cur4WMKliZURMoJ06ar6QHMAaiw5gVAt7U02sr7uGnUJZ4rhu/Xf0NVUtQpZssbj5nW2NFyr78IcX9k9xrq7DwdwCNQQCCORB1BHurS8J5y4bL+E1pccVs8jPN0cdSb7NkzQxntRD8VBrZrW2bHlhjU9SIPgoFbNTVwKmXEUpSvTwUpSgFKUoBSlKAUpSgFKUoBUG8KGHKrhsQOUUhVu5ZQNfmRR76nNae19mJiIXhkF0kUg9o7CO8GxHeKwsjtRaNtNndzUjmbE2sk0IBIuAK5u2MKuttag2J8Y2ZLw5QSl+hKPMce3qPav/evvyrLktfoWso6yb6t7Ooe89YqG7d2JcSzWnw9qDymeO3YQK1vB27DaCxqbCQSKR/CpcfmorS2ttfN+lS7wT7rPxDjJAQtmEN+bFtGf2WuB23PZUVVq2ezyJlsu6obl8id4HVJU7jp/ECD/ACr8vp+5XuI/pX6nwgtPIO0X/P61+XcTFkWRfQkYfKxH9K7H+Ev6FkHy3frI53Uv+YpfD9idJ5sJ/GvP+MVZ28EK4cM0bGJY1LsnnRGwJ/dk9HS/mFeet6q6NuhEfxL/AKgauifBrJKysAykEMDyIK2t+dcXJScNiPNpHW9t4Vlcn/d6oo0beeeUyTnmdDzRR1KPRHt+Jqc7FkWym4seR019lRHevdt9n4ggENE2sbXF8vosOYYdvI/EDTwm1gmqMYz1280+1fNPtFj31sj/AC3hrBElHvYJweUWxh9pphSW/uW1Yeqc/eH4GPP0Sb8i2WNbZxZx+Mhw41DOC/dGhzP+QI9pFRyPa2JxIMcUZcDz3QMYwDpdtOiPbf21PtxN3kwNmd0lbEABJ0OZBb+5B7NLhvvWtoQuaWnK3C5FfJQ0+ZZ9rkuhOhWawKzU0qxSlKAUpSgFKUoBSlKAUrjb2bReDD54zlYy4dLhDIQss8cTEINWOVjYa61wYt8pBh1lbpArjWVlQIZEwqkqSjEmNtCMp6xqByAE3pUO2dvHMjGGRGknZ41jV3hC5ZIpZgWeKMAELDLeynUKBe96+m3+NmZcOSsSI85MigpeebDOqix4hV4HPMAjrHIgS+lRXy4JeXLhZpEj8YAZFlYs2GLKw8wKMzI6rZ2JIGgJtWzDvOZMPxEQM7OUURcSdAfSYogZQBqQVU6W6xQGxtWFcUThioaPQ4g6EW5rH/E2hPWF7Cymo1tPwP4Z2vFJJCDzQWdPcG1HxNSbAM6Jljhc8yzysiZ2OrMbFmuT+Edg5WrY4eIbm0UfcqtIfmYqP8tYTrjP3kba7p1+48EZ2Z4KMHEwZ88xHVIRkv8AwqBf2G4qXy4hIlGZkRRoLlVGnUL1r/sm/nyzP/jyD4RBAffevXD7LiQ3WNAfSCjN83M17GEY+6jyds7HmbycpdrJ4wSgeS6/3aMQeX3rBfzr867zIVxONXKVtiJdGIuLyMQLC/UR11+mZh/aF71I/Imvzrv7HbaOPH/msfmAb+tW/wDDH9W6Hm/Vfc16j/S/I6sKsYozmA1HIC/MdZv/ACq64tkI0rhy8n8bsQeX3AQv5VSkDf2ZD7P5VfMX71vYP6Vy0N08ef7M6vt2OI1v/d/xPSPARqpVURVPNQqgG/aANa5WI3IwTm7YWG/coX8lteu7SrNxT4o5aMpR914NfCYJIlCRoqKOSoAoHuFc3a2yoGNmYQvMcoKsqmRrFrZTpIwCkjQsMtwRa9dqohvXsTE4mbNFkUQRhoC4JzTmRZbrZhktwYluRylccr39MeJIsFmiiUTSK7CymSwTOScq6XPSOg05nlztW7eoLtHd+WVJZXjndvGoJI4uM2kCHDs4RBIEDDLL2G4NjqL+EmycYZZT/aRcTGHKwyFGw7JDGxM/RIYre0d86hs1iWIE78aXPkzLntmy3GbLe2a3O19L8q9r1CMbsfExqREssoOHjV1eaRyZWmTinpSqSwjzEAMoNstxetNdlYwRxDLiGKPNkjZiqFGlRo8zx4gNGQuYKSZAFuMt7AgWHSsCs0ApSlAKUpQHjisGkgAdQwDIwB9KNg6H3MoPurRk3ZwzFyYlJkz5+diZUEUhtewLKACRztfnrXUpQHOxW70EhLMnSOQ5lZ1cGIMEIZSCpAdxcEaMRyNfMe7WGVCgiUKyJGw11SNndQddek7m/Mlje9dOlAcryZw+Z2CMDJmzhZJlW8nnsEVgquetgA19b1uYDZyQqVQEAksxZmdmY82ZnJZjYAXJOgA6q2aUApSlAKUpQGjiR9sh9386/PvhJS21ccO9D8YYz/Wv0BtOQK0ZZgvTCi5AuTyGvWeyqE8Jq/8Ai+M7xEf/AIIv0q1/hv2dXavL/qeX74xPvC/8Ivs/6RV8YR7uD2op/IVQ+zhfCD2D/TV07MxR4UDqpa8ERIHPKVFyB9493t67A8vwta/u+513be+muXx9Is79K+IpQwDKQQRcEciDX3VmckKhu9W800GJKRsBaKFo0MLOkks07xBHlBAhByqAxIF2J1taplWnidkRSFy8atxYxHJm1DRgscpHK13b40BxJd9LTSIsEjpEzo0gElg0cRkYnoZAlxkzZ75iOjbWviPfRijFoVjfh4eSNGlJDrijIEF442biDhSdBVa+lidbdRd18OHLhDcizfaS5W6HCzMubK7ZOjmILWHOvrE7tYdxZo+SxKCrOjKIC5jyshDKV4kmoIPTNARw79tcScNsrQi0Njm47YvxW18ua2b8N7a5b6VuHfdhws0DR52dS0xkijGRlUZXkjGYsGzKGCXsdbiur5K4XJk4S5cuXm17GTjc73B4nTDXuDreh3XgIUFXYLfRpZ2DXIYh8znii4Gj3oDqis0pQClKUApSlAKUpQClKUApSlAKUpQClKUBpbViDRkMAwuLggEEX1BB0Ir8/eEfB8Pa2JVNFyxZVNyLcFOVzcC97DkOVq/Q2NS6N7P5a1TfhT2MzbQgmUdGaABj+KNiD+TJ8Kmdl6mvTaqcrHhbPozbCid7jXBb2zi7EI8XCt0SQLX5H2NyJ7ufdVqeDvGGTDoDziDR+5Tcf5WA91VtJjViUR2BB0YGxBv1a1Kd3toHBwxOjARyzFGWTzFBW4YMOkmoAJ6QA+7XOOW1apvdl5Ox7UpnLT92lnp14MsORTESyglCbuo5gnm6j/UvXzGtw26jggEEEHUEciDretCDa63CSAxOdFD2ysfwOOi/svm7hQ/Ym4/dEksB/dk6lh+HtHVz5Xq3OJOjSsK16zQClKUApSlAKUpQClKUApSlAKUpQClKUApSlAKUpQClK1dpbRSCNpJDlVBcn+QHaSbADvpnB7GLk8LieG3NsR4aFpJT0QLADmxPJQOsmqn3rxlsQzsxN1Thg/dQqGsPeSffXhvNvO2IczSnKq34cd9EXtPax6z7q0drwy4s4LgoWlxEWVV5AGJyjOx6gFy3PVUWnTvW6iK92HBy+W19cI6aEF2RWrJ75tPd9MfLq/kcaTaUbkxsNSfP1863mg92h7alV7bOgSSxzSy2PblFgfhU/wBm+DbDJs8YOVeKGOeSTk5mI1kU81I5DuAGut4Bvpsc4DDYeBmaRFkmtNa2XOQ0YbqDWuO/KbVdauvT6uFeloWy1LEc81h+rW8qtN2jbDUO+5tpvL9P0T3E03A28J4mwk9meMaZgCJItAL35ldB7Ld9SX9nPF+4fo+qlJZPYr6tH/mUdSiqR2VtdkdJENpYjcdjDrHsIuPYavPY21ExMKSoei4vbrBGhU94NxVRU5xbqsWJRJPa2ljCS1FPuT6dfz91yNCDaywsEkBiVjYK9rKfwOOi6E9QOZesBfN3Z9vwos7MxAwxAl6LdEsiSD29F05dtbuIw6upV1VlYWZWAKkdhB0IqL7R3YlPjEUXCEOKMRZmZw8QjSOFgqBSHvHEtrstiTe4reUhIMTtaNFdi69AEsAy30JXlfnmGX26V44Tb8TsIyyrKY0lMZZSwWTNbVSVbzHvlJ5X5EEx7FbksYzk4XE8clxDWJj4qSPMVRpFUsCokUg2YZox7a8DuPJkkRBDGJ8NwSeJI7QssmJkurFAZFbj5SOhYA20sKAmC7TiK5hJGV16QdMunPW9tK+htCO7DOl0F3GZboO1hfo++otgNzDnjeWOIBZWkdDI84a+HMCkcSNQCNNLcgNa1Idw3CyK6pLcShZDiJkL8WZJtUEZCN0FJa79JBpYkACcQYhXUMjBlPIqQQfeK9K5m7uBkigCSlS2Zz0QtgGcsASqIGIBF2yrc9XWenQClKUApSlAKUpQClKUApSlAKUpQGGaqk3y3jbGTiOK7Ro+WJR/eyebn7x1Du166mnhF2u2HwLstwXIjzD7oe+Y92gI9pFUti9tqkTlDZ3XhIfQRgeK9+3JZP8A1SeqtPdz1N0dNDnx+B0PZlcNPRPXT37O6K8/x4+p4YrDti8UmHw44zXsCD0Hcec9+qJBfpddiesCry3P3ZGBjSEtxGCEtIQAcztmYL1qt7adwrheCLdEYXC+MyLabEKCLj93DzRe64s59oH3a6u2N68rAwqDa4DNezdpAHULc71Y9p3V1xjpqPcg/q+Df6v8wU6lbqrHZN5bJbeufPgEm40cqq6OAGVhcEWqvpt48Ss/GJTPlyeb0QtybWJ7Qe+pFu3vqsshSUCN3IykeYxta2vI/Gqjv4ynHG7D/Zm2ejshFvju5FWb2brvs3EhASYJLnDyHmOtomPaO3rFj22lPg33k4M3Cc/ZznS/JZeQ9gYWHtAqf74bspj8LJA2hPSjf0JF1Vvjoe0EiqCjxEiExOMkqycN1JtlkDZRr1a9fvq41cZ6yqN9azZDdJLjJdfuS+zL65QnpL5YhLem+TP0uGrNaeyY5FhjExDShFEjDkWAsT8a3KhIp2sPApSlengpSlAKUpQClKUApSlAKUpQClYzVmgFKXpQClKUB5zRBgQwBB5ggEH3GqD2kF2rtsQRhRCJOEAgAUQQkvK2mnTIex/EtfoC1RnY3g6wWFxT4qKMiVs1rsxVM/nZVPK+vxIFhU7RaiGnc5te1jEfIxkm1jkb+8M2SCw0zELp1LqWt/hBqOR4PUswGlhbsyhmYewcMr7Paa7m9yfZKexrd3TVkH5kVH0xlx/EW/zCQf8A2L8ap7WtreWVEX3eUaOPwnRPbqPeFVv5qfiajeJWxuPyqQbTyOoLC+rEasNCpPUfZUXnwqX5fEk/zNQbsFpRtFy7uY8zYaKRubLZv4lJUn4gmojvr4I4sfiVxAleFjYTBVDZ8ugYXIyvawvqNBppr2t0d34hg4s8SkkFtRc2Ylhz7iK7B2Bh/URH2op/mKutNfZVicHh4Oetittrlk3I1sANdO3nXIxG8yoJ7o2eCSOPJpeQz8PhFe5jJlueRRuytsbCw/qIf/bT9K0sRuwhxMU4ORYgAYlAyOUz8InsycWUgDmWHoisTA+sVvZAiykPmMSyMRlkAYREK+VstmCsQGK3C31tX0+88S5s7Zcr5AFzSMx4STGyxgtorgnSwGvXUfxO5TQwzrAscvEjmii+zjSVPGL6vOW6SrfqUEgC+YjXZ2nu3LE3Gw5dpmZ75eDlCSQQxMCJSNL4eNgw1B6iLigO4m8cBaNQ5+2CmNskvDbiLmQCTLkzEahb37q6dQ3AbhspgZ5VbgrhtDHnZWw0aIVjkZhw42KliAtyWY31tUxBoDNKUoBSlKAUpSgFYNZpQEIXa5ukPFbj/tGQNHnPE4PGklF1vfh8HKfRy2rVk3txawYV3kgXxqJ5M5VI40KpGVjzSygEnOzHUG0bWHMif5Be9te2hQHmL0BA4d4cQpn+3hMrYjBKsJtIqJiVwSM62ZWaMNJIAdATc3vcVtR70yjHph+KjjiCGVSscbZvFzMZETOXtmA1Iy2YgXtmMyyDnbWs5RztQGnNjXViODIwH3lMNj7i4P5V8jbC/eSZfbFKfzRSPzrfrFqA0htyDrlRT2OQh+DWNbMWJVhdWVh2qQf5V6EVqy7JhY3aKJj2lEJ/MUB943CrKjIwurCx/Wq823subDk3BZOqReWnIm3mt3HTn21PP2JEPNDJ3JJKg+CMBWDso8lmmA7Lo/8AzFatVlSmb6b3U+qKknx1xb/eoFdzdjc152EkylYudjoZO4DqXv8AhXd2Puwq46ZnjLKoQxMyqFLMLsQFAW4N+QqY2qLVpsvamT79bhbNfNcQqgCw0rNKVPKkVBdu5h+0IMshkxTxHDhUchwYYYT0gMoytG5a5FhYnQip1WLUBDoxiWaN5GkcePSKI2iiyxwo84Rx9nmHRCdMtyItz10ItpY2KBWkfEyGTCwO/QjQxTPKiPYpCcoCszMCrsAhIAqwLUtQEM2DiMXK8CySzKgGJLsI1HE4WIhWEM0kQIBjZ9Qqlhc99c3AbUxSnBooljKpghJHw7RusuUTERpBZAoYgkyLlKcgPOsW1LUBkUpSgFKUo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5184576" cy="592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Funcion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El sistema renal permite eliminar los desechos del  metabolismo y el equilibrio </a:t>
            </a:r>
            <a:r>
              <a:rPr lang="es-ES" dirty="0" err="1" smtClean="0"/>
              <a:t>hidrico</a:t>
            </a:r>
            <a:r>
              <a:rPr lang="es-ES" dirty="0" smtClean="0"/>
              <a:t> y de sales </a:t>
            </a:r>
            <a:r>
              <a:rPr lang="es-ES" dirty="0"/>
              <a:t>de nuestro cuerpo. Cada riñón esta formado por </a:t>
            </a:r>
            <a:r>
              <a:rPr lang="es-ES" dirty="0" err="1"/>
              <a:t>nefrones</a:t>
            </a:r>
            <a:r>
              <a:rPr lang="es-ES" dirty="0"/>
              <a:t>, más de 2 millones de ellos por riñón, ricamente irrigados y desde la sangre que llega  a ellos se inicia la purificación, que consta de tres etapas; filtración, secreción tubular y reabsorción tubular</a:t>
            </a:r>
            <a:endParaRPr lang="es-CL" dirty="0"/>
          </a:p>
          <a:p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Filtración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/>
              <a:t>Filtración: Los capilares sanguíneos son como coladores que dejan pasar hacia el glomérulo de </a:t>
            </a:r>
            <a:r>
              <a:rPr lang="es-ES" dirty="0" err="1"/>
              <a:t>Maplighi</a:t>
            </a:r>
            <a:r>
              <a:rPr lang="es-ES" dirty="0"/>
              <a:t>, en lo que se llama filtración glomerular. De esta manera pasan al nefrón junto con los desechos pequeños nutrientes como glucosa y aminoácidos</a:t>
            </a: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Reabsorción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Reabsorción Tubular: Por medio de captación selectiva las células de los túmulos renales captan mediante transporte activo y pasivo las sustancias útiles y las devuelven a la sangre, se filtran al diario unos 180 litros, pero solo una pequeña fracción es eliminada como orina.</a:t>
            </a:r>
            <a:endParaRPr lang="es-CL" dirty="0"/>
          </a:p>
          <a:p>
            <a:r>
              <a:rPr lang="es-ES" dirty="0" smtClean="0"/>
              <a:t>Un </a:t>
            </a:r>
            <a:r>
              <a:rPr lang="es-ES" dirty="0"/>
              <a:t>80% del agua de absorbe en la primera porción del tubo contorneado proximal y el 20% restante 	en el distal o colector. Aminoácidos, glucosa y sales </a:t>
            </a:r>
            <a:r>
              <a:rPr lang="es-ES" dirty="0" smtClean="0"/>
              <a:t>se </a:t>
            </a:r>
            <a:r>
              <a:rPr lang="es-ES" dirty="0"/>
              <a:t>reabsorben en el tubo contorneado proximal </a:t>
            </a:r>
            <a:endParaRPr lang="es-CL" dirty="0"/>
          </a:p>
          <a:p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Secreción tubular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/>
              <a:t>Secreción tubular: proceso inverso a la reabsorción donde se adiciona a la orina desde la sangre sustancias toxicas que aún no han sido eliminadas y pueden ser perjudiciales para el organismo, para que finalmente salga todo hacia el tubo colector y de ahí hacia la pelvis renal, uréteres y la vejiga.</a:t>
            </a:r>
            <a:endParaRPr lang="es-CL" dirty="0"/>
          </a:p>
          <a:p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1" y="404664"/>
            <a:ext cx="9137699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Cuidados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Consumir suficiente agua evita </a:t>
            </a:r>
            <a:r>
              <a:rPr lang="es-CL" smtClean="0"/>
              <a:t>la formación </a:t>
            </a:r>
            <a:r>
              <a:rPr lang="es-CL" dirty="0" smtClean="0"/>
              <a:t>de cálculos renales por acumulación de cristales de urea</a:t>
            </a:r>
          </a:p>
          <a:p>
            <a:r>
              <a:rPr lang="es-CL" dirty="0" smtClean="0"/>
              <a:t>Un buen aseo en la zona después de hacer sus necesidades permitirá mantener la zona libre de infecciones, sobre todo en las damas que tienden a enfermarse de cistitis 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</TotalTime>
  <Words>285</Words>
  <Application>Microsoft Office PowerPoint</Application>
  <PresentationFormat>Presentación en pantalla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Civil</vt:lpstr>
      <vt:lpstr>El sistema Renal</vt:lpstr>
      <vt:lpstr>Diapositiva 2</vt:lpstr>
      <vt:lpstr>Funcion</vt:lpstr>
      <vt:lpstr>Filtración</vt:lpstr>
      <vt:lpstr>Reabsorción</vt:lpstr>
      <vt:lpstr>Secreción tubular</vt:lpstr>
      <vt:lpstr>Diapositiva 7</vt:lpstr>
      <vt:lpstr>Cuidados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Renal</dc:title>
  <dc:creator>Gary</dc:creator>
  <cp:lastModifiedBy>Gary</cp:lastModifiedBy>
  <cp:revision>2</cp:revision>
  <dcterms:created xsi:type="dcterms:W3CDTF">2013-04-29T21:48:00Z</dcterms:created>
  <dcterms:modified xsi:type="dcterms:W3CDTF">2013-04-29T21:58:20Z</dcterms:modified>
</cp:coreProperties>
</file>