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7" autoAdjust="0"/>
  </p:normalViewPr>
  <p:slideViewPr>
    <p:cSldViewPr>
      <p:cViewPr varScale="1">
        <p:scale>
          <a:sx n="75" d="100"/>
          <a:sy n="75" d="100"/>
        </p:scale>
        <p:origin x="-101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C6CF261-2740-481E-9F4D-B4ADD512E8CE}" type="datetimeFigureOut">
              <a:rPr lang="et-EE" smtClean="0"/>
              <a:pPr/>
              <a:t>12.05.2013</a:t>
            </a:fld>
            <a:endParaRPr lang="et-EE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t-EE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0CB4056-8CA5-47EE-A66C-9CDBFFE95BDA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6CF261-2740-481E-9F4D-B4ADD512E8CE}" type="datetimeFigureOut">
              <a:rPr lang="et-EE" smtClean="0"/>
              <a:pPr/>
              <a:t>12.05.2013</a:t>
            </a:fld>
            <a:endParaRPr lang="et-EE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t-EE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CB4056-8CA5-47EE-A66C-9CDBFFE95BDA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AC6CF261-2740-481E-9F4D-B4ADD512E8CE}" type="datetimeFigureOut">
              <a:rPr lang="et-EE" smtClean="0"/>
              <a:pPr/>
              <a:t>12.05.2013</a:t>
            </a:fld>
            <a:endParaRPr lang="et-EE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t-EE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0CB4056-8CA5-47EE-A66C-9CDBFFE95BDA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6CF261-2740-481E-9F4D-B4ADD512E8CE}" type="datetimeFigureOut">
              <a:rPr lang="et-EE" smtClean="0"/>
              <a:pPr/>
              <a:t>12.05.2013</a:t>
            </a:fld>
            <a:endParaRPr lang="et-EE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t-EE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CB4056-8CA5-47EE-A66C-9CDBFFE95BDA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C6CF261-2740-481E-9F4D-B4ADD512E8CE}" type="datetimeFigureOut">
              <a:rPr lang="et-EE" smtClean="0"/>
              <a:pPr/>
              <a:t>12.05.2013</a:t>
            </a:fld>
            <a:endParaRPr lang="et-EE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t-EE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C0CB4056-8CA5-47EE-A66C-9CDBFFE95BDA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6CF261-2740-481E-9F4D-B4ADD512E8CE}" type="datetimeFigureOut">
              <a:rPr lang="et-EE" smtClean="0"/>
              <a:pPr/>
              <a:t>12.05.2013</a:t>
            </a:fld>
            <a:endParaRPr lang="et-E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t-E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CB4056-8CA5-47EE-A66C-9CDBFFE95BDA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6CF261-2740-481E-9F4D-B4ADD512E8CE}" type="datetimeFigureOut">
              <a:rPr lang="et-EE" smtClean="0"/>
              <a:pPr/>
              <a:t>12.05.2013</a:t>
            </a:fld>
            <a:endParaRPr lang="et-EE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t-EE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CB4056-8CA5-47EE-A66C-9CDBFFE95BDA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6CF261-2740-481E-9F4D-B4ADD512E8CE}" type="datetimeFigureOut">
              <a:rPr lang="et-EE" smtClean="0"/>
              <a:pPr/>
              <a:t>12.05.2013</a:t>
            </a:fld>
            <a:endParaRPr lang="et-EE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t-EE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CB4056-8CA5-47EE-A66C-9CDBFFE95BDA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C6CF261-2740-481E-9F4D-B4ADD512E8CE}" type="datetimeFigureOut">
              <a:rPr lang="et-EE" smtClean="0"/>
              <a:pPr/>
              <a:t>12.05.2013</a:t>
            </a:fld>
            <a:endParaRPr lang="et-EE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t-EE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CB4056-8CA5-47EE-A66C-9CDBFFE95BDA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6CF261-2740-481E-9F4D-B4ADD512E8CE}" type="datetimeFigureOut">
              <a:rPr lang="et-EE" smtClean="0"/>
              <a:pPr/>
              <a:t>12.05.2013</a:t>
            </a:fld>
            <a:endParaRPr lang="et-E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t-E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CB4056-8CA5-47EE-A66C-9CDBFFE95BDA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6CF261-2740-481E-9F4D-B4ADD512E8CE}" type="datetimeFigureOut">
              <a:rPr lang="et-EE" smtClean="0"/>
              <a:pPr/>
              <a:t>12.05.2013</a:t>
            </a:fld>
            <a:endParaRPr lang="et-E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t-E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CB4056-8CA5-47EE-A66C-9CDBFFE95BDA}" type="slidenum">
              <a:rPr lang="et-EE" smtClean="0"/>
              <a:pPr/>
              <a:t>‹#›</a:t>
            </a:fld>
            <a:endParaRPr lang="et-EE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AC6CF261-2740-481E-9F4D-B4ADD512E8CE}" type="datetimeFigureOut">
              <a:rPr lang="et-EE" smtClean="0"/>
              <a:pPr/>
              <a:t>12.05.2013</a:t>
            </a:fld>
            <a:endParaRPr lang="et-EE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t-EE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0CB4056-8CA5-47EE-A66C-9CDBFFE95BDA}" type="slidenum">
              <a:rPr lang="et-EE" smtClean="0"/>
              <a:pPr/>
              <a:t>‹#›</a:t>
            </a:fld>
            <a:endParaRPr lang="et-E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04704"/>
          </a:xfrm>
        </p:spPr>
        <p:txBody>
          <a:bodyPr>
            <a:normAutofit/>
          </a:bodyPr>
          <a:lstStyle/>
          <a:p>
            <a:r>
              <a:rPr lang="en-US" dirty="0" smtClean="0"/>
              <a:t>        Class A amplifier: </a:t>
            </a:r>
          </a:p>
        </p:txBody>
      </p:sp>
      <p:pic>
        <p:nvPicPr>
          <p:cNvPr id="6" name="Picture 8" descr="fg05_0220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3212976"/>
            <a:ext cx="5382768" cy="2706624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467544" y="1412776"/>
            <a:ext cx="712879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r>
              <a:rPr lang="en-US" dirty="0" smtClean="0"/>
              <a:t>An amplifier with a transistor that conducts during the entire 360º of the input signal cycle. </a:t>
            </a:r>
            <a:endParaRPr lang="et-EE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23528" y="3356992"/>
            <a:ext cx="208823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660066"/>
                </a:solidFill>
              </a:rPr>
              <a:t>Optimum class A operation is obtained by designing an amplifier so that its </a:t>
            </a:r>
            <a:r>
              <a:rPr lang="en-US" i="1" dirty="0" smtClean="0">
                <a:solidFill>
                  <a:srgbClr val="660066"/>
                </a:solidFill>
              </a:rPr>
              <a:t>Q</a:t>
            </a:r>
            <a:r>
              <a:rPr lang="en-US" dirty="0" smtClean="0">
                <a:solidFill>
                  <a:srgbClr val="660066"/>
                </a:solidFill>
              </a:rPr>
              <a:t> point is centered on the ac load line</a:t>
            </a:r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>        Class A Relationships</a:t>
            </a:r>
            <a:r>
              <a:rPr lang="en-US" dirty="0" smtClean="0"/>
              <a:t/>
            </a:r>
            <a:br>
              <a:rPr lang="en-US" dirty="0" smtClean="0"/>
            </a:br>
            <a:endParaRPr lang="et-EE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Power Gain     </a:t>
            </a:r>
          </a:p>
          <a:p>
            <a:endParaRPr lang="et-EE" dirty="0"/>
          </a:p>
          <a:p>
            <a:endParaRPr lang="en-US" dirty="0" smtClean="0"/>
          </a:p>
          <a:p>
            <a:r>
              <a:rPr lang="en-US" dirty="0" smtClean="0"/>
              <a:t>DC Quiescent Power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sz="2800" dirty="0" smtClean="0"/>
              <a:t>Output Power</a:t>
            </a:r>
          </a:p>
          <a:p>
            <a:pPr>
              <a:buNone/>
            </a:pPr>
            <a:r>
              <a:rPr lang="en-US" dirty="0" smtClean="0"/>
              <a:t>  </a:t>
            </a:r>
          </a:p>
        </p:txBody>
      </p:sp>
      <p:graphicFrame>
        <p:nvGraphicFramePr>
          <p:cNvPr id="4" name="Object 12"/>
          <p:cNvGraphicFramePr>
            <a:graphicFrameLocks noChangeAspect="1"/>
          </p:cNvGraphicFramePr>
          <p:nvPr/>
        </p:nvGraphicFramePr>
        <p:xfrm>
          <a:off x="5076056" y="1556792"/>
          <a:ext cx="1358900" cy="1004888"/>
        </p:xfrm>
        <a:graphic>
          <a:graphicData uri="http://schemas.openxmlformats.org/presentationml/2006/ole">
            <p:oleObj spid="_x0000_s1026" name="Equation" r:id="rId3" imgW="583947" imgH="431613" progId="Equation.3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443935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dirty="0"/>
          </a:p>
        </p:txBody>
      </p:sp>
      <p:graphicFrame>
        <p:nvGraphicFramePr>
          <p:cNvPr id="7" name="Object 14"/>
          <p:cNvGraphicFramePr>
            <a:graphicFrameLocks noChangeAspect="1"/>
          </p:cNvGraphicFramePr>
          <p:nvPr/>
        </p:nvGraphicFramePr>
        <p:xfrm>
          <a:off x="5004048" y="2924944"/>
          <a:ext cx="2044700" cy="525463"/>
        </p:xfrm>
        <a:graphic>
          <a:graphicData uri="http://schemas.openxmlformats.org/presentationml/2006/ole">
            <p:oleObj spid="_x0000_s1028" name="Equation" r:id="rId4" imgW="889000" imgH="228600" progId="Equation.3">
              <p:embed/>
            </p:oleObj>
          </a:graphicData>
        </a:graphic>
      </p:graphicFrame>
      <p:graphicFrame>
        <p:nvGraphicFramePr>
          <p:cNvPr id="9" name="Object 18"/>
          <p:cNvGraphicFramePr>
            <a:graphicFrameLocks noChangeAspect="1"/>
          </p:cNvGraphicFramePr>
          <p:nvPr/>
        </p:nvGraphicFramePr>
        <p:xfrm>
          <a:off x="4572000" y="4437112"/>
          <a:ext cx="3067050" cy="555625"/>
        </p:xfrm>
        <a:graphic>
          <a:graphicData uri="http://schemas.openxmlformats.org/presentationml/2006/ole">
            <p:oleObj spid="_x0000_s1030" name="Equation" r:id="rId5" imgW="1333500" imgH="241300" progId="Equation.3">
              <p:embed/>
            </p:oleObj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7570788" cy="1173163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     Class A Amplifier Efficiency</a:t>
            </a:r>
            <a:r>
              <a:rPr lang="en-US" dirty="0" smtClean="0"/>
              <a:t/>
            </a:r>
            <a:br>
              <a:rPr lang="en-US" dirty="0" smtClean="0"/>
            </a:br>
            <a:endParaRPr lang="et-EE" dirty="0"/>
          </a:p>
        </p:txBody>
      </p:sp>
      <p:sp>
        <p:nvSpPr>
          <p:cNvPr id="5" name="Текст 4"/>
          <p:cNvSpPr>
            <a:spLocks noGrp="1"/>
          </p:cNvSpPr>
          <p:nvPr>
            <p:ph type="body" idx="4294967295"/>
          </p:nvPr>
        </p:nvSpPr>
        <p:spPr>
          <a:xfrm>
            <a:off x="0" y="1497013"/>
            <a:ext cx="7786688" cy="60325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660066"/>
                </a:solidFill>
              </a:rPr>
              <a:t>    Efficiency</a:t>
            </a:r>
            <a:r>
              <a:rPr lang="en-US" dirty="0" smtClean="0"/>
              <a:t>: The ratio of the signal power supplied to the load to the power drawn from the dc supply.  By formula,</a:t>
            </a:r>
          </a:p>
          <a:p>
            <a:endParaRPr lang="et-EE" dirty="0"/>
          </a:p>
        </p:txBody>
      </p:sp>
      <p:graphicFrame>
        <p:nvGraphicFramePr>
          <p:cNvPr id="6" name="Object 12"/>
          <p:cNvGraphicFramePr>
            <a:graphicFrameLocks noChangeAspect="1"/>
          </p:cNvGraphicFramePr>
          <p:nvPr/>
        </p:nvGraphicFramePr>
        <p:xfrm>
          <a:off x="2411760" y="2276872"/>
          <a:ext cx="3442696" cy="440262"/>
        </p:xfrm>
        <a:graphic>
          <a:graphicData uri="http://schemas.openxmlformats.org/presentationml/2006/ole">
            <p:oleObj spid="_x0000_s15362" name="Equation" r:id="rId3" imgW="1536700" imgH="228600" progId="Equation.3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611560" y="3105835"/>
            <a:ext cx="69847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The maximum efficiency of a </a:t>
            </a:r>
            <a:r>
              <a:rPr lang="en-US" dirty="0" err="1" smtClean="0"/>
              <a:t>capacitively</a:t>
            </a:r>
            <a:r>
              <a:rPr lang="en-US" dirty="0" smtClean="0"/>
              <a:t> coupled load is:</a:t>
            </a:r>
            <a:endParaRPr lang="en-US" dirty="0"/>
          </a:p>
        </p:txBody>
      </p:sp>
      <p:graphicFrame>
        <p:nvGraphicFramePr>
          <p:cNvPr id="8" name="Object 14"/>
          <p:cNvGraphicFramePr>
            <a:graphicFrameLocks noChangeAspect="1"/>
          </p:cNvGraphicFramePr>
          <p:nvPr/>
        </p:nvGraphicFramePr>
        <p:xfrm>
          <a:off x="1907704" y="3933056"/>
          <a:ext cx="4800600" cy="839788"/>
        </p:xfrm>
        <a:graphic>
          <a:graphicData uri="http://schemas.openxmlformats.org/presentationml/2006/ole">
            <p:oleObj spid="_x0000_s15363" name="Equation" r:id="rId4" imgW="2616200" imgH="457200" progId="Equation.3">
              <p:embed/>
            </p:oleObj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539552" y="5085184"/>
            <a:ext cx="74168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In practice, the efficiency of a class A amplifier is usually around 10%.</a:t>
            </a:r>
            <a:endParaRPr lang="en-US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83568" y="5661248"/>
            <a:ext cx="71287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rgbClr val="660066"/>
                </a:solidFill>
              </a:rPr>
              <a:t>The low efficiency of class A power amplifiers limits their usefulness to</a:t>
            </a:r>
          </a:p>
          <a:p>
            <a:r>
              <a:rPr lang="en-US" sz="1600" dirty="0" smtClean="0">
                <a:solidFill>
                  <a:srgbClr val="660066"/>
                </a:solidFill>
              </a:rPr>
              <a:t>small power applications that require only a few watts of load power.</a:t>
            </a:r>
            <a:endParaRPr lang="en-US" sz="1600" dirty="0">
              <a:solidFill>
                <a:srgbClr val="660066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39</TotalTime>
  <Words>136</Words>
  <Application>Microsoft Office PowerPoint</Application>
  <PresentationFormat>Экран (4:3)</PresentationFormat>
  <Paragraphs>19</Paragraphs>
  <Slides>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3</vt:i4>
      </vt:variant>
    </vt:vector>
  </HeadingPairs>
  <TitlesOfParts>
    <vt:vector size="6" baseType="lpstr">
      <vt:lpstr>Изящная</vt:lpstr>
      <vt:lpstr>Equation</vt:lpstr>
      <vt:lpstr>Microsoft Equation 3.0</vt:lpstr>
      <vt:lpstr>        Class A amplifier: </vt:lpstr>
      <vt:lpstr>        Class A Relationships </vt:lpstr>
      <vt:lpstr>     Class A Amplifier Efficiency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Class A amplifier: </dc:title>
  <dc:creator>Olga</dc:creator>
  <cp:lastModifiedBy>Olga</cp:lastModifiedBy>
  <cp:revision>2</cp:revision>
  <dcterms:created xsi:type="dcterms:W3CDTF">2013-05-12T16:59:42Z</dcterms:created>
  <dcterms:modified xsi:type="dcterms:W3CDTF">2013-05-12T17:40:34Z</dcterms:modified>
</cp:coreProperties>
</file>