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8" r:id="rId4"/>
    <p:sldId id="259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EB98-DC51-481C-A30C-906E21AAC10F}" type="datetimeFigureOut">
              <a:rPr lang="es-CL" smtClean="0"/>
              <a:pPr/>
              <a:t>20-03-2011</a:t>
            </a:fld>
            <a:endParaRPr lang="es-CL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76060-F2E9-4CA4-B609-506D9F2B4596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EB98-DC51-481C-A30C-906E21AAC10F}" type="datetimeFigureOut">
              <a:rPr lang="es-CL" smtClean="0"/>
              <a:pPr/>
              <a:t>20-03-2011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76060-F2E9-4CA4-B609-506D9F2B4596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EB98-DC51-481C-A30C-906E21AAC10F}" type="datetimeFigureOut">
              <a:rPr lang="es-CL" smtClean="0"/>
              <a:pPr/>
              <a:t>20-03-2011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76060-F2E9-4CA4-B609-506D9F2B4596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EB98-DC51-481C-A30C-906E21AAC10F}" type="datetimeFigureOut">
              <a:rPr lang="es-CL" smtClean="0"/>
              <a:pPr/>
              <a:t>20-03-2011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76060-F2E9-4CA4-B609-506D9F2B4596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EB98-DC51-481C-A30C-906E21AAC10F}" type="datetimeFigureOut">
              <a:rPr lang="es-CL" smtClean="0"/>
              <a:pPr/>
              <a:t>20-03-2011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76060-F2E9-4CA4-B609-506D9F2B4596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EB98-DC51-481C-A30C-906E21AAC10F}" type="datetimeFigureOut">
              <a:rPr lang="es-CL" smtClean="0"/>
              <a:pPr/>
              <a:t>20-03-2011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76060-F2E9-4CA4-B609-506D9F2B4596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EB98-DC51-481C-A30C-906E21AAC10F}" type="datetimeFigureOut">
              <a:rPr lang="es-CL" smtClean="0"/>
              <a:pPr/>
              <a:t>20-03-2011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76060-F2E9-4CA4-B609-506D9F2B4596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EB98-DC51-481C-A30C-906E21AAC10F}" type="datetimeFigureOut">
              <a:rPr lang="es-CL" smtClean="0"/>
              <a:pPr/>
              <a:t>20-03-2011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76060-F2E9-4CA4-B609-506D9F2B4596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EB98-DC51-481C-A30C-906E21AAC10F}" type="datetimeFigureOut">
              <a:rPr lang="es-CL" smtClean="0"/>
              <a:pPr/>
              <a:t>20-03-2011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76060-F2E9-4CA4-B609-506D9F2B4596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EB98-DC51-481C-A30C-906E21AAC10F}" type="datetimeFigureOut">
              <a:rPr lang="es-CL" smtClean="0"/>
              <a:pPr/>
              <a:t>20-03-2011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76060-F2E9-4CA4-B609-506D9F2B4596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FEB98-DC51-481C-A30C-906E21AAC10F}" type="datetimeFigureOut">
              <a:rPr lang="es-CL" smtClean="0"/>
              <a:pPr/>
              <a:t>20-03-2011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2E76060-F2E9-4CA4-B609-506D9F2B4596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97FEB98-DC51-481C-A30C-906E21AAC10F}" type="datetimeFigureOut">
              <a:rPr lang="es-CL" smtClean="0"/>
              <a:pPr/>
              <a:t>20-03-2011</a:t>
            </a:fld>
            <a:endParaRPr lang="es-CL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E76060-F2E9-4CA4-B609-506D9F2B4596}" type="slidenum">
              <a:rPr lang="es-CL" smtClean="0"/>
              <a:pPr/>
              <a:t>‹Nº›</a:t>
            </a:fld>
            <a:endParaRPr lang="es-CL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Unidad 1 “Mecánica”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s-CL" dirty="0" smtClean="0"/>
              <a:t>Profesor</a:t>
            </a:r>
          </a:p>
          <a:p>
            <a:pPr algn="l"/>
            <a:r>
              <a:rPr lang="es-CL" dirty="0" smtClean="0"/>
              <a:t>Gastón Espinoza Ale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1. Movimiento Circular Uniforme(MCU)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Donde apreciamos el movimiento circular en la vida diaria….</a:t>
            </a:r>
          </a:p>
          <a:p>
            <a:pPr lvl="1"/>
            <a:r>
              <a:rPr lang="es-CL" dirty="0" smtClean="0"/>
              <a:t>Autos en curva</a:t>
            </a:r>
          </a:p>
          <a:p>
            <a:pPr lvl="1"/>
            <a:r>
              <a:rPr lang="es-CL" dirty="0" smtClean="0"/>
              <a:t>Ruedas de bicicleta</a:t>
            </a:r>
          </a:p>
          <a:p>
            <a:pPr lvl="1"/>
            <a:r>
              <a:rPr lang="es-CL" dirty="0" smtClean="0"/>
              <a:t>Boleadoras</a:t>
            </a:r>
          </a:p>
          <a:p>
            <a:pPr lvl="1"/>
            <a:r>
              <a:rPr lang="es-CL" dirty="0" smtClean="0"/>
              <a:t>Relojes analógicos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1. Movimiento circular Uniforme(MCU)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Que es el movimiento circular, cuales pueden ser algunas diferencias..(analogía con M.U.R)</a:t>
            </a:r>
          </a:p>
          <a:p>
            <a:pPr>
              <a:buNone/>
            </a:pPr>
            <a:endParaRPr lang="es-CL" dirty="0" smtClean="0"/>
          </a:p>
          <a:p>
            <a:r>
              <a:rPr lang="es-CL" dirty="0" smtClean="0"/>
              <a:t>Conceptos importantes</a:t>
            </a:r>
          </a:p>
          <a:p>
            <a:pPr lvl="1"/>
            <a:r>
              <a:rPr lang="es-CL" dirty="0" smtClean="0"/>
              <a:t>Desplazamiento angular (</a:t>
            </a:r>
            <a:r>
              <a:rPr lang="es-CL" dirty="0" smtClean="0">
                <a:sym typeface="Symbol"/>
              </a:rPr>
              <a:t>) (radianes)</a:t>
            </a:r>
            <a:endParaRPr lang="es-CL" dirty="0" smtClean="0"/>
          </a:p>
          <a:p>
            <a:pPr lvl="1"/>
            <a:r>
              <a:rPr lang="es-CL" dirty="0" smtClean="0"/>
              <a:t>Arco recorrido (</a:t>
            </a:r>
            <a:r>
              <a:rPr lang="es-CL" dirty="0" smtClean="0">
                <a:sym typeface="Symbol"/>
              </a:rPr>
              <a:t>S) (metros)</a:t>
            </a:r>
            <a:endParaRPr lang="es-CL" dirty="0" smtClean="0"/>
          </a:p>
          <a:p>
            <a:pPr lvl="1"/>
            <a:r>
              <a:rPr lang="es-CL" dirty="0" smtClean="0"/>
              <a:t>Radio de curvatura (r) (metros)</a:t>
            </a:r>
          </a:p>
          <a:p>
            <a:pPr lvl="1"/>
            <a:endParaRPr lang="es-C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1. Movimiento circular Uniforme(MCU)</a:t>
            </a:r>
            <a:endParaRPr lang="es-CL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907704" y="1988840"/>
            <a:ext cx="5544616" cy="4084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1. Movimiento circular Uniforme(MCU)</a:t>
            </a:r>
            <a:endParaRPr lang="es-CL" dirty="0"/>
          </a:p>
        </p:txBody>
      </p:sp>
      <p:sp>
        <p:nvSpPr>
          <p:cNvPr id="5" name="4 CuadroTexto"/>
          <p:cNvSpPr txBox="1"/>
          <p:nvPr/>
        </p:nvSpPr>
        <p:spPr>
          <a:xfrm>
            <a:off x="467544" y="1772816"/>
            <a:ext cx="82089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400" i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Profesor y se puede saber lo que es un </a:t>
            </a:r>
            <a:r>
              <a:rPr lang="es-CL" sz="2400" b="1" i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“Radian” ?</a:t>
            </a:r>
          </a:p>
          <a:p>
            <a:pPr algn="just"/>
            <a:endParaRPr lang="es-CL" sz="2400" b="1" i="1" dirty="0" smtClean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  <a:p>
            <a:pPr algn="just"/>
            <a:r>
              <a:rPr lang="es-CL" sz="2400" dirty="0" smtClean="0">
                <a:latin typeface="+mj-lt"/>
                <a:ea typeface="+mj-ea"/>
                <a:cs typeface="+mj-cs"/>
              </a:rPr>
              <a:t>Un </a:t>
            </a:r>
            <a:r>
              <a:rPr lang="es-CL" sz="2400" dirty="0">
                <a:latin typeface="+mj-lt"/>
                <a:ea typeface="+mj-ea"/>
                <a:cs typeface="+mj-cs"/>
              </a:rPr>
              <a:t>radián (1 rad) es la unidad para </a:t>
            </a:r>
            <a:r>
              <a:rPr lang="es-CL" sz="2400" dirty="0" smtClean="0">
                <a:latin typeface="+mj-lt"/>
                <a:ea typeface="+mj-ea"/>
                <a:cs typeface="+mj-cs"/>
              </a:rPr>
              <a:t>medir ángulos </a:t>
            </a:r>
            <a:r>
              <a:rPr lang="es-CL" sz="2400" dirty="0">
                <a:latin typeface="+mj-lt"/>
                <a:ea typeface="+mj-ea"/>
                <a:cs typeface="+mj-cs"/>
              </a:rPr>
              <a:t>o desplazamiento angular en </a:t>
            </a:r>
            <a:r>
              <a:rPr lang="es-CL" sz="2400" dirty="0" smtClean="0">
                <a:latin typeface="+mj-lt"/>
                <a:ea typeface="+mj-ea"/>
                <a:cs typeface="+mj-cs"/>
              </a:rPr>
              <a:t>el Sistema </a:t>
            </a:r>
            <a:r>
              <a:rPr lang="es-CL" sz="2400" dirty="0">
                <a:latin typeface="+mj-lt"/>
                <a:ea typeface="+mj-ea"/>
                <a:cs typeface="+mj-cs"/>
              </a:rPr>
              <a:t>Internacional de Unidades (S.I</a:t>
            </a:r>
            <a:r>
              <a:rPr lang="es-CL" sz="2400" dirty="0" smtClean="0">
                <a:latin typeface="+mj-lt"/>
                <a:ea typeface="+mj-ea"/>
                <a:cs typeface="+mj-cs"/>
              </a:rPr>
              <a:t>.). Corresponde </a:t>
            </a:r>
            <a:r>
              <a:rPr lang="es-CL" sz="2400" dirty="0">
                <a:latin typeface="+mj-lt"/>
                <a:ea typeface="+mj-ea"/>
                <a:cs typeface="+mj-cs"/>
              </a:rPr>
              <a:t>al </a:t>
            </a:r>
            <a:r>
              <a:rPr lang="es-CL" sz="2400" dirty="0" err="1" smtClean="0">
                <a:latin typeface="+mj-lt"/>
                <a:ea typeface="+mj-ea"/>
                <a:cs typeface="+mj-cs"/>
              </a:rPr>
              <a:t>cuociente</a:t>
            </a:r>
            <a:r>
              <a:rPr lang="es-CL" sz="2400" dirty="0" smtClean="0">
                <a:latin typeface="+mj-lt"/>
                <a:ea typeface="+mj-ea"/>
                <a:cs typeface="+mj-cs"/>
              </a:rPr>
              <a:t> </a:t>
            </a:r>
            <a:r>
              <a:rPr lang="es-CL" sz="2400" dirty="0">
                <a:latin typeface="+mj-lt"/>
                <a:ea typeface="+mj-ea"/>
                <a:cs typeface="+mj-cs"/>
              </a:rPr>
              <a:t>entre un </a:t>
            </a:r>
            <a:r>
              <a:rPr lang="es-CL" sz="2400" dirty="0" smtClean="0">
                <a:latin typeface="+mj-lt"/>
                <a:ea typeface="+mj-ea"/>
                <a:cs typeface="+mj-cs"/>
              </a:rPr>
              <a:t>arco de </a:t>
            </a:r>
            <a:r>
              <a:rPr lang="es-CL" sz="2400" dirty="0">
                <a:latin typeface="+mj-lt"/>
                <a:ea typeface="+mj-ea"/>
                <a:cs typeface="+mj-cs"/>
              </a:rPr>
              <a:t>circunferencia (</a:t>
            </a:r>
            <a:r>
              <a:rPr lang="es-CL" sz="2400" dirty="0" err="1">
                <a:latin typeface="+mj-lt"/>
                <a:ea typeface="+mj-ea"/>
                <a:cs typeface="+mj-cs"/>
              </a:rPr>
              <a:t>Δs</a:t>
            </a:r>
            <a:r>
              <a:rPr lang="es-CL" sz="2400" dirty="0">
                <a:latin typeface="+mj-lt"/>
                <a:ea typeface="+mj-ea"/>
                <a:cs typeface="+mj-cs"/>
              </a:rPr>
              <a:t>), cuya </a:t>
            </a:r>
            <a:r>
              <a:rPr lang="es-CL" sz="2400" dirty="0" smtClean="0">
                <a:latin typeface="+mj-lt"/>
                <a:ea typeface="+mj-ea"/>
                <a:cs typeface="+mj-cs"/>
              </a:rPr>
              <a:t>longitud es </a:t>
            </a:r>
            <a:r>
              <a:rPr lang="es-CL" sz="2400" dirty="0">
                <a:latin typeface="+mj-lt"/>
                <a:ea typeface="+mj-ea"/>
                <a:cs typeface="+mj-cs"/>
              </a:rPr>
              <a:t>igual al radio (</a:t>
            </a:r>
            <a:r>
              <a:rPr lang="es-CL" sz="2400" dirty="0" err="1">
                <a:latin typeface="+mj-lt"/>
                <a:ea typeface="+mj-ea"/>
                <a:cs typeface="+mj-cs"/>
              </a:rPr>
              <a:t>Δs</a:t>
            </a:r>
            <a:r>
              <a:rPr lang="es-CL" sz="2400" dirty="0">
                <a:latin typeface="+mj-lt"/>
                <a:ea typeface="+mj-ea"/>
                <a:cs typeface="+mj-cs"/>
              </a:rPr>
              <a:t> = r), y el valor </a:t>
            </a:r>
            <a:r>
              <a:rPr lang="es-CL" sz="2400" dirty="0" smtClean="0">
                <a:latin typeface="+mj-lt"/>
                <a:ea typeface="+mj-ea"/>
                <a:cs typeface="+mj-cs"/>
              </a:rPr>
              <a:t>del radio </a:t>
            </a:r>
            <a:r>
              <a:rPr lang="es-CL" sz="2400" dirty="0">
                <a:latin typeface="+mj-lt"/>
                <a:ea typeface="+mj-ea"/>
                <a:cs typeface="+mj-cs"/>
              </a:rPr>
              <a:t>r: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4077072"/>
            <a:ext cx="3024336" cy="2333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4869160"/>
            <a:ext cx="2956118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1. Movimiento circular Uniforme(MCU)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1 radián mide, aproximadamente, </a:t>
            </a:r>
            <a:r>
              <a:rPr lang="es-CL" dirty="0" smtClean="0"/>
              <a:t>57,3° y </a:t>
            </a:r>
            <a:r>
              <a:rPr lang="es-CL" dirty="0"/>
              <a:t>una vuelta o revolución </a:t>
            </a:r>
            <a:r>
              <a:rPr lang="es-CL" dirty="0" smtClean="0"/>
              <a:t>mide </a:t>
            </a:r>
            <a:r>
              <a:rPr lang="nn-NO" dirty="0" smtClean="0">
                <a:solidFill>
                  <a:srgbClr val="FF0000"/>
                </a:solidFill>
              </a:rPr>
              <a:t>360</a:t>
            </a:r>
            <a:r>
              <a:rPr lang="nn-NO" dirty="0">
                <a:solidFill>
                  <a:srgbClr val="FF0000"/>
                </a:solidFill>
              </a:rPr>
              <a:t>° = 6,28 </a:t>
            </a:r>
            <a:r>
              <a:rPr lang="nn-NO" i="1" dirty="0">
                <a:solidFill>
                  <a:srgbClr val="FF0000"/>
                </a:solidFill>
              </a:rPr>
              <a:t>rad = 2π rad</a:t>
            </a:r>
            <a:r>
              <a:rPr lang="nn-NO" i="1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endParaRPr lang="nn-NO" i="1" dirty="0" smtClean="0">
              <a:solidFill>
                <a:srgbClr val="FF0000"/>
              </a:solidFill>
            </a:endParaRPr>
          </a:p>
          <a:p>
            <a:r>
              <a:rPr lang="es-CL" dirty="0"/>
              <a:t>El radián, al no tener dimensión, </a:t>
            </a:r>
            <a:r>
              <a:rPr lang="es-CL" dirty="0" smtClean="0"/>
              <a:t>opera como </a:t>
            </a:r>
            <a:r>
              <a:rPr lang="es-CL" dirty="0"/>
              <a:t>neutro multiplicativo, es decir:</a:t>
            </a:r>
          </a:p>
          <a:p>
            <a:pPr>
              <a:buNone/>
            </a:pPr>
            <a:r>
              <a:rPr lang="es-CL" dirty="0" smtClean="0"/>
              <a:t>			1</a:t>
            </a:r>
            <a:r>
              <a:rPr lang="es-CL" i="1" dirty="0" smtClean="0"/>
              <a:t>rad </a:t>
            </a:r>
            <a:r>
              <a:rPr lang="es-CL" b="1" i="1" dirty="0"/>
              <a:t>· 1m = 1m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1. Movimiento circular Uniforme(MCU)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A practicar se ha dicho……</a:t>
            </a:r>
          </a:p>
          <a:p>
            <a:endParaRPr lang="es-CL" dirty="0" smtClean="0"/>
          </a:p>
          <a:p>
            <a:r>
              <a:rPr lang="es-CL" dirty="0" smtClean="0"/>
              <a:t>Recuerda siempre repasar y manejar a la perfección los conceptos importantes que te entrega el profesor </a:t>
            </a:r>
            <a:r>
              <a:rPr lang="es-CL" dirty="0" smtClean="0"/>
              <a:t>Gastón….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Primero identifique muy bien las diferencias entre los conceptos importantes (dibuje, identifique, cree ejemplos)</a:t>
            </a:r>
          </a:p>
          <a:p>
            <a:endParaRPr lang="es-CL" dirty="0" smtClean="0"/>
          </a:p>
          <a:p>
            <a:r>
              <a:rPr lang="es-CL" dirty="0" smtClean="0"/>
              <a:t>Posteriormente aprenda a manejar muy bien las unidades de medida de cada uno de los conceptos.</a:t>
            </a:r>
            <a:endParaRPr lang="es-CL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1. Movimiento circular Uniforme(MCU)</a:t>
            </a:r>
            <a:endParaRPr lang="es-C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69</TotalTime>
  <Words>278</Words>
  <Application>Microsoft Office PowerPoint</Application>
  <PresentationFormat>Presentación en pantalla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Flujo</vt:lpstr>
      <vt:lpstr>Unidad 1 “Mecánica”</vt:lpstr>
      <vt:lpstr>1. Movimiento Circular Uniforme(MCU)</vt:lpstr>
      <vt:lpstr>1. Movimiento circular Uniforme(MCU)</vt:lpstr>
      <vt:lpstr>1. Movimiento circular Uniforme(MCU)</vt:lpstr>
      <vt:lpstr>1. Movimiento circular Uniforme(MCU)</vt:lpstr>
      <vt:lpstr>1. Movimiento circular Uniforme(MCU)</vt:lpstr>
      <vt:lpstr>1. Movimiento circular Uniforme(MCU)</vt:lpstr>
      <vt:lpstr>1. Movimiento circular Uniforme(MCU)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 1 “Mecánica”</dc:title>
  <dc:creator>LEITO</dc:creator>
  <cp:lastModifiedBy>LEITO</cp:lastModifiedBy>
  <cp:revision>12</cp:revision>
  <dcterms:created xsi:type="dcterms:W3CDTF">2011-03-07T01:21:39Z</dcterms:created>
  <dcterms:modified xsi:type="dcterms:W3CDTF">2011-03-21T02:28:25Z</dcterms:modified>
</cp:coreProperties>
</file>