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40" autoAdjust="0"/>
  </p:normalViewPr>
  <p:slideViewPr>
    <p:cSldViewPr>
      <p:cViewPr varScale="1">
        <p:scale>
          <a:sx n="74" d="100"/>
          <a:sy n="74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7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7A420-AA9F-46D8-B8ED-361A9A2EC361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BC184-8BAB-435C-8E87-1D4F6409334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BC184-8BAB-435C-8E87-1D4F6409334F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011A4E-73D1-402F-9C07-0F5863DA60C2}" type="datetimeFigureOut">
              <a:rPr lang="it-IT" smtClean="0"/>
              <a:pPr/>
              <a:t>08/03/2013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A522996-9EA9-4F65-AAEE-441FE2BF87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Autofit/>
          </a:bodyPr>
          <a:lstStyle/>
          <a:p>
            <a:r>
              <a:rPr lang="it-IT" sz="9600" dirty="0" smtClean="0">
                <a:solidFill>
                  <a:schemeClr val="tx1"/>
                </a:solidFill>
                <a:latin typeface="Andalus" pitchFamily="18" charset="-78"/>
                <a:ea typeface="MS UI Gothic" pitchFamily="34" charset="-128"/>
                <a:cs typeface="Andalus" pitchFamily="18" charset="-78"/>
              </a:rPr>
              <a:t>L’arresto dei Girondini</a:t>
            </a:r>
            <a:endParaRPr lang="it-IT" sz="9600" dirty="0">
              <a:solidFill>
                <a:schemeClr val="tx1"/>
              </a:solidFill>
              <a:latin typeface="Andalus" pitchFamily="18" charset="-78"/>
              <a:ea typeface="MS UI Gothic" pitchFamily="34" charset="-128"/>
              <a:cs typeface="Andalus" pitchFamily="18" charset="-78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7524328" y="6021288"/>
            <a:ext cx="1619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latin typeface="Andalus" pitchFamily="18" charset="-78"/>
                <a:cs typeface="Andalus" pitchFamily="18" charset="-78"/>
              </a:rPr>
              <a:t>Viola Donati</a:t>
            </a:r>
          </a:p>
          <a:p>
            <a:r>
              <a:rPr lang="it-IT" i="1" dirty="0" smtClean="0">
                <a:latin typeface="Andalus" pitchFamily="18" charset="-78"/>
                <a:cs typeface="Andalus" pitchFamily="18" charset="-78"/>
              </a:rPr>
              <a:t>09-03-2013</a:t>
            </a:r>
            <a:endParaRPr lang="it-IT" i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I Girondini avevano voluto la guerra contro l’Austria e la Prussia 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Per limitare l’operato della Comune fecero varare dalla Convenzione la nomina della </a:t>
            </a:r>
            <a:r>
              <a:rPr lang="it-IT" b="1" i="1" dirty="0" smtClean="0">
                <a:latin typeface="Andalus" pitchFamily="18" charset="-78"/>
                <a:cs typeface="Andalus" pitchFamily="18" charset="-78"/>
              </a:rPr>
              <a:t>Commissione dei Dodici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Il boicottaggio della repressione dei dipartimenti infestati dai ribelli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Il sostegno occulto all’inflazione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Il voler restaurare la monarchia (avevano proposto l’appello prima di giustiziare Luigi XVI)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L’accusa esagerata di voler distruggere Parigi</a:t>
            </a:r>
            <a:endParaRPr lang="it-IT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67544" y="1273696"/>
            <a:ext cx="3826768" cy="1219200"/>
          </a:xfrm>
        </p:spPr>
        <p:txBody>
          <a:bodyPr>
            <a:noAutofit/>
          </a:bodyPr>
          <a:lstStyle/>
          <a:p>
            <a:r>
              <a:rPr lang="it-IT" sz="7200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Le accuse</a:t>
            </a:r>
            <a:r>
              <a:rPr lang="it-IT" sz="6600" dirty="0" smtClean="0"/>
              <a:t>			</a:t>
            </a:r>
            <a:endParaRPr lang="it-IT" sz="66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2924944"/>
            <a:ext cx="8352928" cy="352839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it-IT" dirty="0" smtClean="0"/>
              <a:t> </a:t>
            </a:r>
            <a:r>
              <a:rPr lang="it-IT" dirty="0" smtClean="0">
                <a:latin typeface="Andalus" pitchFamily="18" charset="-78"/>
                <a:cs typeface="Andalus" pitchFamily="18" charset="-78"/>
              </a:rPr>
              <a:t>Probabilmente scritta dal sindaco di Parigi, Jean </a:t>
            </a:r>
            <a:r>
              <a:rPr lang="it-IT" dirty="0" err="1" smtClean="0">
                <a:latin typeface="Andalus" pitchFamily="18" charset="-78"/>
                <a:cs typeface="Andalus" pitchFamily="18" charset="-78"/>
              </a:rPr>
              <a:t>Nicolà</a:t>
            </a:r>
            <a:r>
              <a:rPr lang="it-IT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it-IT" dirty="0" err="1" smtClean="0">
                <a:latin typeface="Andalus" pitchFamily="18" charset="-78"/>
                <a:cs typeface="Andalus" pitchFamily="18" charset="-78"/>
              </a:rPr>
              <a:t>Pache</a:t>
            </a:r>
            <a:r>
              <a:rPr lang="it-IT" dirty="0" smtClean="0">
                <a:latin typeface="Andalus" pitchFamily="18" charset="-78"/>
                <a:cs typeface="Andalus" pitchFamily="18" charset="-78"/>
              </a:rPr>
              <a:t>, alcuni mesi dopo l’accaduto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È anonima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Il fine era quello di diffondere la versione autentica del fatto perché “troppe calunnie circolavano sulla giornata del 2 giugno”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È nel contesto storico della crisi della Rivoluzione francese, periodo in cui c’era una dualità di poteri: la Comune e la Convenzione Nazionale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>
                <a:latin typeface="Andalus" pitchFamily="18" charset="-78"/>
                <a:cs typeface="Andalus" pitchFamily="18" charset="-78"/>
              </a:rPr>
              <a:t>La questione chiave è quella</a:t>
            </a:r>
            <a:r>
              <a:rPr lang="it-IT" b="1" i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it-IT" i="1" u="sng" dirty="0" smtClean="0">
                <a:latin typeface="Andalus" pitchFamily="18" charset="-78"/>
                <a:cs typeface="Andalus" pitchFamily="18" charset="-78"/>
              </a:rPr>
              <a:t>popolo-rappresentanza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539552" y="1705744"/>
            <a:ext cx="8229600" cy="1219200"/>
          </a:xfrm>
        </p:spPr>
        <p:txBody>
          <a:bodyPr>
            <a:noAutofit/>
          </a:bodyPr>
          <a:lstStyle/>
          <a:p>
            <a:r>
              <a:rPr lang="it-IT" sz="8000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La versione completa</a:t>
            </a:r>
            <a:endParaRPr lang="it-IT" sz="8000" dirty="0">
              <a:solidFill>
                <a:schemeClr val="bg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652120" y="548680"/>
            <a:ext cx="2843808" cy="2246769"/>
          </a:xfrm>
          <a:prstGeom prst="rect">
            <a:avLst/>
          </a:prstGeom>
          <a:noFill/>
          <a:ln>
            <a:noFill/>
          </a:ln>
          <a:effectLst>
            <a:outerShdw blurRad="431800" dist="558800" dir="9840000" sx="105000" sy="105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b="1" i="1" dirty="0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“È al popolo che </a:t>
            </a:r>
            <a:r>
              <a:rPr lang="it-IT" sz="2000" b="1" i="1" dirty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tocca di esercitare la democrazia e ai deputati che tocca di governare la repubblica</a:t>
            </a:r>
            <a:r>
              <a:rPr lang="it-IT" sz="2000" b="1" i="1" dirty="0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” </a:t>
            </a:r>
          </a:p>
          <a:p>
            <a:r>
              <a:rPr lang="it-IT" sz="2000" b="1" i="1" dirty="0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	</a:t>
            </a:r>
            <a:r>
              <a:rPr lang="it-IT" sz="2000" b="1" i="1" dirty="0" err="1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Sain</a:t>
            </a:r>
            <a:r>
              <a:rPr lang="it-IT" sz="2000" b="1" i="1" dirty="0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it-IT" sz="2000" b="1" i="1" dirty="0" err="1" smtClean="0">
                <a:solidFill>
                  <a:schemeClr val="tx1"/>
                </a:solidFill>
                <a:effectLst>
                  <a:outerShdw blurRad="266700" dist="292100" dir="15000000" sx="107000" sy="107000" kx="-1800000" algn="bl" rotWithShape="0">
                    <a:prstClr val="black">
                      <a:alpha val="53000"/>
                    </a:prstClr>
                  </a:outerShdw>
                </a:effectLst>
              </a:rPr>
              <a:t>Juste</a:t>
            </a:r>
            <a:endParaRPr lang="it-IT" sz="2000" b="1" i="1" dirty="0">
              <a:solidFill>
                <a:schemeClr val="tx1"/>
              </a:solidFill>
              <a:effectLst>
                <a:outerShdw blurRad="266700" dist="292100" dir="15000000" sx="107000" sy="107000" kx="-1800000" algn="bl" rotWithShape="0">
                  <a:prstClr val="black">
                    <a:alpha val="53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131840" y="548680"/>
            <a:ext cx="5554960" cy="5763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4000" b="1" i="1" dirty="0" smtClean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31 Maggio-2 Giugno</a:t>
            </a:r>
            <a:endParaRPr lang="it-IT" sz="24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Viene arrestato un magistrato amico delle sezioni</a:t>
            </a:r>
          </a:p>
          <a:p>
            <a:pPr>
              <a:buFont typeface="Wingdings" pitchFamily="2" charset="2"/>
              <a:buChar char="q"/>
            </a:pP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Le sezioni armate si recano alle </a:t>
            </a:r>
            <a:r>
              <a:rPr lang="it-IT" sz="2700" dirty="0" err="1" smtClean="0">
                <a:latin typeface="Andalus" pitchFamily="18" charset="-78"/>
                <a:cs typeface="Andalus" pitchFamily="18" charset="-78"/>
              </a:rPr>
              <a:t>Tuilerie</a:t>
            </a: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 con a capo François </a:t>
            </a:r>
            <a:r>
              <a:rPr lang="it-IT" sz="2700" dirty="0" err="1" smtClean="0">
                <a:latin typeface="Andalus" pitchFamily="18" charset="-78"/>
                <a:cs typeface="Andalus" pitchFamily="18" charset="-78"/>
              </a:rPr>
              <a:t>Hanriot</a:t>
            </a: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 e inviano all’assemblea le proprie mozioni</a:t>
            </a:r>
          </a:p>
          <a:p>
            <a:pPr>
              <a:buFont typeface="Wingdings" pitchFamily="2" charset="2"/>
              <a:buChar char="q"/>
            </a:pP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Viene varato un decreto che cancella la Commissione dei Dodici </a:t>
            </a:r>
          </a:p>
          <a:p>
            <a:pPr>
              <a:buFont typeface="Wingdings" pitchFamily="2" charset="2"/>
              <a:buChar char="q"/>
            </a:pP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Viene ordinato che i 22 Girondini venissero perseguiti</a:t>
            </a:r>
          </a:p>
          <a:p>
            <a:pPr>
              <a:buFont typeface="Wingdings" pitchFamily="2" charset="2"/>
              <a:buChar char="q"/>
            </a:pPr>
            <a:r>
              <a:rPr lang="it-IT" sz="2700" dirty="0" smtClean="0">
                <a:latin typeface="Andalus" pitchFamily="18" charset="-78"/>
                <a:cs typeface="Andalus" pitchFamily="18" charset="-78"/>
              </a:rPr>
              <a:t>La notte viene passata in parlamento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052736"/>
            <a:ext cx="2448272" cy="532453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i="1" dirty="0" smtClean="0">
                <a:solidFill>
                  <a:schemeClr val="tx1"/>
                </a:solidFill>
              </a:rPr>
              <a:t>I girondini furono vinti perché avendo scatenato la guerra non seppero procurare la vittoria, perché avendo per primi denunciato il re e auspicata la repubblica non seppero risolversi a rovesciare l’uno e a proclamare l’altra, perché esitarono in tutti i momenti decisivi, alla vigilia del 10 agosto e alla vigilia del 21 gennaio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11560" y="476672"/>
            <a:ext cx="6131024" cy="57606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Si rimette in discussione la decisione presa il giorno prima</a:t>
            </a:r>
          </a:p>
          <a:p>
            <a:pPr>
              <a:buFont typeface="Wingdings" pitchFamily="2" charset="2"/>
              <a:buChar char="q"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C’è un nuovo dispiegamento di armati</a:t>
            </a:r>
          </a:p>
          <a:p>
            <a:pPr>
              <a:buFont typeface="Wingdings" pitchFamily="2" charset="2"/>
              <a:buChar char="q"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Viene letta una nuova e più dura petizione</a:t>
            </a:r>
          </a:p>
          <a:p>
            <a:pPr>
              <a:buFont typeface="Wingdings" pitchFamily="2" charset="2"/>
              <a:buChar char="q"/>
            </a:pPr>
            <a:r>
              <a:rPr lang="it-IT" sz="2400" dirty="0" err="1" smtClean="0">
                <a:latin typeface="Andalus" pitchFamily="18" charset="-78"/>
                <a:cs typeface="Andalus" pitchFamily="18" charset="-78"/>
              </a:rPr>
              <a:t>Mallarmé</a:t>
            </a: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, presidente della Convenzione, risponde in modo inconsistente e per questo motivo il popolo abbandona la seduta gridando contro il parlamento</a:t>
            </a:r>
          </a:p>
          <a:p>
            <a:pPr>
              <a:buFont typeface="Wingdings" pitchFamily="2" charset="2"/>
              <a:buChar char="q"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Dopo un discussione i deputati escono dalla sala  e il nuovo presidente, Erode Seicelle, dice: “Viva la Repubblica e morte ai traditori!”</a:t>
            </a:r>
          </a:p>
          <a:p>
            <a:pPr>
              <a:buFont typeface="Wingdings" pitchFamily="2" charset="2"/>
              <a:buChar char="q"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Dopo che la convenzione è rientrata in parlamento, parla </a:t>
            </a:r>
            <a:r>
              <a:rPr lang="it-IT" sz="2400" dirty="0" err="1" smtClean="0">
                <a:latin typeface="Andalus" pitchFamily="18" charset="-78"/>
                <a:cs typeface="Andalus" pitchFamily="18" charset="-78"/>
              </a:rPr>
              <a:t>Couthon</a:t>
            </a: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 e dichiara che i membri accusati devono essere arrestati</a:t>
            </a:r>
            <a:endParaRPr lang="it-IT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endParaRPr lang="it-IT" sz="2800" b="1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it-IT" sz="4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020272" y="476672"/>
            <a:ext cx="1723549" cy="590465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it-IT" sz="3600" b="1" i="1" dirty="0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“La virtù è una sola è non si può tagliare in partiti”</a:t>
            </a:r>
          </a:p>
          <a:p>
            <a:pPr lvl="8" algn="ctr"/>
            <a:r>
              <a:rPr lang="it-IT" sz="2800" i="1" dirty="0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Saint </a:t>
            </a:r>
            <a:r>
              <a:rPr lang="it-IT" sz="2800" i="1" dirty="0" err="1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Juste</a:t>
            </a:r>
            <a:endParaRPr lang="it-IT" sz="2800" i="1" dirty="0">
              <a:solidFill>
                <a:schemeClr val="tx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131840" y="1844824"/>
            <a:ext cx="5760640" cy="48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2800" b="1" i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Bertrand </a:t>
            </a:r>
            <a:r>
              <a:rPr lang="it-IT" sz="2800" b="1" i="1" dirty="0" err="1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Barere</a:t>
            </a:r>
            <a:r>
              <a:rPr lang="it-IT" sz="2800" b="1" i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it-IT" sz="2400" b="1" i="1" dirty="0" smtClean="0">
              <a:solidFill>
                <a:schemeClr val="bg2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Nei </a:t>
            </a:r>
            <a:r>
              <a:rPr lang="it-IT" sz="2300" i="1" dirty="0" err="1" smtClean="0">
                <a:latin typeface="Andalus" pitchFamily="18" charset="-78"/>
                <a:cs typeface="Andalus" pitchFamily="18" charset="-78"/>
              </a:rPr>
              <a:t>Memoires</a:t>
            </a:r>
            <a:r>
              <a:rPr lang="it-IT" sz="2300" i="1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riporta anche questo episodio</a:t>
            </a:r>
          </a:p>
          <a:p>
            <a:pPr>
              <a:buFont typeface="Wingdings" pitchFamily="2" charset="2"/>
              <a:buChar char="q"/>
            </a:pP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Scrive molti anni dopo questi fatti, con funzione apologetica</a:t>
            </a:r>
          </a:p>
          <a:p>
            <a:pPr>
              <a:buFont typeface="Wingdings" pitchFamily="2" charset="2"/>
              <a:buChar char="q"/>
            </a:pP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Aggiunge un dialogo con Robespierre, che stando agli atti parlamentare non è avvenuto</a:t>
            </a:r>
          </a:p>
          <a:p>
            <a:pPr>
              <a:buFont typeface="Wingdings" pitchFamily="2" charset="2"/>
              <a:buChar char="q"/>
            </a:pP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Denuncia la doppiezza di </a:t>
            </a:r>
            <a:r>
              <a:rPr lang="it-IT" sz="2300" dirty="0" err="1" smtClean="0">
                <a:latin typeface="Andalus" pitchFamily="18" charset="-78"/>
                <a:cs typeface="Andalus" pitchFamily="18" charset="-78"/>
              </a:rPr>
              <a:t>Danton</a:t>
            </a:r>
            <a:endParaRPr lang="it-IT" sz="23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r>
              <a:rPr lang="it-IT" sz="2300" dirty="0" smtClean="0">
                <a:latin typeface="Andalus" pitchFamily="18" charset="-78"/>
                <a:cs typeface="Andalus" pitchFamily="18" charset="-78"/>
              </a:rPr>
              <a:t>Presenta come eroica un’azione che in realtà è un semplice tentativo di risolvere una situazione che stava volgendo al peggio </a:t>
            </a:r>
            <a:endParaRPr lang="it-IT" sz="23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it-IT" sz="23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219200"/>
          </a:xfrm>
        </p:spPr>
        <p:txBody>
          <a:bodyPr>
            <a:normAutofit/>
          </a:bodyPr>
          <a:lstStyle/>
          <a:p>
            <a:pPr algn="r"/>
            <a:r>
              <a:rPr lang="it-IT" sz="5400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Altre versioni …</a:t>
            </a:r>
            <a:endParaRPr lang="it-IT" sz="5400" dirty="0">
              <a:solidFill>
                <a:schemeClr val="bg2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098" name="Picture 2" descr="File:Jean-Louis Laneuville - Portrait of Bertrand Barère de Vieuzac - WGA124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3024336" cy="4070961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5" name="CasellaDiTesto 4"/>
          <p:cNvSpPr txBox="1"/>
          <p:nvPr/>
        </p:nvSpPr>
        <p:spPr>
          <a:xfrm>
            <a:off x="467544" y="1004535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t-IT" sz="2400" b="1" i="1" dirty="0" smtClean="0">
                <a:latin typeface="Andalus" pitchFamily="18" charset="-78"/>
                <a:cs typeface="Andalus" pitchFamily="18" charset="-78"/>
              </a:rPr>
              <a:t>Altre versioni provengono dai giornali, che sostanzialmente dicono le stesse cose del documento precedente, e la memorialistica.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692696"/>
            <a:ext cx="3970784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3200" b="1" i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Jules </a:t>
            </a:r>
            <a:r>
              <a:rPr lang="it-IT" sz="3200" b="1" i="1" dirty="0" err="1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Michelet</a:t>
            </a:r>
            <a:endParaRPr lang="it-IT" sz="3200" b="1" i="1" dirty="0" smtClean="0">
              <a:solidFill>
                <a:schemeClr val="bg2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Scrive </a:t>
            </a:r>
            <a:r>
              <a:rPr lang="it-IT" sz="2800" i="1" dirty="0" smtClean="0">
                <a:latin typeface="Andalus" pitchFamily="18" charset="-78"/>
                <a:cs typeface="Andalus" pitchFamily="18" charset="-78"/>
              </a:rPr>
              <a:t>Storia della Rivoluzione Francese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È di simpatie girondine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Racconta la votazione, che non può essere considerata tale: votarono solo la Montagna e il popolo seduto ai banchi dei deputati</a:t>
            </a:r>
          </a:p>
          <a:p>
            <a:pPr>
              <a:buNone/>
            </a:pPr>
            <a:endParaRPr lang="it-IT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it-IT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it-IT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q"/>
            </a:pPr>
            <a:endParaRPr lang="it-IT" sz="28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4" name="Picture 2" descr="File:Jules Michel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836712"/>
            <a:ext cx="4173698" cy="5112568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617984"/>
            <a:ext cx="8229600" cy="5691336"/>
          </a:xfrm>
        </p:spPr>
        <p:txBody>
          <a:bodyPr/>
          <a:lstStyle/>
          <a:p>
            <a:pPr>
              <a:buNone/>
            </a:pPr>
            <a:r>
              <a:rPr lang="it-IT" sz="2800" b="1" i="1" dirty="0" smtClean="0">
                <a:latin typeface="Andalus" pitchFamily="18" charset="-78"/>
                <a:cs typeface="Andalus" pitchFamily="18" charset="-78"/>
              </a:rPr>
              <a:t>Testi più moderni, appartenenti alla storiografia </a:t>
            </a:r>
            <a:r>
              <a:rPr lang="it-IT" sz="2800" b="1" i="1" dirty="0" err="1" smtClean="0">
                <a:latin typeface="Andalus" pitchFamily="18" charset="-78"/>
                <a:cs typeface="Andalus" pitchFamily="18" charset="-78"/>
              </a:rPr>
              <a:t>filogiacobina</a:t>
            </a:r>
            <a:r>
              <a:rPr lang="it-IT" sz="2800" b="1" i="1" dirty="0" smtClean="0">
                <a:latin typeface="Andalus" pitchFamily="18" charset="-78"/>
                <a:cs typeface="Andalus" pitchFamily="18" charset="-78"/>
              </a:rPr>
              <a:t>, raccontano l’arresto dei girondini in maniera sommaria:</a:t>
            </a:r>
          </a:p>
          <a:p>
            <a:pPr>
              <a:buFont typeface="Wingdings" pitchFamily="2" charset="2"/>
              <a:buChar char="q"/>
            </a:pP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Victor Hugo</a:t>
            </a: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, nel </a:t>
            </a:r>
            <a:r>
              <a:rPr lang="it-IT" sz="2800" i="1" dirty="0" smtClean="0">
                <a:latin typeface="Andalus" pitchFamily="18" charset="-78"/>
                <a:cs typeface="Andalus" pitchFamily="18" charset="-78"/>
              </a:rPr>
              <a:t>Romanzo della vecchiaia 1793</a:t>
            </a: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, non nomina l’episodio</a:t>
            </a:r>
          </a:p>
          <a:p>
            <a:pPr>
              <a:buFont typeface="Wingdings" pitchFamily="2" charset="2"/>
              <a:buChar char="q"/>
            </a:pP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Jean </a:t>
            </a:r>
            <a:r>
              <a:rPr lang="it-IT" sz="2800" b="1" dirty="0" err="1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Joures</a:t>
            </a: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si esprime dicendo solo che la Gironda era diventata un pericolo mortale per la rivoluzione da eliminare</a:t>
            </a:r>
          </a:p>
          <a:p>
            <a:pPr>
              <a:buFont typeface="Wingdings" pitchFamily="2" charset="2"/>
              <a:buChar char="q"/>
            </a:pP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Armando </a:t>
            </a:r>
            <a:r>
              <a:rPr lang="it-IT" sz="2800" b="1" dirty="0" err="1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Saitta</a:t>
            </a: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ne parla brevemente soffermandosi poi su Robespierre e sulla sua dittatura</a:t>
            </a:r>
          </a:p>
          <a:p>
            <a:pPr>
              <a:buFont typeface="Wingdings" pitchFamily="2" charset="2"/>
              <a:buChar char="q"/>
            </a:pP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Albert </a:t>
            </a:r>
            <a:r>
              <a:rPr lang="it-IT" sz="2800" b="1" dirty="0" err="1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Mathiez</a:t>
            </a:r>
            <a:r>
              <a:rPr lang="it-IT" sz="2800" b="1" dirty="0" smtClean="0">
                <a:solidFill>
                  <a:schemeClr val="bg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it-IT" sz="2800" dirty="0" smtClean="0">
                <a:latin typeface="Andalus" pitchFamily="18" charset="-78"/>
                <a:cs typeface="Andalus" pitchFamily="18" charset="-78"/>
              </a:rPr>
              <a:t>descrive il rientro in parlamento e incolpa i girondini.</a:t>
            </a:r>
          </a:p>
          <a:p>
            <a:pPr>
              <a:buNone/>
            </a:pPr>
            <a:endParaRPr lang="it-IT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95536" y="1700808"/>
            <a:ext cx="4824536" cy="46805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it-IT" sz="2800" dirty="0" smtClean="0"/>
              <a:t>Tema chiave è la divisione in fazioni e la loro legittimità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/>
              <a:t>Il popolo è il soggetto principale della democrazia quindi ha il diritto di riprendersi il potere che ha delegato al parlamento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/>
              <a:t>È diviso in due: il popolo di Parigi e il popolo dei dipartimenti francesi</a:t>
            </a:r>
            <a:endParaRPr lang="it-IT" sz="2800" dirty="0"/>
          </a:p>
        </p:txBody>
      </p:sp>
      <p:sp>
        <p:nvSpPr>
          <p:cNvPr id="5" name="Segnaposto contenuto 2"/>
          <p:cNvSpPr>
            <a:spLocks noGrp="1"/>
          </p:cNvSpPr>
          <p:nvPr>
            <p:ph sz="half" idx="1"/>
          </p:nvPr>
        </p:nvSpPr>
        <p:spPr>
          <a:xfrm>
            <a:off x="5292080" y="2780928"/>
            <a:ext cx="3456384" cy="3600400"/>
          </a:xfr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t-IT" sz="1700" i="1" dirty="0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“Bisognerà salvare il popolo dalla sua propria collera” .</a:t>
            </a:r>
          </a:p>
          <a:p>
            <a:pPr>
              <a:buNone/>
            </a:pPr>
            <a:r>
              <a:rPr lang="it-IT" sz="1700" i="1" dirty="0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“quale popolo?” Chiesero i girondini.</a:t>
            </a:r>
          </a:p>
          <a:p>
            <a:pPr>
              <a:buNone/>
            </a:pPr>
            <a:r>
              <a:rPr lang="it-IT" sz="1700" i="1" dirty="0" err="1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Danton</a:t>
            </a:r>
            <a:r>
              <a:rPr lang="it-IT" sz="1700" i="1" dirty="0" smtClean="0">
                <a:solidFill>
                  <a:schemeClr val="tx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rispose: “voi mi chiedete quale popolo? Questo popolo è immenso, è la sentinella avanzata della repubblica. Ci si ripete spesso che il popolo deve esprimersi legalmente, ma se lo avesse fatto, non avrei mai compiuto un passo sul cammino della libertà”</a:t>
            </a:r>
          </a:p>
          <a:p>
            <a:pPr>
              <a:buNone/>
            </a:pPr>
            <a:endParaRPr lang="it-IT" sz="1700" dirty="0"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5338936" cy="1219200"/>
          </a:xfrm>
        </p:spPr>
        <p:txBody>
          <a:bodyPr>
            <a:noAutofit/>
          </a:bodyPr>
          <a:lstStyle/>
          <a:p>
            <a:r>
              <a:rPr lang="it-IT" sz="4000" dirty="0" smtClean="0">
                <a:solidFill>
                  <a:schemeClr val="bg2"/>
                </a:solidFill>
              </a:rPr>
              <a:t>La questione </a:t>
            </a:r>
            <a:br>
              <a:rPr lang="it-IT" sz="4000" dirty="0" smtClean="0">
                <a:solidFill>
                  <a:schemeClr val="bg2"/>
                </a:solidFill>
              </a:rPr>
            </a:br>
            <a:r>
              <a:rPr lang="it-IT" sz="4000" dirty="0" smtClean="0">
                <a:solidFill>
                  <a:schemeClr val="bg2"/>
                </a:solidFill>
              </a:rPr>
              <a:t>popolo-rappresentanza</a:t>
            </a:r>
            <a:endParaRPr lang="it-IT" sz="4000" dirty="0">
              <a:solidFill>
                <a:schemeClr val="bg2"/>
              </a:solidFill>
            </a:endParaRPr>
          </a:p>
        </p:txBody>
      </p:sp>
      <p:pic>
        <p:nvPicPr>
          <p:cNvPr id="1026" name="Picture 2" descr="http://www.alateus.it/Rfig1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2061" y="332656"/>
            <a:ext cx="3426403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63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686</Words>
  <Application>Microsoft Office PowerPoint</Application>
  <PresentationFormat>Presentazione su schermo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Carta</vt:lpstr>
      <vt:lpstr>L’arresto dei Girondini</vt:lpstr>
      <vt:lpstr>Le accuse   </vt:lpstr>
      <vt:lpstr>La versione completa</vt:lpstr>
      <vt:lpstr>Diapositiva 4</vt:lpstr>
      <vt:lpstr>Diapositiva 5</vt:lpstr>
      <vt:lpstr>Altre versioni …</vt:lpstr>
      <vt:lpstr>Diapositiva 7</vt:lpstr>
      <vt:lpstr>Diapositiva 8</vt:lpstr>
      <vt:lpstr>La questione  popolo-rappresentanza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L’arresto dei Girondini</dc:title>
  <dc:creator>Viola</dc:creator>
  <cp:lastModifiedBy>Viola</cp:lastModifiedBy>
  <cp:revision>57</cp:revision>
  <dcterms:created xsi:type="dcterms:W3CDTF">2013-03-04T17:46:51Z</dcterms:created>
  <dcterms:modified xsi:type="dcterms:W3CDTF">2013-03-08T18:34:33Z</dcterms:modified>
</cp:coreProperties>
</file>