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146"/>
  </p:notesMasterIdLst>
  <p:handoutMasterIdLst>
    <p:handoutMasterId r:id="rId147"/>
  </p:handoutMasterIdLst>
  <p:sldIdLst>
    <p:sldId id="336" r:id="rId2"/>
    <p:sldId id="380" r:id="rId3"/>
    <p:sldId id="447" r:id="rId4"/>
    <p:sldId id="450" r:id="rId5"/>
    <p:sldId id="342" r:id="rId6"/>
    <p:sldId id="449" r:id="rId7"/>
    <p:sldId id="339" r:id="rId8"/>
    <p:sldId id="384" r:id="rId9"/>
    <p:sldId id="451" r:id="rId10"/>
    <p:sldId id="362" r:id="rId11"/>
    <p:sldId id="385" r:id="rId12"/>
    <p:sldId id="452" r:id="rId13"/>
    <p:sldId id="381" r:id="rId14"/>
    <p:sldId id="343" r:id="rId15"/>
    <p:sldId id="453" r:id="rId16"/>
    <p:sldId id="387" r:id="rId17"/>
    <p:sldId id="388" r:id="rId18"/>
    <p:sldId id="389" r:id="rId19"/>
    <p:sldId id="361" r:id="rId20"/>
    <p:sldId id="454" r:id="rId21"/>
    <p:sldId id="367" r:id="rId22"/>
    <p:sldId id="267" r:id="rId23"/>
    <p:sldId id="282" r:id="rId24"/>
    <p:sldId id="344" r:id="rId25"/>
    <p:sldId id="348" r:id="rId26"/>
    <p:sldId id="366" r:id="rId27"/>
    <p:sldId id="365" r:id="rId28"/>
    <p:sldId id="284" r:id="rId29"/>
    <p:sldId id="269" r:id="rId30"/>
    <p:sldId id="455" r:id="rId31"/>
    <p:sldId id="437" r:id="rId32"/>
    <p:sldId id="264" r:id="rId33"/>
    <p:sldId id="287" r:id="rId34"/>
    <p:sldId id="390" r:id="rId35"/>
    <p:sldId id="391" r:id="rId36"/>
    <p:sldId id="392" r:id="rId37"/>
    <p:sldId id="393" r:id="rId38"/>
    <p:sldId id="394" r:id="rId39"/>
    <p:sldId id="395" r:id="rId40"/>
    <p:sldId id="396" r:id="rId41"/>
    <p:sldId id="398" r:id="rId42"/>
    <p:sldId id="404" r:id="rId43"/>
    <p:sldId id="444" r:id="rId44"/>
    <p:sldId id="400" r:id="rId45"/>
    <p:sldId id="405" r:id="rId46"/>
    <p:sldId id="406" r:id="rId47"/>
    <p:sldId id="407" r:id="rId48"/>
    <p:sldId id="401" r:id="rId49"/>
    <p:sldId id="408" r:id="rId50"/>
    <p:sldId id="411" r:id="rId51"/>
    <p:sldId id="409" r:id="rId52"/>
    <p:sldId id="410" r:id="rId53"/>
    <p:sldId id="412" r:id="rId54"/>
    <p:sldId id="413" r:id="rId55"/>
    <p:sldId id="414" r:id="rId56"/>
    <p:sldId id="415" r:id="rId57"/>
    <p:sldId id="416" r:id="rId58"/>
    <p:sldId id="433" r:id="rId59"/>
    <p:sldId id="279" r:id="rId60"/>
    <p:sldId id="418" r:id="rId61"/>
    <p:sldId id="420" r:id="rId62"/>
    <p:sldId id="421" r:id="rId63"/>
    <p:sldId id="422" r:id="rId64"/>
    <p:sldId id="423" r:id="rId65"/>
    <p:sldId id="424" r:id="rId66"/>
    <p:sldId id="425" r:id="rId67"/>
    <p:sldId id="290" r:id="rId68"/>
    <p:sldId id="448" r:id="rId69"/>
    <p:sldId id="434" r:id="rId70"/>
    <p:sldId id="346" r:id="rId71"/>
    <p:sldId id="347" r:id="rId72"/>
    <p:sldId id="349" r:id="rId73"/>
    <p:sldId id="283" r:id="rId74"/>
    <p:sldId id="335" r:id="rId75"/>
    <p:sldId id="337" r:id="rId76"/>
    <p:sldId id="379" r:id="rId77"/>
    <p:sldId id="285" r:id="rId78"/>
    <p:sldId id="360" r:id="rId79"/>
    <p:sldId id="456" r:id="rId80"/>
    <p:sldId id="457" r:id="rId81"/>
    <p:sldId id="435" r:id="rId82"/>
    <p:sldId id="438" r:id="rId83"/>
    <p:sldId id="436" r:id="rId84"/>
    <p:sldId id="439" r:id="rId85"/>
    <p:sldId id="440" r:id="rId86"/>
    <p:sldId id="441" r:id="rId87"/>
    <p:sldId id="442" r:id="rId88"/>
    <p:sldId id="298" r:id="rId89"/>
    <p:sldId id="431" r:id="rId90"/>
    <p:sldId id="292" r:id="rId91"/>
    <p:sldId id="377" r:id="rId92"/>
    <p:sldId id="294" r:id="rId93"/>
    <p:sldId id="293" r:id="rId94"/>
    <p:sldId id="295" r:id="rId95"/>
    <p:sldId id="429" r:id="rId96"/>
    <p:sldId id="460" r:id="rId97"/>
    <p:sldId id="288" r:id="rId98"/>
    <p:sldId id="427" r:id="rId99"/>
    <p:sldId id="372" r:id="rId100"/>
    <p:sldId id="373" r:id="rId101"/>
    <p:sldId id="428" r:id="rId102"/>
    <p:sldId id="369" r:id="rId103"/>
    <p:sldId id="370" r:id="rId104"/>
    <p:sldId id="376" r:id="rId105"/>
    <p:sldId id="458" r:id="rId106"/>
    <p:sldId id="459" r:id="rId107"/>
    <p:sldId id="443" r:id="rId108"/>
    <p:sldId id="374" r:id="rId109"/>
    <p:sldId id="375" r:id="rId110"/>
    <p:sldId id="303" r:id="rId111"/>
    <p:sldId id="304" r:id="rId112"/>
    <p:sldId id="378" r:id="rId113"/>
    <p:sldId id="356" r:id="rId114"/>
    <p:sldId id="359" r:id="rId115"/>
    <p:sldId id="357" r:id="rId116"/>
    <p:sldId id="265" r:id="rId117"/>
    <p:sldId id="266" r:id="rId118"/>
    <p:sldId id="301" r:id="rId119"/>
    <p:sldId id="286" r:id="rId120"/>
    <p:sldId id="432" r:id="rId121"/>
    <p:sldId id="306" r:id="rId122"/>
    <p:sldId id="307" r:id="rId123"/>
    <p:sldId id="308" r:id="rId124"/>
    <p:sldId id="309" r:id="rId125"/>
    <p:sldId id="310" r:id="rId126"/>
    <p:sldId id="311" r:id="rId127"/>
    <p:sldId id="312" r:id="rId128"/>
    <p:sldId id="313" r:id="rId129"/>
    <p:sldId id="314" r:id="rId130"/>
    <p:sldId id="315" r:id="rId131"/>
    <p:sldId id="316" r:id="rId132"/>
    <p:sldId id="445" r:id="rId133"/>
    <p:sldId id="318" r:id="rId134"/>
    <p:sldId id="319" r:id="rId135"/>
    <p:sldId id="320" r:id="rId136"/>
    <p:sldId id="321" r:id="rId137"/>
    <p:sldId id="322" r:id="rId138"/>
    <p:sldId id="323" r:id="rId139"/>
    <p:sldId id="446" r:id="rId140"/>
    <p:sldId id="324" r:id="rId141"/>
    <p:sldId id="325" r:id="rId142"/>
    <p:sldId id="326" r:id="rId143"/>
    <p:sldId id="328" r:id="rId144"/>
    <p:sldId id="327" r:id="rId145"/>
  </p:sldIdLst>
  <p:sldSz cx="9144000" cy="6858000" type="screen4x3"/>
  <p:notesSz cx="6950075" cy="9236075"/>
  <p:defaultTextStyle>
    <a:defPPr>
      <a:defRPr lang="fr-CA"/>
    </a:defPPr>
    <a:lvl1pPr algn="ctr" rtl="0" fontAlgn="base">
      <a:spcBef>
        <a:spcPct val="0"/>
      </a:spcBef>
      <a:spcAft>
        <a:spcPct val="0"/>
      </a:spcAft>
      <a:defRPr sz="6600" kern="1200">
        <a:solidFill>
          <a:schemeClr val="tx1"/>
        </a:solidFill>
        <a:latin typeface="Arial" charset="0"/>
        <a:ea typeface="+mn-ea"/>
        <a:cs typeface="+mn-cs"/>
      </a:defRPr>
    </a:lvl1pPr>
    <a:lvl2pPr marL="457200" algn="ctr" rtl="0" fontAlgn="base">
      <a:spcBef>
        <a:spcPct val="0"/>
      </a:spcBef>
      <a:spcAft>
        <a:spcPct val="0"/>
      </a:spcAft>
      <a:defRPr sz="6600" kern="1200">
        <a:solidFill>
          <a:schemeClr val="tx1"/>
        </a:solidFill>
        <a:latin typeface="Arial" charset="0"/>
        <a:ea typeface="+mn-ea"/>
        <a:cs typeface="+mn-cs"/>
      </a:defRPr>
    </a:lvl2pPr>
    <a:lvl3pPr marL="914400" algn="ctr" rtl="0" fontAlgn="base">
      <a:spcBef>
        <a:spcPct val="0"/>
      </a:spcBef>
      <a:spcAft>
        <a:spcPct val="0"/>
      </a:spcAft>
      <a:defRPr sz="6600" kern="1200">
        <a:solidFill>
          <a:schemeClr val="tx1"/>
        </a:solidFill>
        <a:latin typeface="Arial" charset="0"/>
        <a:ea typeface="+mn-ea"/>
        <a:cs typeface="+mn-cs"/>
      </a:defRPr>
    </a:lvl3pPr>
    <a:lvl4pPr marL="1371600" algn="ctr" rtl="0" fontAlgn="base">
      <a:spcBef>
        <a:spcPct val="0"/>
      </a:spcBef>
      <a:spcAft>
        <a:spcPct val="0"/>
      </a:spcAft>
      <a:defRPr sz="6600" kern="1200">
        <a:solidFill>
          <a:schemeClr val="tx1"/>
        </a:solidFill>
        <a:latin typeface="Arial" charset="0"/>
        <a:ea typeface="+mn-ea"/>
        <a:cs typeface="+mn-cs"/>
      </a:defRPr>
    </a:lvl4pPr>
    <a:lvl5pPr marL="1828800" algn="ctr" rtl="0" fontAlgn="base">
      <a:spcBef>
        <a:spcPct val="0"/>
      </a:spcBef>
      <a:spcAft>
        <a:spcPct val="0"/>
      </a:spcAft>
      <a:defRPr sz="6600" kern="1200">
        <a:solidFill>
          <a:schemeClr val="tx1"/>
        </a:solidFill>
        <a:latin typeface="Arial" charset="0"/>
        <a:ea typeface="+mn-ea"/>
        <a:cs typeface="+mn-cs"/>
      </a:defRPr>
    </a:lvl5pPr>
    <a:lvl6pPr marL="2286000" algn="l" defTabSz="914400" rtl="0" eaLnBrk="1" latinLnBrk="0" hangingPunct="1">
      <a:defRPr sz="6600" kern="1200">
        <a:solidFill>
          <a:schemeClr val="tx1"/>
        </a:solidFill>
        <a:latin typeface="Arial" charset="0"/>
        <a:ea typeface="+mn-ea"/>
        <a:cs typeface="+mn-cs"/>
      </a:defRPr>
    </a:lvl6pPr>
    <a:lvl7pPr marL="2743200" algn="l" defTabSz="914400" rtl="0" eaLnBrk="1" latinLnBrk="0" hangingPunct="1">
      <a:defRPr sz="6600" kern="1200">
        <a:solidFill>
          <a:schemeClr val="tx1"/>
        </a:solidFill>
        <a:latin typeface="Arial" charset="0"/>
        <a:ea typeface="+mn-ea"/>
        <a:cs typeface="+mn-cs"/>
      </a:defRPr>
    </a:lvl7pPr>
    <a:lvl8pPr marL="3200400" algn="l" defTabSz="914400" rtl="0" eaLnBrk="1" latinLnBrk="0" hangingPunct="1">
      <a:defRPr sz="6600" kern="1200">
        <a:solidFill>
          <a:schemeClr val="tx1"/>
        </a:solidFill>
        <a:latin typeface="Arial" charset="0"/>
        <a:ea typeface="+mn-ea"/>
        <a:cs typeface="+mn-cs"/>
      </a:defRPr>
    </a:lvl8pPr>
    <a:lvl9pPr marL="3657600" algn="l" defTabSz="914400" rtl="0" eaLnBrk="1" latinLnBrk="0" hangingPunct="1">
      <a:defRPr sz="6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83E"/>
    <a:srgbClr val="FAE8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94750" autoAdjust="0"/>
  </p:normalViewPr>
  <p:slideViewPr>
    <p:cSldViewPr>
      <p:cViewPr varScale="1">
        <p:scale>
          <a:sx n="53" d="100"/>
          <a:sy n="53" d="100"/>
        </p:scale>
        <p:origin x="-1445" y="-72"/>
      </p:cViewPr>
      <p:guideLst>
        <p:guide orient="horz" pos="2160"/>
        <p:guide pos="2880"/>
      </p:guideLst>
    </p:cSldViewPr>
  </p:slideViewPr>
  <p:outlineViewPr>
    <p:cViewPr>
      <p:scale>
        <a:sx n="33" d="100"/>
        <a:sy n="33" d="100"/>
      </p:scale>
      <p:origin x="0" y="9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42" y="-84"/>
      </p:cViewPr>
      <p:guideLst>
        <p:guide orient="horz" pos="2909"/>
        <p:guide pos="2189"/>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l" defTabSz="925513">
              <a:defRPr sz="1200"/>
            </a:lvl1pPr>
          </a:lstStyle>
          <a:p>
            <a:pPr>
              <a:defRPr/>
            </a:pPr>
            <a:endParaRPr lang="fr-CA"/>
          </a:p>
        </p:txBody>
      </p:sp>
      <p:sp>
        <p:nvSpPr>
          <p:cNvPr id="52227" name="Rectangle 3"/>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a:defRPr sz="1200"/>
            </a:lvl1pPr>
          </a:lstStyle>
          <a:p>
            <a:pPr>
              <a:defRPr/>
            </a:pPr>
            <a:endParaRPr lang="fr-CA"/>
          </a:p>
        </p:txBody>
      </p:sp>
      <p:sp>
        <p:nvSpPr>
          <p:cNvPr id="52228" name="Rectangle 4"/>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l" defTabSz="925513">
              <a:defRPr sz="1200"/>
            </a:lvl1pPr>
          </a:lstStyle>
          <a:p>
            <a:pPr>
              <a:defRPr/>
            </a:pPr>
            <a:endParaRPr lang="fr-CA"/>
          </a:p>
        </p:txBody>
      </p:sp>
      <p:sp>
        <p:nvSpPr>
          <p:cNvPr id="52229" name="Rectangle 5"/>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a:defRPr sz="1200"/>
            </a:lvl1pPr>
          </a:lstStyle>
          <a:p>
            <a:pPr>
              <a:defRPr/>
            </a:pPr>
            <a:fld id="{122AFC39-482B-43DF-9358-64C57DA5BE7C}" type="slidenum">
              <a:rPr lang="fr-CA"/>
              <a:pPr>
                <a:defRPr/>
              </a:pPr>
              <a:t>‹N°›</a:t>
            </a:fld>
            <a:endParaRPr lang="fr-CA"/>
          </a:p>
        </p:txBody>
      </p:sp>
    </p:spTree>
    <p:extLst>
      <p:ext uri="{BB962C8B-B14F-4D97-AF65-F5344CB8AC3E}">
        <p14:creationId xmlns:p14="http://schemas.microsoft.com/office/powerpoint/2010/main" xmlns="" val="3460739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l" defTabSz="925513">
              <a:defRPr sz="1200"/>
            </a:lvl1pPr>
          </a:lstStyle>
          <a:p>
            <a:pPr>
              <a:defRPr/>
            </a:pPr>
            <a:endParaRPr lang="fr-CA"/>
          </a:p>
        </p:txBody>
      </p:sp>
      <p:sp>
        <p:nvSpPr>
          <p:cNvPr id="18435"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a:defRPr sz="1200"/>
            </a:lvl1pPr>
          </a:lstStyle>
          <a:p>
            <a:pPr>
              <a:defRPr/>
            </a:pPr>
            <a:endParaRPr lang="fr-CA"/>
          </a:p>
        </p:txBody>
      </p:sp>
      <p:sp>
        <p:nvSpPr>
          <p:cNvPr id="15565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18438"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l" defTabSz="925513">
              <a:defRPr sz="1200"/>
            </a:lvl1pPr>
          </a:lstStyle>
          <a:p>
            <a:pPr>
              <a:defRPr/>
            </a:pPr>
            <a:endParaRPr lang="fr-CA"/>
          </a:p>
        </p:txBody>
      </p:sp>
      <p:sp>
        <p:nvSpPr>
          <p:cNvPr id="18439"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a:defRPr sz="1200"/>
            </a:lvl1pPr>
          </a:lstStyle>
          <a:p>
            <a:pPr>
              <a:defRPr/>
            </a:pPr>
            <a:fld id="{CDA87BF9-33C7-4EEC-99F9-A53D84A08836}" type="slidenum">
              <a:rPr lang="fr-CA"/>
              <a:pPr>
                <a:defRPr/>
              </a:pPr>
              <a:t>‹N°›</a:t>
            </a:fld>
            <a:endParaRPr lang="fr-CA"/>
          </a:p>
        </p:txBody>
      </p:sp>
    </p:spTree>
    <p:extLst>
      <p:ext uri="{BB962C8B-B14F-4D97-AF65-F5344CB8AC3E}">
        <p14:creationId xmlns:p14="http://schemas.microsoft.com/office/powerpoint/2010/main" xmlns="" val="3137050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0E17FA0E-15A3-48D4-BB79-B72C2614ACE7}" type="slidenum">
              <a:rPr lang="fr-CA" smtClean="0"/>
              <a:pPr/>
              <a:t>1</a:t>
            </a:fld>
            <a:endParaRPr lang="fr-CA"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6600">
                <a:solidFill>
                  <a:schemeClr val="tx1"/>
                </a:solidFill>
                <a:latin typeface="Arial" charset="0"/>
              </a:defRPr>
            </a:lvl1pPr>
            <a:lvl2pPr marL="742950" indent="-285750" defTabSz="925513" eaLnBrk="0" hangingPunct="0">
              <a:defRPr sz="6600">
                <a:solidFill>
                  <a:schemeClr val="tx1"/>
                </a:solidFill>
                <a:latin typeface="Arial" charset="0"/>
              </a:defRPr>
            </a:lvl2pPr>
            <a:lvl3pPr marL="1143000" indent="-228600" defTabSz="925513" eaLnBrk="0" hangingPunct="0">
              <a:defRPr sz="6600">
                <a:solidFill>
                  <a:schemeClr val="tx1"/>
                </a:solidFill>
                <a:latin typeface="Arial" charset="0"/>
              </a:defRPr>
            </a:lvl3pPr>
            <a:lvl4pPr marL="1600200" indent="-228600" defTabSz="925513" eaLnBrk="0" hangingPunct="0">
              <a:defRPr sz="6600">
                <a:solidFill>
                  <a:schemeClr val="tx1"/>
                </a:solidFill>
                <a:latin typeface="Arial" charset="0"/>
              </a:defRPr>
            </a:lvl4pPr>
            <a:lvl5pPr marL="2057400" indent="-228600" defTabSz="925513" eaLnBrk="0" hangingPunct="0">
              <a:defRPr sz="6600">
                <a:solidFill>
                  <a:schemeClr val="tx1"/>
                </a:solidFill>
                <a:latin typeface="Arial" charset="0"/>
              </a:defRPr>
            </a:lvl5pPr>
            <a:lvl6pPr marL="2514600" indent="-228600" algn="ctr" defTabSz="925513" eaLnBrk="0" fontAlgn="base" hangingPunct="0">
              <a:spcBef>
                <a:spcPct val="0"/>
              </a:spcBef>
              <a:spcAft>
                <a:spcPct val="0"/>
              </a:spcAft>
              <a:defRPr sz="6600">
                <a:solidFill>
                  <a:schemeClr val="tx1"/>
                </a:solidFill>
                <a:latin typeface="Arial" charset="0"/>
              </a:defRPr>
            </a:lvl6pPr>
            <a:lvl7pPr marL="2971800" indent="-228600" algn="ctr" defTabSz="925513" eaLnBrk="0" fontAlgn="base" hangingPunct="0">
              <a:spcBef>
                <a:spcPct val="0"/>
              </a:spcBef>
              <a:spcAft>
                <a:spcPct val="0"/>
              </a:spcAft>
              <a:defRPr sz="6600">
                <a:solidFill>
                  <a:schemeClr val="tx1"/>
                </a:solidFill>
                <a:latin typeface="Arial" charset="0"/>
              </a:defRPr>
            </a:lvl7pPr>
            <a:lvl8pPr marL="3429000" indent="-228600" algn="ctr" defTabSz="925513" eaLnBrk="0" fontAlgn="base" hangingPunct="0">
              <a:spcBef>
                <a:spcPct val="0"/>
              </a:spcBef>
              <a:spcAft>
                <a:spcPct val="0"/>
              </a:spcAft>
              <a:defRPr sz="6600">
                <a:solidFill>
                  <a:schemeClr val="tx1"/>
                </a:solidFill>
                <a:latin typeface="Arial" charset="0"/>
              </a:defRPr>
            </a:lvl8pPr>
            <a:lvl9pPr marL="3886200" indent="-228600" algn="ctr" defTabSz="925513" eaLnBrk="0" fontAlgn="base" hangingPunct="0">
              <a:spcBef>
                <a:spcPct val="0"/>
              </a:spcBef>
              <a:spcAft>
                <a:spcPct val="0"/>
              </a:spcAft>
              <a:defRPr sz="6600">
                <a:solidFill>
                  <a:schemeClr val="tx1"/>
                </a:solidFill>
                <a:latin typeface="Arial" charset="0"/>
              </a:defRPr>
            </a:lvl9pPr>
          </a:lstStyle>
          <a:p>
            <a:pPr eaLnBrk="1" hangingPunct="1"/>
            <a:fld id="{0E1BFB8A-BF2C-4862-9BEF-67326FE8326A}" type="slidenum">
              <a:rPr lang="fr-CA" sz="1200" smtClean="0"/>
              <a:pPr eaLnBrk="1" hangingPunct="1"/>
              <a:t>4</a:t>
            </a:fld>
            <a:endParaRPr lang="fr-CA"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6600">
                <a:solidFill>
                  <a:schemeClr val="tx1"/>
                </a:solidFill>
                <a:latin typeface="Arial" charset="0"/>
              </a:defRPr>
            </a:lvl1pPr>
            <a:lvl2pPr marL="742950" indent="-285750" defTabSz="925513" eaLnBrk="0" hangingPunct="0">
              <a:defRPr sz="6600">
                <a:solidFill>
                  <a:schemeClr val="tx1"/>
                </a:solidFill>
                <a:latin typeface="Arial" charset="0"/>
              </a:defRPr>
            </a:lvl2pPr>
            <a:lvl3pPr marL="1143000" indent="-228600" defTabSz="925513" eaLnBrk="0" hangingPunct="0">
              <a:defRPr sz="6600">
                <a:solidFill>
                  <a:schemeClr val="tx1"/>
                </a:solidFill>
                <a:latin typeface="Arial" charset="0"/>
              </a:defRPr>
            </a:lvl3pPr>
            <a:lvl4pPr marL="1600200" indent="-228600" defTabSz="925513" eaLnBrk="0" hangingPunct="0">
              <a:defRPr sz="6600">
                <a:solidFill>
                  <a:schemeClr val="tx1"/>
                </a:solidFill>
                <a:latin typeface="Arial" charset="0"/>
              </a:defRPr>
            </a:lvl4pPr>
            <a:lvl5pPr marL="2057400" indent="-228600" defTabSz="925513" eaLnBrk="0" hangingPunct="0">
              <a:defRPr sz="6600">
                <a:solidFill>
                  <a:schemeClr val="tx1"/>
                </a:solidFill>
                <a:latin typeface="Arial" charset="0"/>
              </a:defRPr>
            </a:lvl5pPr>
            <a:lvl6pPr marL="2514600" indent="-228600" algn="ctr" defTabSz="925513" eaLnBrk="0" fontAlgn="base" hangingPunct="0">
              <a:spcBef>
                <a:spcPct val="0"/>
              </a:spcBef>
              <a:spcAft>
                <a:spcPct val="0"/>
              </a:spcAft>
              <a:defRPr sz="6600">
                <a:solidFill>
                  <a:schemeClr val="tx1"/>
                </a:solidFill>
                <a:latin typeface="Arial" charset="0"/>
              </a:defRPr>
            </a:lvl6pPr>
            <a:lvl7pPr marL="2971800" indent="-228600" algn="ctr" defTabSz="925513" eaLnBrk="0" fontAlgn="base" hangingPunct="0">
              <a:spcBef>
                <a:spcPct val="0"/>
              </a:spcBef>
              <a:spcAft>
                <a:spcPct val="0"/>
              </a:spcAft>
              <a:defRPr sz="6600">
                <a:solidFill>
                  <a:schemeClr val="tx1"/>
                </a:solidFill>
                <a:latin typeface="Arial" charset="0"/>
              </a:defRPr>
            </a:lvl7pPr>
            <a:lvl8pPr marL="3429000" indent="-228600" algn="ctr" defTabSz="925513" eaLnBrk="0" fontAlgn="base" hangingPunct="0">
              <a:spcBef>
                <a:spcPct val="0"/>
              </a:spcBef>
              <a:spcAft>
                <a:spcPct val="0"/>
              </a:spcAft>
              <a:defRPr sz="6600">
                <a:solidFill>
                  <a:schemeClr val="tx1"/>
                </a:solidFill>
                <a:latin typeface="Arial" charset="0"/>
              </a:defRPr>
            </a:lvl8pPr>
            <a:lvl9pPr marL="3886200" indent="-228600" algn="ctr" defTabSz="925513" eaLnBrk="0" fontAlgn="base" hangingPunct="0">
              <a:spcBef>
                <a:spcPct val="0"/>
              </a:spcBef>
              <a:spcAft>
                <a:spcPct val="0"/>
              </a:spcAft>
              <a:defRPr sz="6600">
                <a:solidFill>
                  <a:schemeClr val="tx1"/>
                </a:solidFill>
                <a:latin typeface="Arial" charset="0"/>
              </a:defRPr>
            </a:lvl9pPr>
          </a:lstStyle>
          <a:p>
            <a:pPr eaLnBrk="1" hangingPunct="1"/>
            <a:fld id="{EADBA7A8-80D2-43A7-95E3-98951133C098}" type="slidenum">
              <a:rPr lang="fr-CA" sz="1200" smtClean="0"/>
              <a:pPr eaLnBrk="1" hangingPunct="1"/>
              <a:t>6</a:t>
            </a:fld>
            <a:endParaRPr lang="fr-CA"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6600">
                <a:solidFill>
                  <a:schemeClr val="tx1"/>
                </a:solidFill>
                <a:latin typeface="Arial" charset="0"/>
              </a:defRPr>
            </a:lvl1pPr>
            <a:lvl2pPr marL="742950" indent="-285750" defTabSz="925513" eaLnBrk="0" hangingPunct="0">
              <a:defRPr sz="6600">
                <a:solidFill>
                  <a:schemeClr val="tx1"/>
                </a:solidFill>
                <a:latin typeface="Arial" charset="0"/>
              </a:defRPr>
            </a:lvl2pPr>
            <a:lvl3pPr marL="1143000" indent="-228600" defTabSz="925513" eaLnBrk="0" hangingPunct="0">
              <a:defRPr sz="6600">
                <a:solidFill>
                  <a:schemeClr val="tx1"/>
                </a:solidFill>
                <a:latin typeface="Arial" charset="0"/>
              </a:defRPr>
            </a:lvl3pPr>
            <a:lvl4pPr marL="1600200" indent="-228600" defTabSz="925513" eaLnBrk="0" hangingPunct="0">
              <a:defRPr sz="6600">
                <a:solidFill>
                  <a:schemeClr val="tx1"/>
                </a:solidFill>
                <a:latin typeface="Arial" charset="0"/>
              </a:defRPr>
            </a:lvl4pPr>
            <a:lvl5pPr marL="2057400" indent="-228600" defTabSz="925513" eaLnBrk="0" hangingPunct="0">
              <a:defRPr sz="6600">
                <a:solidFill>
                  <a:schemeClr val="tx1"/>
                </a:solidFill>
                <a:latin typeface="Arial" charset="0"/>
              </a:defRPr>
            </a:lvl5pPr>
            <a:lvl6pPr marL="2514600" indent="-228600" algn="ctr" defTabSz="925513" eaLnBrk="0" fontAlgn="base" hangingPunct="0">
              <a:spcBef>
                <a:spcPct val="0"/>
              </a:spcBef>
              <a:spcAft>
                <a:spcPct val="0"/>
              </a:spcAft>
              <a:defRPr sz="6600">
                <a:solidFill>
                  <a:schemeClr val="tx1"/>
                </a:solidFill>
                <a:latin typeface="Arial" charset="0"/>
              </a:defRPr>
            </a:lvl6pPr>
            <a:lvl7pPr marL="2971800" indent="-228600" algn="ctr" defTabSz="925513" eaLnBrk="0" fontAlgn="base" hangingPunct="0">
              <a:spcBef>
                <a:spcPct val="0"/>
              </a:spcBef>
              <a:spcAft>
                <a:spcPct val="0"/>
              </a:spcAft>
              <a:defRPr sz="6600">
                <a:solidFill>
                  <a:schemeClr val="tx1"/>
                </a:solidFill>
                <a:latin typeface="Arial" charset="0"/>
              </a:defRPr>
            </a:lvl7pPr>
            <a:lvl8pPr marL="3429000" indent="-228600" algn="ctr" defTabSz="925513" eaLnBrk="0" fontAlgn="base" hangingPunct="0">
              <a:spcBef>
                <a:spcPct val="0"/>
              </a:spcBef>
              <a:spcAft>
                <a:spcPct val="0"/>
              </a:spcAft>
              <a:defRPr sz="6600">
                <a:solidFill>
                  <a:schemeClr val="tx1"/>
                </a:solidFill>
                <a:latin typeface="Arial" charset="0"/>
              </a:defRPr>
            </a:lvl8pPr>
            <a:lvl9pPr marL="3886200" indent="-228600" algn="ctr" defTabSz="925513" eaLnBrk="0" fontAlgn="base" hangingPunct="0">
              <a:spcBef>
                <a:spcPct val="0"/>
              </a:spcBef>
              <a:spcAft>
                <a:spcPct val="0"/>
              </a:spcAft>
              <a:defRPr sz="6600">
                <a:solidFill>
                  <a:schemeClr val="tx1"/>
                </a:solidFill>
                <a:latin typeface="Arial" charset="0"/>
              </a:defRPr>
            </a:lvl9pPr>
          </a:lstStyle>
          <a:p>
            <a:pPr eaLnBrk="1" hangingPunct="1"/>
            <a:fld id="{C733C599-C7D0-4906-913C-34C4EB0747AB}" type="slidenum">
              <a:rPr lang="fr-CA" sz="1200" smtClean="0"/>
              <a:pPr eaLnBrk="1" hangingPunct="1"/>
              <a:t>15</a:t>
            </a:fld>
            <a:endParaRPr lang="fr-CA"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CDA87BF9-33C7-4EEC-99F9-A53D84A08836}" type="slidenum">
              <a:rPr lang="fr-CA" smtClean="0"/>
              <a:pPr>
                <a:defRPr/>
              </a:pPr>
              <a:t>34</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endParaRPr lang="fr-CA"/>
          </a:p>
        </p:txBody>
      </p:sp>
      <p:sp>
        <p:nvSpPr>
          <p:cNvPr id="5" name="Espace réservé du pied de page 18"/>
          <p:cNvSpPr>
            <a:spLocks noGrp="1"/>
          </p:cNvSpPr>
          <p:nvPr>
            <p:ph type="ftr" sz="quarter" idx="11"/>
          </p:nvPr>
        </p:nvSpPr>
        <p:spPr/>
        <p:txBody>
          <a:bodyPr/>
          <a:lstStyle>
            <a:lvl1pPr>
              <a:defRPr/>
            </a:lvl1pPr>
          </a:lstStyle>
          <a:p>
            <a:pPr>
              <a:defRPr/>
            </a:pPr>
            <a:r>
              <a:rPr lang="fr-CA"/>
              <a:t>Le diabète</a:t>
            </a:r>
          </a:p>
        </p:txBody>
      </p:sp>
      <p:sp>
        <p:nvSpPr>
          <p:cNvPr id="6" name="Espace réservé du numéro de diapositive 26"/>
          <p:cNvSpPr>
            <a:spLocks noGrp="1"/>
          </p:cNvSpPr>
          <p:nvPr>
            <p:ph type="sldNum" sz="quarter" idx="12"/>
          </p:nvPr>
        </p:nvSpPr>
        <p:spPr/>
        <p:txBody>
          <a:bodyPr/>
          <a:lstStyle>
            <a:lvl1pPr>
              <a:defRPr/>
            </a:lvl1pPr>
          </a:lstStyle>
          <a:p>
            <a:pPr>
              <a:defRPr/>
            </a:pPr>
            <a:fld id="{C392D11C-015C-4865-AAA2-94B12DCFC6A4}"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CA"/>
          </a:p>
        </p:txBody>
      </p:sp>
      <p:sp>
        <p:nvSpPr>
          <p:cNvPr id="5"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6" name="Espace réservé du numéro de diapositive 17"/>
          <p:cNvSpPr>
            <a:spLocks noGrp="1"/>
          </p:cNvSpPr>
          <p:nvPr>
            <p:ph type="sldNum" sz="quarter" idx="12"/>
          </p:nvPr>
        </p:nvSpPr>
        <p:spPr/>
        <p:txBody>
          <a:bodyPr/>
          <a:lstStyle>
            <a:lvl1pPr>
              <a:defRPr/>
            </a:lvl1pPr>
          </a:lstStyle>
          <a:p>
            <a:pPr>
              <a:defRPr/>
            </a:pPr>
            <a:fld id="{0361CA10-370A-4144-B813-D6011DBF6621}"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CA"/>
          </a:p>
        </p:txBody>
      </p:sp>
      <p:sp>
        <p:nvSpPr>
          <p:cNvPr id="5"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6" name="Espace réservé du numéro de diapositive 17"/>
          <p:cNvSpPr>
            <a:spLocks noGrp="1"/>
          </p:cNvSpPr>
          <p:nvPr>
            <p:ph type="sldNum" sz="quarter" idx="12"/>
          </p:nvPr>
        </p:nvSpPr>
        <p:spPr/>
        <p:txBody>
          <a:bodyPr/>
          <a:lstStyle>
            <a:lvl1pPr>
              <a:defRPr/>
            </a:lvl1pPr>
          </a:lstStyle>
          <a:p>
            <a:pPr>
              <a:defRPr/>
            </a:pPr>
            <a:fld id="{3B10C559-B979-45BF-A5B0-0E109C463A8F}" type="slidenum">
              <a:rPr lang="fr-CA"/>
              <a:pPr>
                <a:defRPr/>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600200"/>
            <a:ext cx="4038600" cy="453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18"/>
          <p:cNvSpPr>
            <a:spLocks noGrp="1" noChangeArrowheads="1"/>
          </p:cNvSpPr>
          <p:nvPr>
            <p:ph type="sldNum" sz="quarter" idx="10"/>
          </p:nvPr>
        </p:nvSpPr>
        <p:spPr/>
        <p:txBody>
          <a:bodyPr/>
          <a:lstStyle>
            <a:lvl1pPr>
              <a:defRPr/>
            </a:lvl1pPr>
          </a:lstStyle>
          <a:p>
            <a:pPr>
              <a:defRPr/>
            </a:pPr>
            <a:fld id="{2D08E1FE-C97B-4B9D-BDEF-BB61BB193440}" type="slidenum">
              <a:rPr lang="fr-CA"/>
              <a:pPr>
                <a:defRPr/>
              </a:pPr>
              <a:t>‹N°›</a:t>
            </a:fld>
            <a:endParaRPr lang="fr-CA"/>
          </a:p>
        </p:txBody>
      </p:sp>
      <p:sp>
        <p:nvSpPr>
          <p:cNvPr id="6" name="Rectangle 219"/>
          <p:cNvSpPr>
            <a:spLocks noGrp="1" noChangeArrowheads="1"/>
          </p:cNvSpPr>
          <p:nvPr>
            <p:ph type="dt" sz="half" idx="11"/>
          </p:nvPr>
        </p:nvSpPr>
        <p:spPr/>
        <p:txBody>
          <a:bodyPr/>
          <a:lstStyle>
            <a:lvl1pPr>
              <a:defRPr/>
            </a:lvl1pPr>
          </a:lstStyle>
          <a:p>
            <a:pPr>
              <a:defRPr/>
            </a:pPr>
            <a:endParaRPr lang="fr-CA"/>
          </a:p>
        </p:txBody>
      </p:sp>
      <p:sp>
        <p:nvSpPr>
          <p:cNvPr id="7" name="Rectangle 220"/>
          <p:cNvSpPr>
            <a:spLocks noGrp="1" noChangeArrowheads="1"/>
          </p:cNvSpPr>
          <p:nvPr>
            <p:ph type="ftr" sz="quarter" idx="12"/>
          </p:nvPr>
        </p:nvSpPr>
        <p:spPr/>
        <p:txBody>
          <a:bodyPr/>
          <a:lstStyle>
            <a:lvl1pPr>
              <a:defRPr/>
            </a:lvl1pPr>
          </a:lstStyle>
          <a:p>
            <a:pPr>
              <a:defRPr/>
            </a:pPr>
            <a:r>
              <a:rPr lang="fr-CA"/>
              <a:t>Le diabète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18"/>
          <p:cNvSpPr>
            <a:spLocks noGrp="1" noChangeArrowheads="1"/>
          </p:cNvSpPr>
          <p:nvPr>
            <p:ph type="sldNum" sz="quarter" idx="10"/>
          </p:nvPr>
        </p:nvSpPr>
        <p:spPr/>
        <p:txBody>
          <a:bodyPr/>
          <a:lstStyle>
            <a:lvl1pPr>
              <a:defRPr/>
            </a:lvl1pPr>
          </a:lstStyle>
          <a:p>
            <a:pPr>
              <a:defRPr/>
            </a:pPr>
            <a:fld id="{2264E310-A282-4665-A671-E8807A95A6BB}" type="slidenum">
              <a:rPr lang="fr-CA"/>
              <a:pPr>
                <a:defRPr/>
              </a:pPr>
              <a:t>‹N°›</a:t>
            </a:fld>
            <a:endParaRPr lang="fr-CA"/>
          </a:p>
        </p:txBody>
      </p:sp>
      <p:sp>
        <p:nvSpPr>
          <p:cNvPr id="6" name="Rectangle 219"/>
          <p:cNvSpPr>
            <a:spLocks noGrp="1" noChangeArrowheads="1"/>
          </p:cNvSpPr>
          <p:nvPr>
            <p:ph type="dt" sz="half" idx="11"/>
          </p:nvPr>
        </p:nvSpPr>
        <p:spPr/>
        <p:txBody>
          <a:bodyPr/>
          <a:lstStyle>
            <a:lvl1pPr>
              <a:defRPr/>
            </a:lvl1pPr>
          </a:lstStyle>
          <a:p>
            <a:pPr>
              <a:defRPr/>
            </a:pPr>
            <a:endParaRPr lang="fr-CA"/>
          </a:p>
        </p:txBody>
      </p:sp>
      <p:sp>
        <p:nvSpPr>
          <p:cNvPr id="7" name="Rectangle 220"/>
          <p:cNvSpPr>
            <a:spLocks noGrp="1" noChangeArrowheads="1"/>
          </p:cNvSpPr>
          <p:nvPr>
            <p:ph type="ftr" sz="quarter" idx="12"/>
          </p:nvPr>
        </p:nvSpPr>
        <p:spPr/>
        <p:txBody>
          <a:bodyPr/>
          <a:lstStyle>
            <a:lvl1pPr>
              <a:defRPr/>
            </a:lvl1pPr>
          </a:lstStyle>
          <a:p>
            <a:pPr>
              <a:defRPr/>
            </a:pPr>
            <a:r>
              <a:rPr lang="fr-CA"/>
              <a:t>Le diabète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907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907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43350"/>
            <a:ext cx="4038600" cy="21907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43350"/>
            <a:ext cx="4038600" cy="21907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18"/>
          <p:cNvSpPr>
            <a:spLocks noGrp="1" noChangeArrowheads="1"/>
          </p:cNvSpPr>
          <p:nvPr>
            <p:ph type="sldNum" sz="quarter" idx="10"/>
          </p:nvPr>
        </p:nvSpPr>
        <p:spPr/>
        <p:txBody>
          <a:bodyPr/>
          <a:lstStyle>
            <a:lvl1pPr>
              <a:defRPr/>
            </a:lvl1pPr>
          </a:lstStyle>
          <a:p>
            <a:pPr>
              <a:defRPr/>
            </a:pPr>
            <a:fld id="{3021A7F7-62B1-4AB0-931D-7BB6E586FD96}" type="slidenum">
              <a:rPr lang="fr-CA"/>
              <a:pPr>
                <a:defRPr/>
              </a:pPr>
              <a:t>‹N°›</a:t>
            </a:fld>
            <a:endParaRPr lang="fr-CA"/>
          </a:p>
        </p:txBody>
      </p:sp>
      <p:sp>
        <p:nvSpPr>
          <p:cNvPr id="8" name="Rectangle 219"/>
          <p:cNvSpPr>
            <a:spLocks noGrp="1" noChangeArrowheads="1"/>
          </p:cNvSpPr>
          <p:nvPr>
            <p:ph type="dt" sz="half" idx="11"/>
          </p:nvPr>
        </p:nvSpPr>
        <p:spPr/>
        <p:txBody>
          <a:bodyPr/>
          <a:lstStyle>
            <a:lvl1pPr>
              <a:defRPr/>
            </a:lvl1pPr>
          </a:lstStyle>
          <a:p>
            <a:pPr>
              <a:defRPr/>
            </a:pPr>
            <a:endParaRPr lang="fr-CA"/>
          </a:p>
        </p:txBody>
      </p:sp>
      <p:sp>
        <p:nvSpPr>
          <p:cNvPr id="9" name="Rectangle 220"/>
          <p:cNvSpPr>
            <a:spLocks noGrp="1" noChangeArrowheads="1"/>
          </p:cNvSpPr>
          <p:nvPr>
            <p:ph type="ftr" sz="quarter" idx="12"/>
          </p:nvPr>
        </p:nvSpPr>
        <p:spPr/>
        <p:txBody>
          <a:bodyPr/>
          <a:lstStyle>
            <a:lvl1pPr>
              <a:defRPr/>
            </a:lvl1pPr>
          </a:lstStyle>
          <a:p>
            <a:pPr>
              <a:defRPr/>
            </a:pPr>
            <a:r>
              <a:rPr lang="fr-CA"/>
              <a:t>Le diabète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907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3350"/>
            <a:ext cx="4038600" cy="21907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218"/>
          <p:cNvSpPr>
            <a:spLocks noGrp="1" noChangeArrowheads="1"/>
          </p:cNvSpPr>
          <p:nvPr>
            <p:ph type="sldNum" sz="quarter" idx="10"/>
          </p:nvPr>
        </p:nvSpPr>
        <p:spPr/>
        <p:txBody>
          <a:bodyPr/>
          <a:lstStyle>
            <a:lvl1pPr>
              <a:defRPr/>
            </a:lvl1pPr>
          </a:lstStyle>
          <a:p>
            <a:pPr>
              <a:defRPr/>
            </a:pPr>
            <a:fld id="{0AE804F3-41E1-461D-9186-3EB5BDE4AF10}" type="slidenum">
              <a:rPr lang="fr-CA"/>
              <a:pPr>
                <a:defRPr/>
              </a:pPr>
              <a:t>‹N°›</a:t>
            </a:fld>
            <a:endParaRPr lang="fr-CA"/>
          </a:p>
        </p:txBody>
      </p:sp>
      <p:sp>
        <p:nvSpPr>
          <p:cNvPr id="7" name="Rectangle 219"/>
          <p:cNvSpPr>
            <a:spLocks noGrp="1" noChangeArrowheads="1"/>
          </p:cNvSpPr>
          <p:nvPr>
            <p:ph type="dt" sz="half" idx="11"/>
          </p:nvPr>
        </p:nvSpPr>
        <p:spPr/>
        <p:txBody>
          <a:bodyPr/>
          <a:lstStyle>
            <a:lvl1pPr>
              <a:defRPr/>
            </a:lvl1pPr>
          </a:lstStyle>
          <a:p>
            <a:pPr>
              <a:defRPr/>
            </a:pPr>
            <a:endParaRPr lang="fr-CA"/>
          </a:p>
        </p:txBody>
      </p:sp>
      <p:sp>
        <p:nvSpPr>
          <p:cNvPr id="8" name="Rectangle 220"/>
          <p:cNvSpPr>
            <a:spLocks noGrp="1" noChangeArrowheads="1"/>
          </p:cNvSpPr>
          <p:nvPr>
            <p:ph type="ftr" sz="quarter" idx="12"/>
          </p:nvPr>
        </p:nvSpPr>
        <p:spPr/>
        <p:txBody>
          <a:bodyPr/>
          <a:lstStyle>
            <a:lvl1pPr>
              <a:defRPr/>
            </a:lvl1pPr>
          </a:lstStyle>
          <a:p>
            <a:pPr>
              <a:defRPr/>
            </a:pPr>
            <a:r>
              <a:rPr lang="fr-CA"/>
              <a:t>Le diabète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CA"/>
          </a:p>
        </p:txBody>
      </p:sp>
      <p:sp>
        <p:nvSpPr>
          <p:cNvPr id="5"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6" name="Espace réservé du numéro de diapositive 17"/>
          <p:cNvSpPr>
            <a:spLocks noGrp="1"/>
          </p:cNvSpPr>
          <p:nvPr>
            <p:ph type="sldNum" sz="quarter" idx="12"/>
          </p:nvPr>
        </p:nvSpPr>
        <p:spPr/>
        <p:txBody>
          <a:bodyPr/>
          <a:lstStyle>
            <a:lvl1pPr>
              <a:defRPr/>
            </a:lvl1pPr>
          </a:lstStyle>
          <a:p>
            <a:pPr>
              <a:defRPr/>
            </a:pPr>
            <a:fld id="{597D8B3D-F12E-4243-9ABD-2F112C40A5D5}"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a:t>Le diabète</a:t>
            </a:r>
          </a:p>
        </p:txBody>
      </p:sp>
      <p:sp>
        <p:nvSpPr>
          <p:cNvPr id="6" name="Espace réservé du numéro de diapositive 5"/>
          <p:cNvSpPr>
            <a:spLocks noGrp="1"/>
          </p:cNvSpPr>
          <p:nvPr>
            <p:ph type="sldNum" sz="quarter" idx="12"/>
          </p:nvPr>
        </p:nvSpPr>
        <p:spPr/>
        <p:txBody>
          <a:bodyPr/>
          <a:lstStyle>
            <a:lvl1pPr>
              <a:defRPr/>
            </a:lvl1pPr>
          </a:lstStyle>
          <a:p>
            <a:pPr>
              <a:defRPr/>
            </a:pPr>
            <a:fld id="{805F0927-538D-40F6-9393-DEE458CE9846}" type="slidenum">
              <a:rPr lang="fr-CA"/>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CA"/>
          </a:p>
        </p:txBody>
      </p:sp>
      <p:sp>
        <p:nvSpPr>
          <p:cNvPr id="6"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7" name="Espace réservé du numéro de diapositive 17"/>
          <p:cNvSpPr>
            <a:spLocks noGrp="1"/>
          </p:cNvSpPr>
          <p:nvPr>
            <p:ph type="sldNum" sz="quarter" idx="12"/>
          </p:nvPr>
        </p:nvSpPr>
        <p:spPr/>
        <p:txBody>
          <a:bodyPr/>
          <a:lstStyle>
            <a:lvl1pPr>
              <a:defRPr/>
            </a:lvl1pPr>
          </a:lstStyle>
          <a:p>
            <a:pPr>
              <a:defRPr/>
            </a:pPr>
            <a:fld id="{BF724B12-64DA-49B1-95DF-3EE66FDD8E12}"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endParaRPr lang="fr-CA"/>
          </a:p>
        </p:txBody>
      </p:sp>
      <p:sp>
        <p:nvSpPr>
          <p:cNvPr id="8"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9" name="Espace réservé du numéro de diapositive 17"/>
          <p:cNvSpPr>
            <a:spLocks noGrp="1"/>
          </p:cNvSpPr>
          <p:nvPr>
            <p:ph type="sldNum" sz="quarter" idx="12"/>
          </p:nvPr>
        </p:nvSpPr>
        <p:spPr/>
        <p:txBody>
          <a:bodyPr/>
          <a:lstStyle>
            <a:lvl1pPr>
              <a:defRPr/>
            </a:lvl1pPr>
          </a:lstStyle>
          <a:p>
            <a:pPr>
              <a:defRPr/>
            </a:pPr>
            <a:fld id="{9017FCDE-D05F-474E-A406-927111C148D4}"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endParaRPr lang="fr-CA"/>
          </a:p>
        </p:txBody>
      </p:sp>
      <p:sp>
        <p:nvSpPr>
          <p:cNvPr id="4"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5" name="Espace réservé du numéro de diapositive 17"/>
          <p:cNvSpPr>
            <a:spLocks noGrp="1"/>
          </p:cNvSpPr>
          <p:nvPr>
            <p:ph type="sldNum" sz="quarter" idx="12"/>
          </p:nvPr>
        </p:nvSpPr>
        <p:spPr/>
        <p:txBody>
          <a:bodyPr/>
          <a:lstStyle>
            <a:lvl1pPr>
              <a:defRPr/>
            </a:lvl1pPr>
          </a:lstStyle>
          <a:p>
            <a:pPr>
              <a:defRPr/>
            </a:pPr>
            <a:fld id="{44C1E9FB-5074-47F1-AC83-6FE3F1C10AF3}"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fr-CA"/>
          </a:p>
        </p:txBody>
      </p:sp>
      <p:sp>
        <p:nvSpPr>
          <p:cNvPr id="3"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4" name="Espace réservé du numéro de diapositive 17"/>
          <p:cNvSpPr>
            <a:spLocks noGrp="1"/>
          </p:cNvSpPr>
          <p:nvPr>
            <p:ph type="sldNum" sz="quarter" idx="12"/>
          </p:nvPr>
        </p:nvSpPr>
        <p:spPr/>
        <p:txBody>
          <a:bodyPr/>
          <a:lstStyle>
            <a:lvl1pPr>
              <a:defRPr/>
            </a:lvl1pPr>
          </a:lstStyle>
          <a:p>
            <a:pPr>
              <a:defRPr/>
            </a:pPr>
            <a:fld id="{3C509988-9048-40B3-BDD9-1160B99F3936}"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CA"/>
          </a:p>
        </p:txBody>
      </p:sp>
      <p:sp>
        <p:nvSpPr>
          <p:cNvPr id="6" name="Espace réservé du pied de page 21"/>
          <p:cNvSpPr>
            <a:spLocks noGrp="1"/>
          </p:cNvSpPr>
          <p:nvPr>
            <p:ph type="ftr" sz="quarter" idx="11"/>
          </p:nvPr>
        </p:nvSpPr>
        <p:spPr/>
        <p:txBody>
          <a:bodyPr/>
          <a:lstStyle>
            <a:lvl1pPr>
              <a:defRPr/>
            </a:lvl1pPr>
          </a:lstStyle>
          <a:p>
            <a:pPr>
              <a:defRPr/>
            </a:pPr>
            <a:r>
              <a:rPr lang="fr-CA"/>
              <a:t>Le diabète</a:t>
            </a:r>
          </a:p>
        </p:txBody>
      </p:sp>
      <p:sp>
        <p:nvSpPr>
          <p:cNvPr id="7" name="Espace réservé du numéro de diapositive 17"/>
          <p:cNvSpPr>
            <a:spLocks noGrp="1"/>
          </p:cNvSpPr>
          <p:nvPr>
            <p:ph type="sldNum" sz="quarter" idx="12"/>
          </p:nvPr>
        </p:nvSpPr>
        <p:spPr/>
        <p:txBody>
          <a:bodyPr/>
          <a:lstStyle>
            <a:lvl1pPr>
              <a:defRPr/>
            </a:lvl1pPr>
          </a:lstStyle>
          <a:p>
            <a:pPr>
              <a:defRPr/>
            </a:pPr>
            <a:fld id="{9953848A-9FC0-4160-8607-56F98B15F9D0}"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endParaRPr lang="fr-CA"/>
          </a:p>
        </p:txBody>
      </p:sp>
      <p:sp>
        <p:nvSpPr>
          <p:cNvPr id="10" name="Espace réservé du pied de page 5"/>
          <p:cNvSpPr>
            <a:spLocks noGrp="1"/>
          </p:cNvSpPr>
          <p:nvPr>
            <p:ph type="ftr" sz="quarter" idx="11"/>
          </p:nvPr>
        </p:nvSpPr>
        <p:spPr/>
        <p:txBody>
          <a:bodyPr/>
          <a:lstStyle>
            <a:lvl1pPr>
              <a:defRPr/>
            </a:lvl1pPr>
          </a:lstStyle>
          <a:p>
            <a:pPr>
              <a:defRPr/>
            </a:pPr>
            <a:r>
              <a:rPr lang="fr-CA"/>
              <a:t>Le diabète</a:t>
            </a: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3B082CDE-D600-4B1E-9A8C-71033DB5B270}"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alpha val="90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4100"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4101"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CA"/>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fr-CA"/>
              <a:t>Le diabète</a:t>
            </a: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B99027C1-F9DB-46BB-9ADD-E025979CD9CD}" type="slidenum">
              <a:rPr lang="fr-CA"/>
              <a:pPr>
                <a:defRPr/>
              </a:pPr>
              <a:t>‹N°›</a:t>
            </a:fld>
            <a:endParaRPr lang="fr-CA"/>
          </a:p>
        </p:txBody>
      </p:sp>
      <p:grpSp>
        <p:nvGrpSpPr>
          <p:cNvPr id="4105"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3777" r:id="rId1"/>
    <p:sldLayoutId id="2147483769" r:id="rId2"/>
    <p:sldLayoutId id="2147483778" r:id="rId3"/>
    <p:sldLayoutId id="2147483770" r:id="rId4"/>
    <p:sldLayoutId id="2147483771" r:id="rId5"/>
    <p:sldLayoutId id="2147483772" r:id="rId6"/>
    <p:sldLayoutId id="2147483773" r:id="rId7"/>
    <p:sldLayoutId id="2147483774" r:id="rId8"/>
    <p:sldLayoutId id="2147483779" r:id="rId9"/>
    <p:sldLayoutId id="2147483775" r:id="rId10"/>
    <p:sldLayoutId id="2147483776" r:id="rId11"/>
    <p:sldLayoutId id="2147483780" r:id="rId12"/>
    <p:sldLayoutId id="2147483781" r:id="rId13"/>
    <p:sldLayoutId id="2147483782" r:id="rId14"/>
    <p:sldLayoutId id="2147483783" r:id="rId15"/>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ctrTitle"/>
          </p:nvPr>
        </p:nvSpPr>
        <p:spPr/>
        <p:txBody>
          <a:bodyPr>
            <a:normAutofit fontScale="90000"/>
          </a:bodyPr>
          <a:lstStyle/>
          <a:p>
            <a:pPr fontAlgn="auto">
              <a:spcAft>
                <a:spcPts val="0"/>
              </a:spcAft>
              <a:defRPr/>
            </a:pPr>
            <a:r>
              <a:rPr lang="fr-CA" sz="4400" dirty="0" smtClean="0"/>
              <a:t/>
            </a:r>
            <a:br>
              <a:rPr lang="fr-CA" sz="4400" dirty="0" smtClean="0"/>
            </a:br>
            <a:r>
              <a:rPr lang="fr-CA" sz="4400" dirty="0" smtClean="0"/>
              <a:t/>
            </a:r>
            <a:br>
              <a:rPr lang="fr-CA" sz="4400" dirty="0" smtClean="0"/>
            </a:br>
            <a:r>
              <a:rPr lang="fr-CA" sz="4400" dirty="0" smtClean="0"/>
              <a:t/>
            </a:r>
            <a:br>
              <a:rPr lang="fr-CA" sz="4400" dirty="0" smtClean="0"/>
            </a:br>
            <a:r>
              <a:rPr lang="fr-CA" sz="4400" dirty="0" smtClean="0"/>
              <a:t>Soins infirmiers </a:t>
            </a:r>
            <a:br>
              <a:rPr lang="fr-CA" sz="4400" dirty="0" smtClean="0"/>
            </a:br>
            <a:r>
              <a:rPr lang="fr-CA" sz="4400" dirty="0" smtClean="0"/>
              <a:t>180-205-MT</a:t>
            </a:r>
            <a:br>
              <a:rPr lang="fr-CA" sz="4400" dirty="0" smtClean="0"/>
            </a:br>
            <a:r>
              <a:rPr lang="fr-CA" sz="4400" dirty="0" smtClean="0"/>
              <a:t>Le diabète</a:t>
            </a:r>
            <a:endParaRPr lang="fr-CA" sz="4800" dirty="0" smtClean="0"/>
          </a:p>
        </p:txBody>
      </p:sp>
      <p:sp>
        <p:nvSpPr>
          <p:cNvPr id="12291" name="Rectangle 5"/>
          <p:cNvSpPr>
            <a:spLocks noGrp="1" noChangeArrowheads="1"/>
          </p:cNvSpPr>
          <p:nvPr>
            <p:ph type="subTitle" idx="1"/>
          </p:nvPr>
        </p:nvSpPr>
        <p:spPr>
          <a:xfrm>
            <a:off x="533400" y="3228975"/>
            <a:ext cx="7854950" cy="1752600"/>
          </a:xfrm>
        </p:spPr>
        <p:txBody>
          <a:bodyPr/>
          <a:lstStyle/>
          <a:p>
            <a:pPr marR="0"/>
            <a:r>
              <a:rPr lang="fr-CA" dirty="0" smtClean="0"/>
              <a:t>Préparé par  </a:t>
            </a:r>
          </a:p>
          <a:p>
            <a:pPr marR="0"/>
            <a:r>
              <a:rPr lang="fr-CA" dirty="0" smtClean="0"/>
              <a:t>Andrée-Anne Picard</a:t>
            </a:r>
            <a:endParaRPr lang="fr-CA" dirty="0" smtClean="0"/>
          </a:p>
          <a:p>
            <a:pPr marR="0"/>
            <a:r>
              <a:rPr lang="fr-CA" dirty="0" smtClean="0"/>
              <a:t>Hiver  2012</a:t>
            </a:r>
          </a:p>
          <a:p>
            <a:pPr marR="0"/>
            <a:endParaRPr lang="fr-C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p:txBody>
          <a:bodyPr>
            <a:normAutofit fontScale="90000"/>
          </a:bodyPr>
          <a:lstStyle/>
          <a:p>
            <a:pPr fontAlgn="auto">
              <a:spcAft>
                <a:spcPts val="0"/>
              </a:spcAft>
              <a:defRPr/>
            </a:pPr>
            <a:r>
              <a:rPr lang="fr-CA" sz="4400" dirty="0" smtClean="0"/>
              <a:t>Sécrétion normale d’insuline endogène </a:t>
            </a:r>
            <a:r>
              <a:rPr lang="fr-CA" sz="4900" dirty="0" smtClean="0"/>
              <a:t/>
            </a:r>
            <a:br>
              <a:rPr lang="fr-CA" sz="4900" dirty="0" smtClean="0"/>
            </a:br>
            <a:r>
              <a:rPr lang="fr-CA" sz="2200" dirty="0" smtClean="0"/>
              <a:t>Lewis, p. 436</a:t>
            </a:r>
          </a:p>
        </p:txBody>
      </p:sp>
      <p:graphicFrame>
        <p:nvGraphicFramePr>
          <p:cNvPr id="2050" name="Object 9"/>
          <p:cNvGraphicFramePr>
            <a:graphicFrameLocks noGrp="1" noChangeAspect="1"/>
          </p:cNvGraphicFramePr>
          <p:nvPr>
            <p:ph idx="1"/>
          </p:nvPr>
        </p:nvGraphicFramePr>
        <p:xfrm>
          <a:off x="714348" y="1928802"/>
          <a:ext cx="7215238" cy="1922465"/>
        </p:xfrm>
        <a:graphic>
          <a:graphicData uri="http://schemas.openxmlformats.org/presentationml/2006/ole">
            <p:oleObj spid="_x0000_s2066" name="Photo Editor Photo" r:id="rId3" imgW="9523810" imgH="6335009" progId="">
              <p:embed/>
            </p:oleObj>
          </a:graphicData>
        </a:graphic>
      </p:graphicFrame>
      <p:sp>
        <p:nvSpPr>
          <p:cNvPr id="5" name="Espace réservé du numéro de diapositive 3"/>
          <p:cNvSpPr>
            <a:spLocks noGrp="1"/>
          </p:cNvSpPr>
          <p:nvPr>
            <p:ph type="sldNum" sz="quarter" idx="12"/>
          </p:nvPr>
        </p:nvSpPr>
        <p:spPr/>
        <p:txBody>
          <a:bodyPr/>
          <a:lstStyle/>
          <a:p>
            <a:pPr>
              <a:defRPr/>
            </a:pPr>
            <a:fld id="{38215F4E-2BE2-4F54-A235-C9E08C39D65F}" type="slidenum">
              <a:rPr lang="fr-CA"/>
              <a:pPr>
                <a:defRPr/>
              </a:pPr>
              <a:t>10</a:t>
            </a:fld>
            <a:endParaRPr lang="fr-CA"/>
          </a:p>
        </p:txBody>
      </p:sp>
      <p:sp>
        <p:nvSpPr>
          <p:cNvPr id="2053" name="Rectangle 6"/>
          <p:cNvSpPr>
            <a:spLocks noGrp="1" noChangeArrowheads="1"/>
          </p:cNvSpPr>
          <p:nvPr>
            <p:ph type="body" idx="4294967295"/>
          </p:nvPr>
        </p:nvSpPr>
        <p:spPr>
          <a:xfrm>
            <a:off x="0" y="1928813"/>
            <a:ext cx="8229600" cy="4105275"/>
          </a:xfrm>
        </p:spPr>
        <p:txBody>
          <a:bodyPr/>
          <a:lstStyle/>
          <a:p>
            <a:endParaRPr lang="fr-CA" dirty="0" smtClean="0"/>
          </a:p>
          <a:p>
            <a:pPr>
              <a:buNone/>
            </a:pPr>
            <a:endParaRPr lang="fr-CA" dirty="0" smtClean="0"/>
          </a:p>
        </p:txBody>
      </p:sp>
      <p:sp>
        <p:nvSpPr>
          <p:cNvPr id="2054" name="ZoneTexte 6"/>
          <p:cNvSpPr txBox="1">
            <a:spLocks noChangeArrowheads="1"/>
          </p:cNvSpPr>
          <p:nvPr/>
        </p:nvSpPr>
        <p:spPr bwMode="auto">
          <a:xfrm>
            <a:off x="571500" y="3786188"/>
            <a:ext cx="7500938" cy="2892425"/>
          </a:xfrm>
          <a:prstGeom prst="rect">
            <a:avLst/>
          </a:prstGeom>
          <a:noFill/>
          <a:ln w="9525">
            <a:noFill/>
            <a:miter lim="800000"/>
            <a:headEnd/>
            <a:tailEnd/>
          </a:ln>
        </p:spPr>
        <p:txBody>
          <a:bodyPr>
            <a:spAutoFit/>
          </a:bodyPr>
          <a:lstStyle/>
          <a:p>
            <a:pPr algn="l">
              <a:buFont typeface="Wingdings" pitchFamily="2" charset="2"/>
              <a:buChar char="§"/>
            </a:pPr>
            <a:r>
              <a:rPr lang="fr-CA" sz="1800" dirty="0"/>
              <a:t>Dans les 2 heures suivant un repas, les concentrations d’insuline augmentent rapidement dans le sang, atteignant leur pic après environ une heure.</a:t>
            </a:r>
          </a:p>
          <a:p>
            <a:pPr algn="l">
              <a:buFont typeface="Wingdings" pitchFamily="2" charset="2"/>
              <a:buChar char="§"/>
            </a:pPr>
            <a:r>
              <a:rPr lang="fr-CA" sz="1800" dirty="0"/>
              <a:t>Après les repas, les concentrations d’insuline diminuent rapidement pour retrouver le taux qu’elles avaient en période </a:t>
            </a:r>
            <a:r>
              <a:rPr lang="fr-CA" sz="1800" dirty="0" err="1"/>
              <a:t>prépandiale</a:t>
            </a:r>
            <a:r>
              <a:rPr lang="fr-CA" sz="1800" dirty="0"/>
              <a:t> à mesure que l’absorption des glucides diminue dans le tractus gastro-intestinal.</a:t>
            </a:r>
          </a:p>
          <a:p>
            <a:pPr algn="l">
              <a:buFont typeface="Wingdings" pitchFamily="2" charset="2"/>
              <a:buChar char="§"/>
            </a:pPr>
            <a:r>
              <a:rPr lang="fr-CA" sz="1800" dirty="0"/>
              <a:t>Une fois que le tractus gastro-intestinal a terminé l’absorption des glucides et pendant la nuit, les concentrations d’insuline sont faibles et sensiblement constantes, et augmentent légèrement à l’aube. </a:t>
            </a:r>
          </a:p>
          <a:p>
            <a:pPr algn="l"/>
            <a:endParaRPr lang="fr-FR"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rmAutofit/>
          </a:bodyPr>
          <a:lstStyle/>
          <a:p>
            <a:pPr fontAlgn="auto">
              <a:spcAft>
                <a:spcPts val="0"/>
              </a:spcAft>
              <a:defRPr/>
            </a:pPr>
            <a:r>
              <a:rPr lang="fr-CA" dirty="0" smtClean="0"/>
              <a:t>Rétinopathie </a:t>
            </a:r>
            <a:br>
              <a:rPr lang="fr-CA" dirty="0" smtClean="0"/>
            </a:br>
            <a:r>
              <a:rPr lang="fr-CA" sz="2200" dirty="0" smtClean="0"/>
              <a:t>Brunner, vol. 3, p. 301</a:t>
            </a:r>
          </a:p>
        </p:txBody>
      </p:sp>
      <p:sp>
        <p:nvSpPr>
          <p:cNvPr id="7" name="Espace réservé du contenu 6"/>
          <p:cNvSpPr>
            <a:spLocks noGrp="1"/>
          </p:cNvSpPr>
          <p:nvPr>
            <p:ph idx="1"/>
          </p:nvPr>
        </p:nvSpPr>
        <p:spPr/>
        <p:txBody>
          <a:bodyPr/>
          <a:lstStyle/>
          <a:p>
            <a:endParaRPr lang="fr-FR"/>
          </a:p>
        </p:txBody>
      </p:sp>
      <p:sp>
        <p:nvSpPr>
          <p:cNvPr id="5" name="Espace réservé du numéro de diapositive 3"/>
          <p:cNvSpPr>
            <a:spLocks noGrp="1"/>
          </p:cNvSpPr>
          <p:nvPr>
            <p:ph type="sldNum" sz="quarter" idx="12"/>
          </p:nvPr>
        </p:nvSpPr>
        <p:spPr/>
        <p:txBody>
          <a:bodyPr/>
          <a:lstStyle/>
          <a:p>
            <a:pPr>
              <a:defRPr/>
            </a:pPr>
            <a:fld id="{5ADF8069-2B4D-46FD-BBDA-0B483DEF6210}" type="slidenum">
              <a:rPr lang="fr-CA"/>
              <a:pPr>
                <a:defRPr/>
              </a:pPr>
              <a:t>100</a:t>
            </a:fld>
            <a:endParaRPr lang="fr-CA"/>
          </a:p>
        </p:txBody>
      </p:sp>
      <p:pic>
        <p:nvPicPr>
          <p:cNvPr id="112646" name="Picture 4" descr="tab_43%2d13_partie2%2ejpeg?_lang=FR&amp;hm___tg=http%3a%2f%2f65%2e54%2e175%2e250%2fcgi%2dbin%2fgetmsg%2ftab_43%252d13_partie2%252ejpeg&amp;hm___qs=%26msg%3d3CF3C8F0%2d64D1%2d4A56%2dB333%2d598DC06151DE%26start%3d0%26len%3d1356235%26mimepart%3d8%26curmbox%3d00000000%2d0000%2d0000%2d0000%2d000000000001%26b%3dc94edb28c1b1e980513df4f5867d9faf%26disk%3d10%2e1%2e106%2e201_d2250%26login%3djanine_roy%26domain%3dhotmail%252ecom%26_lang%3dFR%26country%3dCA&amp;hm___cacheh=1&amp;file=tab_43%2d13_partie2%2ejpeg&amp;domain=hotmail"/>
          <p:cNvPicPr>
            <a:picLocks noChangeAspect="1" noChangeArrowheads="1"/>
          </p:cNvPicPr>
          <p:nvPr/>
        </p:nvPicPr>
        <p:blipFill>
          <a:blip r:embed="rId2" cstate="print"/>
          <a:srcRect/>
          <a:stretch>
            <a:fillRect/>
          </a:stretch>
        </p:blipFill>
        <p:spPr bwMode="auto">
          <a:xfrm>
            <a:off x="285721" y="2000240"/>
            <a:ext cx="8643998" cy="3444885"/>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Néphropathie </a:t>
            </a:r>
            <a:br>
              <a:rPr lang="fr-CA" dirty="0" smtClean="0"/>
            </a:br>
            <a:r>
              <a:rPr lang="fr-CA" sz="2000" dirty="0" smtClean="0"/>
              <a:t>Lewis, p. 645</a:t>
            </a:r>
            <a:endParaRPr lang="fr-FR" sz="2000" dirty="0"/>
          </a:p>
        </p:txBody>
      </p:sp>
      <p:sp>
        <p:nvSpPr>
          <p:cNvPr id="113667" name="Espace réservé du contenu 2"/>
          <p:cNvSpPr>
            <a:spLocks noGrp="1"/>
          </p:cNvSpPr>
          <p:nvPr>
            <p:ph idx="1"/>
          </p:nvPr>
        </p:nvSpPr>
        <p:spPr/>
        <p:txBody>
          <a:bodyPr/>
          <a:lstStyle/>
          <a:p>
            <a:r>
              <a:rPr lang="fr-CA" dirty="0" smtClean="0"/>
              <a:t>Déficience rénale consécutive aux changements </a:t>
            </a:r>
            <a:r>
              <a:rPr lang="fr-CA" dirty="0" err="1" smtClean="0"/>
              <a:t>microvasculaires</a:t>
            </a:r>
            <a:r>
              <a:rPr lang="fr-CA" dirty="0" smtClean="0"/>
              <a:t> du rein.</a:t>
            </a:r>
          </a:p>
          <a:p>
            <a:r>
              <a:rPr lang="fr-CA" dirty="0" smtClean="0"/>
              <a:t>Peu après l’apparition du diabète et particulièrement lorsque la glycémie est élevée, la membrane de filtration des reins s’affaiblit et laisse échapper des protéines plasmatiques qui passent dans l’urine.</a:t>
            </a:r>
          </a:p>
          <a:p>
            <a:r>
              <a:rPr lang="fr-CA" dirty="0" smtClean="0"/>
              <a:t>La pression sanguine dans les vaisseaux du rein s’accroît et contribue à la progression de la néphropathie.</a:t>
            </a:r>
            <a:endParaRPr lang="fr-FR" dirty="0" smtClean="0"/>
          </a:p>
        </p:txBody>
      </p:sp>
      <p:sp>
        <p:nvSpPr>
          <p:cNvPr id="4" name="Espace réservé du numéro de diapositive 3"/>
          <p:cNvSpPr>
            <a:spLocks noGrp="1"/>
          </p:cNvSpPr>
          <p:nvPr>
            <p:ph type="sldNum" sz="quarter" idx="12"/>
          </p:nvPr>
        </p:nvSpPr>
        <p:spPr/>
        <p:txBody>
          <a:bodyPr/>
          <a:lstStyle/>
          <a:p>
            <a:pPr>
              <a:defRPr/>
            </a:pPr>
            <a:fld id="{89C40114-22E0-483B-8330-191E84ADCDDC}" type="slidenum">
              <a:rPr lang="fr-CA"/>
              <a:pPr>
                <a:defRPr/>
              </a:pPr>
              <a:t>101</a:t>
            </a:fld>
            <a:endParaRPr lang="fr-CA"/>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457200" y="705600"/>
            <a:ext cx="8229600" cy="1143000"/>
          </a:xfrm>
        </p:spPr>
        <p:txBody>
          <a:bodyPr>
            <a:normAutofit/>
          </a:bodyPr>
          <a:lstStyle/>
          <a:p>
            <a:pPr fontAlgn="auto">
              <a:spcAft>
                <a:spcPts val="0"/>
              </a:spcAft>
              <a:defRPr/>
            </a:pPr>
            <a:r>
              <a:rPr lang="fr-CA" dirty="0" smtClean="0"/>
              <a:t>Neuropathie périphérique </a:t>
            </a:r>
            <a:br>
              <a:rPr lang="fr-CA" dirty="0" smtClean="0"/>
            </a:br>
            <a:r>
              <a:rPr lang="fr-CA" sz="2000" dirty="0" smtClean="0"/>
              <a:t>Lewis, p. 647</a:t>
            </a:r>
          </a:p>
        </p:txBody>
      </p:sp>
      <p:sp>
        <p:nvSpPr>
          <p:cNvPr id="293893" name="Rectangle 5"/>
          <p:cNvSpPr>
            <a:spLocks noGrp="1" noChangeArrowheads="1"/>
          </p:cNvSpPr>
          <p:nvPr>
            <p:ph sz="half" idx="1"/>
          </p:nvPr>
        </p:nvSpPr>
        <p:spPr>
          <a:xfrm>
            <a:off x="457200" y="1936800"/>
            <a:ext cx="4038600" cy="4533900"/>
          </a:xfrm>
        </p:spPr>
        <p:txBody>
          <a:bodyPr>
            <a:normAutofit fontScale="85000" lnSpcReduction="20000"/>
          </a:bodyPr>
          <a:lstStyle/>
          <a:p>
            <a:pPr marL="274320" indent="-274320" fontAlgn="auto">
              <a:spcAft>
                <a:spcPts val="0"/>
              </a:spcAft>
              <a:buClr>
                <a:schemeClr val="accent3"/>
              </a:buClr>
              <a:buFont typeface="Wingdings 2"/>
              <a:buChar char=""/>
              <a:defRPr/>
            </a:pPr>
            <a:r>
              <a:rPr lang="fr-CA" dirty="0" smtClean="0"/>
              <a:t>Diminution de la sensibilité à la douleur, la chaleur, le froid</a:t>
            </a:r>
          </a:p>
          <a:p>
            <a:pPr marL="274320" indent="-274320" fontAlgn="auto">
              <a:spcAft>
                <a:spcPts val="0"/>
              </a:spcAft>
              <a:buClr>
                <a:schemeClr val="accent3"/>
              </a:buClr>
              <a:buFont typeface="Wingdings 2"/>
              <a:buChar char=""/>
              <a:defRPr/>
            </a:pPr>
            <a:r>
              <a:rPr lang="fr-CA" dirty="0" smtClean="0"/>
              <a:t>Diminution du  sens vibratoire</a:t>
            </a:r>
          </a:p>
          <a:p>
            <a:pPr marL="640080" lvl="1" indent="-246888" fontAlgn="auto">
              <a:spcAft>
                <a:spcPts val="0"/>
              </a:spcAft>
              <a:buFont typeface="Wingdings 2"/>
              <a:buChar char=""/>
              <a:defRPr/>
            </a:pPr>
            <a:r>
              <a:rPr lang="fr-CA" dirty="0" smtClean="0"/>
              <a:t>Baisse de la sensibilité proprioceptive et tactile</a:t>
            </a:r>
          </a:p>
          <a:p>
            <a:pPr marL="640080" lvl="1" indent="-246888" fontAlgn="auto">
              <a:spcAft>
                <a:spcPts val="0"/>
              </a:spcAft>
              <a:buFont typeface="Wingdings 2"/>
              <a:buChar char=""/>
              <a:defRPr/>
            </a:pPr>
            <a:r>
              <a:rPr lang="fr-CA" dirty="0" smtClean="0"/>
              <a:t>Engourdissements dans les jambes et les pieds, paresthésie, ↓ réflexes</a:t>
            </a:r>
          </a:p>
          <a:p>
            <a:pPr marL="640080" lvl="1" indent="-246888" fontAlgn="auto">
              <a:spcAft>
                <a:spcPts val="0"/>
              </a:spcAft>
              <a:buFont typeface="Wingdings 2"/>
              <a:buChar char=""/>
              <a:defRPr/>
            </a:pPr>
            <a:r>
              <a:rPr lang="fr-CA" dirty="0" smtClean="0"/>
              <a:t>Sensation de brûlure (surtout la nuit)</a:t>
            </a:r>
          </a:p>
          <a:p>
            <a:pPr marL="640080" lvl="1" indent="-246888" fontAlgn="auto">
              <a:spcAft>
                <a:spcPts val="0"/>
              </a:spcAft>
              <a:buFont typeface="Wingdings 2"/>
              <a:buChar char=""/>
              <a:defRPr/>
            </a:pPr>
            <a:r>
              <a:rPr lang="fr-CA" dirty="0" smtClean="0"/>
              <a:t>Ulcérations et déformations du pied peuvent se manifester</a:t>
            </a:r>
          </a:p>
          <a:p>
            <a:pPr marL="274320" indent="-274320" fontAlgn="auto">
              <a:spcAft>
                <a:spcPts val="0"/>
              </a:spcAft>
              <a:buClr>
                <a:schemeClr val="accent3"/>
              </a:buClr>
              <a:buFont typeface="Wingdings 2"/>
              <a:buChar char=""/>
              <a:defRPr/>
            </a:pPr>
            <a:r>
              <a:rPr lang="fr-CA" dirty="0" smtClean="0"/>
              <a:t>Test au </a:t>
            </a:r>
            <a:r>
              <a:rPr lang="fr-CA" dirty="0" err="1" smtClean="0"/>
              <a:t>monofilament</a:t>
            </a:r>
            <a:endParaRPr lang="fr-CA" dirty="0" smtClean="0"/>
          </a:p>
        </p:txBody>
      </p:sp>
      <p:pic>
        <p:nvPicPr>
          <p:cNvPr id="114692" name="Picture 8" descr="FIGURE 43-12_309"/>
          <p:cNvPicPr>
            <a:picLocks noGrp="1" noChangeAspect="1" noChangeArrowheads="1"/>
          </p:cNvPicPr>
          <p:nvPr>
            <p:ph sz="quarter" idx="2"/>
          </p:nvPr>
        </p:nvPicPr>
        <p:blipFill>
          <a:blip r:embed="rId2" cstate="print"/>
          <a:srcRect/>
          <a:stretch>
            <a:fillRect/>
          </a:stretch>
        </p:blipFill>
        <p:spPr>
          <a:xfrm>
            <a:off x="5878513" y="2000240"/>
            <a:ext cx="1693883" cy="2286016"/>
          </a:xfrm>
        </p:spPr>
      </p:pic>
      <p:pic>
        <p:nvPicPr>
          <p:cNvPr id="114693" name="Picture 9" descr="Fig_43-13_310"/>
          <p:cNvPicPr>
            <a:picLocks noGrp="1" noChangeAspect="1" noChangeArrowheads="1"/>
          </p:cNvPicPr>
          <p:nvPr>
            <p:ph sz="quarter" idx="3"/>
          </p:nvPr>
        </p:nvPicPr>
        <p:blipFill>
          <a:blip r:embed="rId3" cstate="print"/>
          <a:srcRect/>
          <a:stretch>
            <a:fillRect/>
          </a:stretch>
        </p:blipFill>
        <p:spPr>
          <a:xfrm>
            <a:off x="4714876" y="4714884"/>
            <a:ext cx="4038600" cy="1625600"/>
          </a:xfrm>
        </p:spPr>
      </p:pic>
      <p:sp>
        <p:nvSpPr>
          <p:cNvPr id="6" name="Espace réservé du numéro de diapositive 5"/>
          <p:cNvSpPr>
            <a:spLocks noGrp="1"/>
          </p:cNvSpPr>
          <p:nvPr>
            <p:ph type="sldNum" sz="quarter" idx="10"/>
          </p:nvPr>
        </p:nvSpPr>
        <p:spPr/>
        <p:txBody>
          <a:bodyPr/>
          <a:lstStyle/>
          <a:p>
            <a:pPr>
              <a:defRPr/>
            </a:pPr>
            <a:fld id="{EB93D040-B4A5-4857-A21E-D31D0F53B429}" type="slidenum">
              <a:rPr lang="fr-CA" smtClean="0"/>
              <a:pPr>
                <a:defRPr/>
              </a:pPr>
              <a:t>102</a:t>
            </a:fld>
            <a:endParaRPr lang="fr-CA"/>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Autofit/>
          </a:bodyPr>
          <a:lstStyle/>
          <a:p>
            <a:pPr fontAlgn="auto">
              <a:spcAft>
                <a:spcPts val="0"/>
              </a:spcAft>
              <a:defRPr/>
            </a:pPr>
            <a:r>
              <a:rPr lang="fr-CA" sz="4400" dirty="0" smtClean="0"/>
              <a:t>Facteurs de risque des ulcères plantaires</a:t>
            </a:r>
          </a:p>
        </p:txBody>
      </p:sp>
      <p:sp>
        <p:nvSpPr>
          <p:cNvPr id="115715" name="Rectangle 3"/>
          <p:cNvSpPr>
            <a:spLocks noGrp="1" noChangeArrowheads="1"/>
          </p:cNvSpPr>
          <p:nvPr>
            <p:ph idx="1"/>
          </p:nvPr>
        </p:nvSpPr>
        <p:spPr/>
        <p:txBody>
          <a:bodyPr/>
          <a:lstStyle/>
          <a:p>
            <a:r>
              <a:rPr lang="fr-CA" dirty="0" smtClean="0"/>
              <a:t>Durée de la maladie: diabète depuis plus de 10 ans</a:t>
            </a:r>
          </a:p>
          <a:p>
            <a:r>
              <a:rPr lang="fr-CA" dirty="0" smtClean="0"/>
              <a:t>Âge :Plus de 40 ans</a:t>
            </a:r>
          </a:p>
          <a:p>
            <a:r>
              <a:rPr lang="fr-CA" dirty="0" smtClean="0"/>
              <a:t>Tabagisme</a:t>
            </a:r>
          </a:p>
          <a:p>
            <a:r>
              <a:rPr lang="fr-CA" dirty="0" smtClean="0"/>
              <a:t>Pouls périphériques affaiblis</a:t>
            </a:r>
          </a:p>
          <a:p>
            <a:r>
              <a:rPr lang="fr-CA" dirty="0" smtClean="0"/>
              <a:t>Baisse de la sensibilité</a:t>
            </a:r>
          </a:p>
          <a:p>
            <a:r>
              <a:rPr lang="fr-CA" dirty="0" smtClean="0">
                <a:sym typeface="Wingdings" pitchFamily="2" charset="2"/>
              </a:rPr>
              <a:t></a:t>
            </a:r>
            <a:r>
              <a:rPr lang="fr-CA" dirty="0" smtClean="0"/>
              <a:t>Comme l’hyperglycémie amoindrit la capacité des leucocytes à détruire les agents pathogènes, le diabète mal équilibré diminue la résistance à certaines infections.</a:t>
            </a:r>
          </a:p>
          <a:p>
            <a:endParaRPr lang="fr-CA" dirty="0" smtClean="0"/>
          </a:p>
        </p:txBody>
      </p:sp>
      <p:sp>
        <p:nvSpPr>
          <p:cNvPr id="4" name="Espace réservé du numéro de diapositive 3"/>
          <p:cNvSpPr>
            <a:spLocks noGrp="1"/>
          </p:cNvSpPr>
          <p:nvPr>
            <p:ph type="sldNum" sz="quarter" idx="12"/>
          </p:nvPr>
        </p:nvSpPr>
        <p:spPr/>
        <p:txBody>
          <a:bodyPr/>
          <a:lstStyle/>
          <a:p>
            <a:pPr>
              <a:defRPr/>
            </a:pPr>
            <a:fld id="{4BF12838-8DEF-4E1B-AF7C-EFF4FA147502}" type="slidenum">
              <a:rPr lang="fr-CA"/>
              <a:pPr>
                <a:defRPr/>
              </a:pPr>
              <a:t>103</a:t>
            </a:fld>
            <a:endParaRPr lang="fr-CA"/>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4"/>
          <p:cNvSpPr>
            <a:spLocks noGrp="1" noChangeArrowheads="1"/>
          </p:cNvSpPr>
          <p:nvPr>
            <p:ph type="title"/>
          </p:nvPr>
        </p:nvSpPr>
        <p:spPr>
          <a:xfrm>
            <a:off x="457200" y="704850"/>
            <a:ext cx="8229600" cy="1143000"/>
          </a:xfrm>
        </p:spPr>
        <p:txBody>
          <a:bodyPr>
            <a:normAutofit/>
          </a:bodyPr>
          <a:lstStyle/>
          <a:p>
            <a:pPr fontAlgn="auto">
              <a:spcAft>
                <a:spcPts val="0"/>
              </a:spcAft>
              <a:defRPr/>
            </a:pPr>
            <a:r>
              <a:rPr lang="fr-CA" dirty="0" smtClean="0"/>
              <a:t>Neuropathie autonome </a:t>
            </a:r>
            <a:br>
              <a:rPr lang="fr-CA" dirty="0" smtClean="0"/>
            </a:br>
            <a:r>
              <a:rPr lang="fr-CA" sz="2000" dirty="0" smtClean="0"/>
              <a:t>Lewis, p. 647</a:t>
            </a:r>
          </a:p>
        </p:txBody>
      </p:sp>
      <p:pic>
        <p:nvPicPr>
          <p:cNvPr id="116739" name="Picture 7" descr="ENCADRÉ43-13A_307"/>
          <p:cNvPicPr>
            <a:picLocks noGrp="1" noChangeAspect="1" noChangeArrowheads="1"/>
          </p:cNvPicPr>
          <p:nvPr>
            <p:ph sz="half" idx="1"/>
          </p:nvPr>
        </p:nvPicPr>
        <p:blipFill>
          <a:blip r:embed="rId2" cstate="print"/>
          <a:srcRect/>
          <a:stretch>
            <a:fillRect/>
          </a:stretch>
        </p:blipFill>
        <p:spPr>
          <a:xfrm>
            <a:off x="1000101" y="2000240"/>
            <a:ext cx="2857520" cy="4000528"/>
          </a:xfrm>
        </p:spPr>
      </p:pic>
      <p:pic>
        <p:nvPicPr>
          <p:cNvPr id="116740" name="Picture 8" descr="ENCADRÉ43-13B_307"/>
          <p:cNvPicPr>
            <a:picLocks noGrp="1" noChangeAspect="1" noChangeArrowheads="1"/>
          </p:cNvPicPr>
          <p:nvPr>
            <p:ph sz="half" idx="2"/>
          </p:nvPr>
        </p:nvPicPr>
        <p:blipFill>
          <a:blip r:embed="rId3" cstate="print"/>
          <a:srcRect/>
          <a:stretch>
            <a:fillRect/>
          </a:stretch>
        </p:blipFill>
        <p:spPr>
          <a:xfrm>
            <a:off x="5300663" y="2214554"/>
            <a:ext cx="2843237" cy="3786214"/>
          </a:xfrm>
        </p:spPr>
      </p:pic>
      <p:sp>
        <p:nvSpPr>
          <p:cNvPr id="5" name="Espace réservé du numéro de diapositive 4"/>
          <p:cNvSpPr>
            <a:spLocks noGrp="1"/>
          </p:cNvSpPr>
          <p:nvPr>
            <p:ph type="sldNum" sz="quarter" idx="12"/>
          </p:nvPr>
        </p:nvSpPr>
        <p:spPr/>
        <p:txBody>
          <a:bodyPr/>
          <a:lstStyle/>
          <a:p>
            <a:pPr>
              <a:defRPr/>
            </a:pPr>
            <a:fld id="{CF8355C3-83D1-4DEF-99E9-47DF2CD7871D}" type="slidenum">
              <a:rPr lang="fr-CA"/>
              <a:pPr>
                <a:defRPr/>
              </a:pPr>
              <a:t>104</a:t>
            </a:fld>
            <a:endParaRPr lang="fr-CA"/>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1906" y="620688"/>
            <a:ext cx="8864590" cy="5472608"/>
          </a:xfrm>
        </p:spPr>
      </p:pic>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105</a:t>
            </a:fld>
            <a:endParaRPr lang="fr-CA"/>
          </a:p>
        </p:txBody>
      </p:sp>
    </p:spTree>
    <p:extLst>
      <p:ext uri="{BB962C8B-B14F-4D97-AF65-F5344CB8AC3E}">
        <p14:creationId xmlns:p14="http://schemas.microsoft.com/office/powerpoint/2010/main" xmlns="" val="3085157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692696"/>
            <a:ext cx="8352928" cy="5271865"/>
          </a:xfrm>
        </p:spPr>
      </p:pic>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106</a:t>
            </a:fld>
            <a:endParaRPr lang="fr-CA"/>
          </a:p>
        </p:txBody>
      </p:sp>
    </p:spTree>
    <p:extLst>
      <p:ext uri="{BB962C8B-B14F-4D97-AF65-F5344CB8AC3E}">
        <p14:creationId xmlns:p14="http://schemas.microsoft.com/office/powerpoint/2010/main" xmlns="" val="954916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fontAlgn="auto">
              <a:spcAft>
                <a:spcPts val="0"/>
              </a:spcAft>
              <a:defRPr/>
            </a:pPr>
            <a:r>
              <a:rPr lang="fr-CA" smtClean="0"/>
              <a:t>Recommandations diverses</a:t>
            </a:r>
            <a:endParaRPr lang="fr-FR"/>
          </a:p>
        </p:txBody>
      </p:sp>
      <p:sp>
        <p:nvSpPr>
          <p:cNvPr id="117763" name="Espace réservé du texte 9"/>
          <p:cNvSpPr>
            <a:spLocks noGrp="1"/>
          </p:cNvSpPr>
          <p:nvPr>
            <p:ph type="body" idx="1"/>
          </p:nvPr>
        </p:nvSpPr>
        <p:spPr>
          <a:xfrm>
            <a:off x="530225" y="2705100"/>
            <a:ext cx="7772400" cy="1509713"/>
          </a:xfrm>
        </p:spPr>
        <p:txBody>
          <a:bodyPr/>
          <a:lstStyle/>
          <a:p>
            <a:endParaRPr lang="fr-FR" smtClean="0"/>
          </a:p>
        </p:txBody>
      </p:sp>
      <p:sp>
        <p:nvSpPr>
          <p:cNvPr id="5" name="Espace réservé du numéro de diapositive 4"/>
          <p:cNvSpPr>
            <a:spLocks noGrp="1"/>
          </p:cNvSpPr>
          <p:nvPr>
            <p:ph type="sldNum" sz="quarter" idx="12"/>
          </p:nvPr>
        </p:nvSpPr>
        <p:spPr/>
        <p:txBody>
          <a:bodyPr/>
          <a:lstStyle/>
          <a:p>
            <a:pPr>
              <a:defRPr/>
            </a:pPr>
            <a:fld id="{609FF254-5A16-4643-9D2C-9A0624D3B458}" type="slidenum">
              <a:rPr lang="fr-CA"/>
              <a:pPr>
                <a:defRPr/>
              </a:pPr>
              <a:t>107</a:t>
            </a:fld>
            <a:endParaRPr lang="fr-CA"/>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Grp="1" noChangeArrowheads="1"/>
          </p:cNvSpPr>
          <p:nvPr>
            <p:ph type="title"/>
          </p:nvPr>
        </p:nvSpPr>
        <p:spPr>
          <a:xfrm>
            <a:off x="457200" y="704850"/>
            <a:ext cx="8229600" cy="1143000"/>
          </a:xfrm>
        </p:spPr>
        <p:txBody>
          <a:bodyPr>
            <a:normAutofit/>
          </a:bodyPr>
          <a:lstStyle/>
          <a:p>
            <a:pPr fontAlgn="auto">
              <a:spcAft>
                <a:spcPts val="0"/>
              </a:spcAft>
              <a:defRPr/>
            </a:pPr>
            <a:r>
              <a:rPr lang="fr-CA" dirty="0" smtClean="0"/>
              <a:t>Soins des pieds </a:t>
            </a:r>
            <a:br>
              <a:rPr lang="fr-CA" dirty="0" smtClean="0"/>
            </a:br>
            <a:r>
              <a:rPr lang="fr-CA" sz="2000" dirty="0" smtClean="0"/>
              <a:t>Encadré 60.13, p. 649</a:t>
            </a:r>
          </a:p>
        </p:txBody>
      </p:sp>
      <p:pic>
        <p:nvPicPr>
          <p:cNvPr id="118787" name="Picture 11" descr="enc_43-14A_310"/>
          <p:cNvPicPr>
            <a:picLocks noGrp="1" noChangeAspect="1" noChangeArrowheads="1"/>
          </p:cNvPicPr>
          <p:nvPr>
            <p:ph sz="half" idx="1"/>
          </p:nvPr>
        </p:nvPicPr>
        <p:blipFill>
          <a:blip r:embed="rId2" cstate="print"/>
          <a:srcRect/>
          <a:stretch>
            <a:fillRect/>
          </a:stretch>
        </p:blipFill>
        <p:spPr>
          <a:xfrm>
            <a:off x="785786" y="2000240"/>
            <a:ext cx="3432202" cy="4286280"/>
          </a:xfrm>
        </p:spPr>
      </p:pic>
      <p:pic>
        <p:nvPicPr>
          <p:cNvPr id="118788" name="Picture 12" descr="enc_43-14B_310"/>
          <p:cNvPicPr>
            <a:picLocks noGrp="1" noChangeAspect="1" noChangeArrowheads="1"/>
          </p:cNvPicPr>
          <p:nvPr>
            <p:ph sz="half" idx="2"/>
          </p:nvPr>
        </p:nvPicPr>
        <p:blipFill>
          <a:blip r:embed="rId3" cstate="print"/>
          <a:srcRect/>
          <a:stretch>
            <a:fillRect/>
          </a:stretch>
        </p:blipFill>
        <p:spPr>
          <a:xfrm>
            <a:off x="4929191" y="2000240"/>
            <a:ext cx="3429024" cy="4243388"/>
          </a:xfrm>
        </p:spPr>
      </p:pic>
      <p:sp>
        <p:nvSpPr>
          <p:cNvPr id="5" name="Espace réservé du numéro de diapositive 4"/>
          <p:cNvSpPr>
            <a:spLocks noGrp="1"/>
          </p:cNvSpPr>
          <p:nvPr>
            <p:ph type="sldNum" sz="quarter" idx="12"/>
          </p:nvPr>
        </p:nvSpPr>
        <p:spPr/>
        <p:txBody>
          <a:bodyPr/>
          <a:lstStyle/>
          <a:p>
            <a:pPr>
              <a:defRPr/>
            </a:pPr>
            <a:fld id="{ACD639AA-B707-44F3-9666-E5AC8D21A70D}" type="slidenum">
              <a:rPr lang="fr-CA"/>
              <a:pPr>
                <a:defRPr/>
              </a:pPr>
              <a:t>108</a:t>
            </a:fld>
            <a:endParaRPr lang="fr-CA"/>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7" name="Rectangle 5"/>
          <p:cNvSpPr>
            <a:spLocks noGrp="1" noChangeArrowheads="1"/>
          </p:cNvSpPr>
          <p:nvPr>
            <p:ph type="title"/>
          </p:nvPr>
        </p:nvSpPr>
        <p:spPr/>
        <p:txBody>
          <a:bodyPr>
            <a:normAutofit/>
          </a:bodyPr>
          <a:lstStyle/>
          <a:p>
            <a:pPr fontAlgn="auto">
              <a:spcAft>
                <a:spcPts val="0"/>
              </a:spcAft>
              <a:defRPr/>
            </a:pPr>
            <a:r>
              <a:rPr lang="fr-CA" dirty="0" smtClean="0"/>
              <a:t>Soins des pieds </a:t>
            </a:r>
            <a:br>
              <a:rPr lang="fr-CA" dirty="0" smtClean="0"/>
            </a:br>
            <a:endParaRPr lang="fr-CA" sz="2200" dirty="0" smtClean="0"/>
          </a:p>
        </p:txBody>
      </p:sp>
      <p:pic>
        <p:nvPicPr>
          <p:cNvPr id="119811" name="Picture 4" descr="enc_43-14C_310"/>
          <p:cNvPicPr>
            <a:picLocks noGrp="1" noChangeAspect="1" noChangeArrowheads="1"/>
          </p:cNvPicPr>
          <p:nvPr>
            <p:ph idx="1"/>
          </p:nvPr>
        </p:nvPicPr>
        <p:blipFill>
          <a:blip r:embed="rId2" cstate="print"/>
          <a:srcRect/>
          <a:stretch>
            <a:fillRect/>
          </a:stretch>
        </p:blipFill>
        <p:spPr>
          <a:xfrm>
            <a:off x="2847975" y="1928802"/>
            <a:ext cx="3448050" cy="4429156"/>
          </a:xfrm>
        </p:spPr>
      </p:pic>
      <p:sp>
        <p:nvSpPr>
          <p:cNvPr id="4" name="Espace réservé du numéro de diapositive 3"/>
          <p:cNvSpPr>
            <a:spLocks noGrp="1"/>
          </p:cNvSpPr>
          <p:nvPr>
            <p:ph type="sldNum" sz="quarter" idx="12"/>
          </p:nvPr>
        </p:nvSpPr>
        <p:spPr/>
        <p:txBody>
          <a:bodyPr/>
          <a:lstStyle/>
          <a:p>
            <a:pPr>
              <a:defRPr/>
            </a:pPr>
            <a:fld id="{1D6B392B-41EB-40E1-9A40-ED603D8B5076}" type="slidenum">
              <a:rPr lang="fr-CA"/>
              <a:pPr>
                <a:defRPr/>
              </a:pPr>
              <a:t>109</a:t>
            </a:fld>
            <a:endParaRPr lang="fr-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600" dirty="0" smtClean="0"/>
              <a:t>Insuline</a:t>
            </a:r>
            <a:r>
              <a:rPr lang="fr-CA" dirty="0" smtClean="0"/>
              <a:t> </a:t>
            </a:r>
            <a:br>
              <a:rPr lang="fr-CA" dirty="0" smtClean="0"/>
            </a:br>
            <a:r>
              <a:rPr lang="fr-CA" sz="2200" dirty="0" smtClean="0"/>
              <a:t>Lewis, p. 600</a:t>
            </a:r>
            <a:endParaRPr lang="fr-FR" sz="2200" dirty="0" smtClean="0"/>
          </a:p>
        </p:txBody>
      </p:sp>
      <p:sp>
        <p:nvSpPr>
          <p:cNvPr id="19459" name="Espace réservé du contenu 2"/>
          <p:cNvSpPr>
            <a:spLocks noGrp="1"/>
          </p:cNvSpPr>
          <p:nvPr>
            <p:ph idx="1"/>
          </p:nvPr>
        </p:nvSpPr>
        <p:spPr/>
        <p:txBody>
          <a:bodyPr/>
          <a:lstStyle/>
          <a:p>
            <a:r>
              <a:rPr lang="fr-CA" dirty="0" smtClean="0"/>
              <a:t>Dans les cellules, l’insuline produit les effets suivants:</a:t>
            </a:r>
          </a:p>
          <a:p>
            <a:pPr lvl="1"/>
            <a:r>
              <a:rPr lang="fr-CA" dirty="0" smtClean="0"/>
              <a:t>Elle stimule le transport du glucose à travers la membrane plasmique et sa transformation en énergie.</a:t>
            </a:r>
          </a:p>
          <a:p>
            <a:pPr lvl="1"/>
            <a:r>
              <a:rPr lang="fr-CA" dirty="0" smtClean="0"/>
              <a:t>Elle incite le foie et les muscles à mettre le glucose en réserve (sous forme de glycogène).</a:t>
            </a:r>
          </a:p>
          <a:p>
            <a:pPr lvl="1"/>
            <a:r>
              <a:rPr lang="fr-CA" dirty="0" smtClean="0"/>
              <a:t>Elle indique au foie qu’il ne doit plus libérer de glucose.</a:t>
            </a:r>
          </a:p>
          <a:p>
            <a:pPr lvl="1"/>
            <a:r>
              <a:rPr lang="fr-CA" dirty="0" smtClean="0"/>
              <a:t>Elle accroît le stockage des graisses alimentaires dans les tissus adipeux.</a:t>
            </a:r>
          </a:p>
          <a:p>
            <a:pPr lvl="1"/>
            <a:r>
              <a:rPr lang="fr-CA" dirty="0" smtClean="0"/>
              <a:t>Elle accélère le transport des acides aminés (dérivés des protéines alimentaires à travers la membrane plasmique.</a:t>
            </a:r>
          </a:p>
          <a:p>
            <a:pPr lvl="1"/>
            <a:endParaRPr lang="fr-CA" dirty="0" smtClean="0"/>
          </a:p>
          <a:p>
            <a:pPr lvl="1"/>
            <a:endParaRPr lang="fr-CA" dirty="0" smtClean="0"/>
          </a:p>
          <a:p>
            <a:pPr lvl="1"/>
            <a:endParaRPr lang="fr-FR" dirty="0" smtClean="0"/>
          </a:p>
        </p:txBody>
      </p:sp>
      <p:sp>
        <p:nvSpPr>
          <p:cNvPr id="4" name="Espace réservé du numéro de diapositive 3"/>
          <p:cNvSpPr>
            <a:spLocks noGrp="1"/>
          </p:cNvSpPr>
          <p:nvPr>
            <p:ph type="sldNum" sz="quarter" idx="12"/>
          </p:nvPr>
        </p:nvSpPr>
        <p:spPr/>
        <p:txBody>
          <a:bodyPr/>
          <a:lstStyle/>
          <a:p>
            <a:pPr>
              <a:defRPr/>
            </a:pPr>
            <a:fld id="{C7059507-A738-46B7-9C5C-BB266962850F}" type="slidenum">
              <a:rPr lang="fr-CA"/>
              <a:pPr>
                <a:defRPr/>
              </a:pPr>
              <a:t>11</a:t>
            </a:fld>
            <a:endParaRPr lang="fr-CA"/>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fr-CA" dirty="0" smtClean="0"/>
              <a:t>Hygiène personnelle</a:t>
            </a:r>
          </a:p>
        </p:txBody>
      </p:sp>
      <p:sp>
        <p:nvSpPr>
          <p:cNvPr id="120835" name="Rectangle 3"/>
          <p:cNvSpPr>
            <a:spLocks noGrp="1" noChangeArrowheads="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fr-CA" dirty="0" smtClean="0"/>
              <a:t>Prendre un bain ou une douche tiède à tous les jours avec du savon doux.</a:t>
            </a:r>
          </a:p>
          <a:p>
            <a:pPr marL="274320" indent="-274320" fontAlgn="auto">
              <a:spcAft>
                <a:spcPts val="0"/>
              </a:spcAft>
              <a:buClr>
                <a:schemeClr val="accent3"/>
              </a:buClr>
              <a:buFont typeface="Wingdings 2"/>
              <a:buChar char=""/>
              <a:defRPr/>
            </a:pPr>
            <a:r>
              <a:rPr lang="fr-CA" dirty="0" smtClean="0"/>
              <a:t>Appliquer une lotion hydratante</a:t>
            </a:r>
          </a:p>
          <a:p>
            <a:pPr marL="274320" indent="-274320" fontAlgn="auto">
              <a:spcAft>
                <a:spcPts val="0"/>
              </a:spcAft>
              <a:buClr>
                <a:schemeClr val="accent3"/>
              </a:buClr>
              <a:buFont typeface="Wingdings 2"/>
              <a:buChar char=""/>
              <a:defRPr/>
            </a:pPr>
            <a:r>
              <a:rPr lang="fr-CA" dirty="0" smtClean="0"/>
              <a:t>Porter des gants si risque de blessures.</a:t>
            </a:r>
          </a:p>
          <a:p>
            <a:pPr marL="274320" indent="-274320" fontAlgn="auto">
              <a:spcAft>
                <a:spcPts val="0"/>
              </a:spcAft>
              <a:buClr>
                <a:schemeClr val="accent3"/>
              </a:buClr>
              <a:buFont typeface="Wingdings 2"/>
              <a:buChar char=""/>
              <a:defRPr/>
            </a:pPr>
            <a:r>
              <a:rPr lang="fr-CA" dirty="0" smtClean="0"/>
              <a:t>Appliquer un écran solaire 15 et plus.</a:t>
            </a:r>
          </a:p>
          <a:p>
            <a:pPr marL="274320" indent="-274320" fontAlgn="auto">
              <a:spcAft>
                <a:spcPts val="0"/>
              </a:spcAft>
              <a:buClr>
                <a:schemeClr val="accent3"/>
              </a:buClr>
              <a:buFont typeface="Wingdings 2"/>
              <a:buChar char=""/>
              <a:defRPr/>
            </a:pPr>
            <a:r>
              <a:rPr lang="fr-CA" dirty="0" smtClean="0"/>
              <a:t>Éviter les températures chaude ou froide à l’extrême.</a:t>
            </a:r>
          </a:p>
          <a:p>
            <a:pPr marL="274320" indent="-274320" fontAlgn="auto">
              <a:spcAft>
                <a:spcPts val="0"/>
              </a:spcAft>
              <a:buClr>
                <a:schemeClr val="accent3"/>
              </a:buClr>
              <a:buFont typeface="Wingdings 2"/>
              <a:buChar char=""/>
              <a:defRPr/>
            </a:pPr>
            <a:r>
              <a:rPr lang="fr-CA" dirty="0" smtClean="0"/>
              <a:t>Brosser vos dents après chaque repas avec une brosse à poils doux.(infection fréquente)</a:t>
            </a:r>
          </a:p>
          <a:p>
            <a:pPr marL="274320" indent="-274320" fontAlgn="auto">
              <a:spcAft>
                <a:spcPts val="0"/>
              </a:spcAft>
              <a:buClr>
                <a:schemeClr val="accent3"/>
              </a:buClr>
              <a:buFont typeface="Wingdings 2"/>
              <a:buChar char=""/>
              <a:defRPr/>
            </a:pPr>
            <a:r>
              <a:rPr lang="fr-CA" dirty="0" smtClean="0"/>
              <a:t>Laver à l’eau et au savon doux toute blessure et couvrir avec un pansement sec et stérile.</a:t>
            </a:r>
          </a:p>
          <a:p>
            <a:pPr marL="274320" indent="-274320" fontAlgn="auto">
              <a:spcAft>
                <a:spcPts val="0"/>
              </a:spcAft>
              <a:buClr>
                <a:schemeClr val="accent3"/>
              </a:buClr>
              <a:buFont typeface="Wingdings 2"/>
              <a:buChar char=""/>
              <a:defRPr/>
            </a:pPr>
            <a:r>
              <a:rPr lang="fr-CA" dirty="0" smtClean="0"/>
              <a:t>Aviser votre médecin si vous notez la présence d’une rougeur, douleur, chaleur, enflure, pus ou si vous </a:t>
            </a:r>
            <a:r>
              <a:rPr lang="fr-CA" dirty="0" err="1" smtClean="0"/>
              <a:t>avevz</a:t>
            </a:r>
            <a:r>
              <a:rPr lang="fr-CA" dirty="0" smtClean="0"/>
              <a:t> une plaie qui tarde à guérir.</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C3A5F5A2-3C05-42BD-A537-62B204AE34ED}" type="slidenum">
              <a:rPr lang="fr-CA"/>
              <a:pPr>
                <a:defRPr/>
              </a:pPr>
              <a:t>110</a:t>
            </a:fld>
            <a:endParaRPr lang="fr-CA"/>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fr-CA" dirty="0" smtClean="0"/>
              <a:t>Conseils pour les voyages</a:t>
            </a:r>
          </a:p>
        </p:txBody>
      </p:sp>
      <p:sp>
        <p:nvSpPr>
          <p:cNvPr id="121859" name="Rectangle 3"/>
          <p:cNvSpPr>
            <a:spLocks noGrp="1" noChangeArrowheads="1"/>
          </p:cNvSpPr>
          <p:nvPr>
            <p:ph idx="1"/>
          </p:nvPr>
        </p:nvSpPr>
        <p:spPr/>
        <p:txBody>
          <a:bodyPr>
            <a:normAutofit fontScale="85000" lnSpcReduction="10000"/>
          </a:bodyPr>
          <a:lstStyle/>
          <a:p>
            <a:pPr marL="274320" indent="-274320" fontAlgn="auto">
              <a:spcAft>
                <a:spcPts val="0"/>
              </a:spcAft>
              <a:buClr>
                <a:schemeClr val="accent3"/>
              </a:buClr>
              <a:buFont typeface="Wingdings 2"/>
              <a:buChar char=""/>
              <a:defRPr/>
            </a:pPr>
            <a:r>
              <a:rPr lang="fr-CA" dirty="0" smtClean="0"/>
              <a:t>Apporter plus d’insuline ou d’hypoglycémiants oraux que prévu.</a:t>
            </a:r>
          </a:p>
          <a:p>
            <a:pPr marL="274320" indent="-274320" fontAlgn="auto">
              <a:spcAft>
                <a:spcPts val="0"/>
              </a:spcAft>
              <a:buClr>
                <a:schemeClr val="accent3"/>
              </a:buClr>
              <a:buFont typeface="Wingdings 2"/>
              <a:buChar char=""/>
              <a:defRPr/>
            </a:pPr>
            <a:r>
              <a:rPr lang="fr-CA" dirty="0" smtClean="0"/>
              <a:t>Garder tous vos médicaments dans les bagages à main et les répartir dans deux sacs.</a:t>
            </a:r>
          </a:p>
          <a:p>
            <a:pPr marL="274320" indent="-274320" fontAlgn="auto">
              <a:spcAft>
                <a:spcPts val="0"/>
              </a:spcAft>
              <a:buClr>
                <a:schemeClr val="accent3"/>
              </a:buClr>
              <a:buFont typeface="Wingdings 2"/>
              <a:buChar char=""/>
              <a:defRPr/>
            </a:pPr>
            <a:r>
              <a:rPr lang="fr-CA" dirty="0" smtClean="0"/>
              <a:t>Apporter une prescription médicale</a:t>
            </a:r>
          </a:p>
          <a:p>
            <a:pPr marL="274320" indent="-274320" fontAlgn="auto">
              <a:spcAft>
                <a:spcPts val="0"/>
              </a:spcAft>
              <a:buClr>
                <a:schemeClr val="accent3"/>
              </a:buClr>
              <a:buFont typeface="Wingdings 2"/>
              <a:buChar char=""/>
              <a:defRPr/>
            </a:pPr>
            <a:r>
              <a:rPr lang="fr-CA" dirty="0" smtClean="0"/>
              <a:t>Demander un repas diète diabétique.</a:t>
            </a:r>
          </a:p>
          <a:p>
            <a:pPr marL="274320" indent="-274320" fontAlgn="auto">
              <a:spcAft>
                <a:spcPts val="0"/>
              </a:spcAft>
              <a:buClr>
                <a:schemeClr val="accent3"/>
              </a:buClr>
              <a:buFont typeface="Wingdings 2"/>
              <a:buChar char=""/>
              <a:defRPr/>
            </a:pPr>
            <a:r>
              <a:rPr lang="fr-CA" dirty="0" smtClean="0"/>
              <a:t>Parler avec votre médecin ou votre infirmière pour l’ajustement de la médication si vous changez de fuseau horaire.</a:t>
            </a:r>
          </a:p>
          <a:p>
            <a:pPr marL="274320" indent="-274320" fontAlgn="auto">
              <a:spcAft>
                <a:spcPts val="0"/>
              </a:spcAft>
              <a:buClr>
                <a:schemeClr val="accent3"/>
              </a:buClr>
              <a:buFont typeface="Wingdings 2"/>
              <a:buChar char=""/>
              <a:defRPr/>
            </a:pPr>
            <a:r>
              <a:rPr lang="fr-CA" dirty="0" smtClean="0"/>
              <a:t>Connaître l’endroit où vous pouvez avoir de l’aide au besoin.</a:t>
            </a:r>
          </a:p>
          <a:p>
            <a:pPr marL="274320" indent="-274320" fontAlgn="auto">
              <a:spcAft>
                <a:spcPts val="0"/>
              </a:spcAft>
              <a:buClr>
                <a:schemeClr val="accent3"/>
              </a:buClr>
              <a:buFont typeface="Wingdings 2"/>
              <a:buChar char=""/>
              <a:defRPr/>
            </a:pPr>
            <a:r>
              <a:rPr lang="fr-CA" dirty="0" smtClean="0"/>
              <a:t>Porter une pièce d’identité comme diabétique(bracelet).</a:t>
            </a:r>
          </a:p>
          <a:p>
            <a:pPr marL="274320" indent="-274320" fontAlgn="auto">
              <a:spcAft>
                <a:spcPts val="0"/>
              </a:spcAft>
              <a:buClr>
                <a:schemeClr val="accent3"/>
              </a:buClr>
              <a:buFont typeface="Wingdings 2"/>
              <a:buChar char=""/>
              <a:defRPr/>
            </a:pPr>
            <a:r>
              <a:rPr lang="fr-CA" dirty="0" smtClean="0"/>
              <a:t>Vérifier votre glycémie régulièrement.</a:t>
            </a:r>
          </a:p>
          <a:p>
            <a:pPr marL="274320" indent="-274320" fontAlgn="auto">
              <a:spcAft>
                <a:spcPts val="0"/>
              </a:spcAft>
              <a:buClr>
                <a:schemeClr val="accent3"/>
              </a:buClr>
              <a:buFont typeface="Wingdings 2"/>
              <a:buChar char=""/>
              <a:defRPr/>
            </a:pPr>
            <a:r>
              <a:rPr lang="fr-CA" dirty="0" smtClean="0"/>
              <a:t>Apporter avec vous des bonbons, craquelins, fromage ou fruits.</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57DAE025-AE7C-4EC9-A911-E657D3126D68}" type="slidenum">
              <a:rPr lang="fr-CA"/>
              <a:pPr>
                <a:defRPr/>
              </a:pPr>
              <a:t>111</a:t>
            </a:fld>
            <a:endParaRPr lang="fr-CA"/>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0"/>
          <p:cNvSpPr>
            <a:spLocks noGrp="1" noChangeArrowheads="1"/>
          </p:cNvSpPr>
          <p:nvPr>
            <p:ph type="title"/>
          </p:nvPr>
        </p:nvSpPr>
        <p:spPr>
          <a:xfrm>
            <a:off x="457200" y="704850"/>
            <a:ext cx="8229600" cy="1143000"/>
          </a:xfrm>
        </p:spPr>
        <p:txBody>
          <a:bodyPr>
            <a:normAutofit/>
          </a:bodyPr>
          <a:lstStyle/>
          <a:p>
            <a:pPr fontAlgn="auto">
              <a:spcAft>
                <a:spcPts val="0"/>
              </a:spcAft>
              <a:defRPr/>
            </a:pPr>
            <a:r>
              <a:rPr lang="fr-CA" dirty="0" smtClean="0"/>
              <a:t>Lors de maladies bénignes </a:t>
            </a:r>
            <a:br>
              <a:rPr lang="fr-CA" dirty="0" smtClean="0"/>
            </a:br>
            <a:endParaRPr lang="fr-CA" sz="2000" dirty="0" smtClean="0"/>
          </a:p>
        </p:txBody>
      </p:sp>
      <p:pic>
        <p:nvPicPr>
          <p:cNvPr id="122883" name="Picture 7" descr="ENCADRÉ 43-12A_292"/>
          <p:cNvPicPr>
            <a:picLocks noGrp="1" noChangeAspect="1" noChangeArrowheads="1"/>
          </p:cNvPicPr>
          <p:nvPr>
            <p:ph sz="half" idx="1"/>
          </p:nvPr>
        </p:nvPicPr>
        <p:blipFill>
          <a:blip r:embed="rId2" cstate="print"/>
          <a:srcRect/>
          <a:stretch>
            <a:fillRect/>
          </a:stretch>
        </p:blipFill>
        <p:spPr>
          <a:xfrm>
            <a:off x="857250" y="2000240"/>
            <a:ext cx="3428998" cy="4286280"/>
          </a:xfrm>
        </p:spPr>
      </p:pic>
      <p:pic>
        <p:nvPicPr>
          <p:cNvPr id="122884" name="Picture 8" descr="ENCADRÉ 43-12B_292"/>
          <p:cNvPicPr>
            <a:picLocks noGrp="1" noChangeAspect="1" noChangeArrowheads="1"/>
          </p:cNvPicPr>
          <p:nvPr>
            <p:ph sz="half" idx="2"/>
          </p:nvPr>
        </p:nvPicPr>
        <p:blipFill>
          <a:blip r:embed="rId3" cstate="print"/>
          <a:srcRect/>
          <a:stretch>
            <a:fillRect/>
          </a:stretch>
        </p:blipFill>
        <p:spPr>
          <a:xfrm>
            <a:off x="5214942" y="2000240"/>
            <a:ext cx="3500462" cy="4286280"/>
          </a:xfrm>
        </p:spPr>
      </p:pic>
      <p:sp>
        <p:nvSpPr>
          <p:cNvPr id="6" name="Espace réservé du numéro de diapositive 5"/>
          <p:cNvSpPr>
            <a:spLocks noGrp="1"/>
          </p:cNvSpPr>
          <p:nvPr>
            <p:ph type="sldNum" sz="quarter" idx="12"/>
          </p:nvPr>
        </p:nvSpPr>
        <p:spPr/>
        <p:txBody>
          <a:bodyPr/>
          <a:lstStyle/>
          <a:p>
            <a:pPr>
              <a:defRPr/>
            </a:pPr>
            <a:fld id="{7BF17A5F-7E1C-4072-AB3A-4CCBE1632AD2}" type="slidenum">
              <a:rPr lang="fr-CA"/>
              <a:pPr>
                <a:defRPr/>
              </a:pPr>
              <a:t>112</a:t>
            </a:fld>
            <a:endParaRPr lang="fr-CA"/>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52" name="Rectangle 20"/>
          <p:cNvSpPr>
            <a:spLocks noGrp="1" noChangeArrowheads="1"/>
          </p:cNvSpPr>
          <p:nvPr>
            <p:ph type="title"/>
          </p:nvPr>
        </p:nvSpPr>
        <p:spPr>
          <a:xfrm>
            <a:off x="457200" y="704850"/>
            <a:ext cx="8229600" cy="1143000"/>
          </a:xfrm>
        </p:spPr>
        <p:txBody>
          <a:bodyPr>
            <a:normAutofit fontScale="90000"/>
          </a:bodyPr>
          <a:lstStyle/>
          <a:p>
            <a:pPr fontAlgn="auto">
              <a:spcAft>
                <a:spcPts val="0"/>
              </a:spcAft>
              <a:defRPr/>
            </a:pPr>
            <a:r>
              <a:rPr lang="fr-CA" dirty="0" smtClean="0"/>
              <a:t>Lors de nausées et vomissements</a:t>
            </a:r>
          </a:p>
        </p:txBody>
      </p:sp>
      <p:sp>
        <p:nvSpPr>
          <p:cNvPr id="123907" name="Rectangle 5"/>
          <p:cNvSpPr>
            <a:spLocks noGrp="1" noChangeArrowheads="1"/>
          </p:cNvSpPr>
          <p:nvPr>
            <p:ph sz="half" idx="1"/>
          </p:nvPr>
        </p:nvSpPr>
        <p:spPr>
          <a:xfrm>
            <a:off x="457200" y="1936800"/>
            <a:ext cx="4038600" cy="4433888"/>
          </a:xfrm>
        </p:spPr>
        <p:txBody>
          <a:bodyPr/>
          <a:lstStyle/>
          <a:p>
            <a:r>
              <a:rPr lang="fr-CA" dirty="0" smtClean="0"/>
              <a:t>Prendre le même nombre d’unités d’insuline</a:t>
            </a:r>
          </a:p>
          <a:p>
            <a:endParaRPr lang="fr-CA" dirty="0" smtClean="0"/>
          </a:p>
          <a:p>
            <a:r>
              <a:rPr lang="fr-CA" dirty="0" smtClean="0"/>
              <a:t>Ne pas prendre vos pilules pour le diabète</a:t>
            </a:r>
          </a:p>
          <a:p>
            <a:endParaRPr lang="fr-CA" dirty="0" smtClean="0"/>
          </a:p>
          <a:p>
            <a:r>
              <a:rPr lang="fr-CA" dirty="0" smtClean="0"/>
              <a:t>Prendre des aliments faciles à digérer</a:t>
            </a:r>
          </a:p>
          <a:p>
            <a:endParaRPr lang="fr-CA" dirty="0" smtClean="0"/>
          </a:p>
        </p:txBody>
      </p:sp>
      <p:sp>
        <p:nvSpPr>
          <p:cNvPr id="123908" name="Rectangle 6"/>
          <p:cNvSpPr>
            <a:spLocks noGrp="1" noChangeArrowheads="1"/>
          </p:cNvSpPr>
          <p:nvPr>
            <p:ph sz="half" idx="2"/>
          </p:nvPr>
        </p:nvSpPr>
        <p:spPr>
          <a:xfrm>
            <a:off x="4648200" y="1920875"/>
            <a:ext cx="4038600" cy="4433888"/>
          </a:xfrm>
        </p:spPr>
        <p:txBody>
          <a:bodyPr/>
          <a:lstStyle/>
          <a:p>
            <a:r>
              <a:rPr lang="fr-CA" dirty="0" smtClean="0"/>
              <a:t>Prendre de petites quantités </a:t>
            </a:r>
          </a:p>
          <a:p>
            <a:endParaRPr lang="fr-CA" dirty="0" smtClean="0"/>
          </a:p>
          <a:p>
            <a:endParaRPr lang="fr-CA" dirty="0" smtClean="0"/>
          </a:p>
          <a:p>
            <a:r>
              <a:rPr lang="fr-CA" dirty="0" smtClean="0"/>
              <a:t>Éviter les produits laitiers</a:t>
            </a:r>
            <a:endParaRPr lang="fr-FR" dirty="0" smtClean="0"/>
          </a:p>
          <a:p>
            <a:endParaRPr lang="fr-CA" dirty="0" smtClean="0"/>
          </a:p>
        </p:txBody>
      </p:sp>
      <p:sp>
        <p:nvSpPr>
          <p:cNvPr id="5" name="Espace réservé du numéro de diapositive 4"/>
          <p:cNvSpPr>
            <a:spLocks noGrp="1"/>
          </p:cNvSpPr>
          <p:nvPr>
            <p:ph type="sldNum" sz="quarter" idx="12"/>
          </p:nvPr>
        </p:nvSpPr>
        <p:spPr/>
        <p:txBody>
          <a:bodyPr/>
          <a:lstStyle/>
          <a:p>
            <a:pPr>
              <a:defRPr/>
            </a:pPr>
            <a:fld id="{D5C31E44-915B-4100-A922-CCFC99477640}" type="slidenum">
              <a:rPr lang="fr-CA"/>
              <a:pPr>
                <a:defRPr/>
              </a:pPr>
              <a:t>113</a:t>
            </a:fld>
            <a:endParaRPr lang="fr-CA"/>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a:bodyPr>
          <a:lstStyle/>
          <a:p>
            <a:pPr fontAlgn="auto">
              <a:spcAft>
                <a:spcPts val="0"/>
              </a:spcAft>
              <a:defRPr/>
            </a:pPr>
            <a:r>
              <a:rPr lang="fr-CA" dirty="0" smtClean="0"/>
              <a:t>Diabète et stress</a:t>
            </a:r>
          </a:p>
        </p:txBody>
      </p:sp>
      <p:sp>
        <p:nvSpPr>
          <p:cNvPr id="125955" name="Rectangle 4"/>
          <p:cNvSpPr>
            <a:spLocks noGrp="1" noChangeArrowheads="1"/>
          </p:cNvSpPr>
          <p:nvPr>
            <p:ph idx="1"/>
          </p:nvPr>
        </p:nvSpPr>
        <p:spPr/>
        <p:txBody>
          <a:bodyPr/>
          <a:lstStyle/>
          <a:p>
            <a:r>
              <a:rPr lang="fr-LU" dirty="0" smtClean="0"/>
              <a:t>La personne diabétique doit tenir compte du stress comme étant un élément pouvant affecter ses glycémies.</a:t>
            </a:r>
          </a:p>
          <a:p>
            <a:r>
              <a:rPr lang="fr-LU" dirty="0" smtClean="0"/>
              <a:t>Ne pas oublier qu’un stress, même positif, demeure un stress.</a:t>
            </a:r>
          </a:p>
          <a:p>
            <a:pPr lvl="1"/>
            <a:r>
              <a:rPr lang="fr-LU" dirty="0" smtClean="0"/>
              <a:t>Tomber en amour</a:t>
            </a:r>
          </a:p>
          <a:p>
            <a:pPr lvl="1"/>
            <a:r>
              <a:rPr lang="fr-LU" dirty="0" smtClean="0"/>
              <a:t>O</a:t>
            </a:r>
            <a:r>
              <a:rPr lang="fr-CA" dirty="0" err="1" smtClean="0"/>
              <a:t>rganiser</a:t>
            </a:r>
            <a:r>
              <a:rPr lang="fr-CA" dirty="0" smtClean="0"/>
              <a:t> des activités intéressantes</a:t>
            </a:r>
            <a:endParaRPr lang="fr-LU" dirty="0" smtClean="0"/>
          </a:p>
          <a:p>
            <a:r>
              <a:rPr lang="fr-LU" dirty="0" smtClean="0"/>
              <a:t>Explorer différentes méthodes de relaxation.</a:t>
            </a:r>
          </a:p>
          <a:p>
            <a:pPr lvl="1"/>
            <a:endParaRPr lang="fr-LU" dirty="0" smtClean="0"/>
          </a:p>
          <a:p>
            <a:endParaRPr lang="fr-CA" dirty="0" smtClean="0"/>
          </a:p>
        </p:txBody>
      </p:sp>
      <p:sp>
        <p:nvSpPr>
          <p:cNvPr id="6" name="Espace réservé du numéro de diapositive 5"/>
          <p:cNvSpPr>
            <a:spLocks noGrp="1"/>
          </p:cNvSpPr>
          <p:nvPr>
            <p:ph type="sldNum" sz="quarter" idx="12"/>
          </p:nvPr>
        </p:nvSpPr>
        <p:spPr/>
        <p:txBody>
          <a:bodyPr/>
          <a:lstStyle/>
          <a:p>
            <a:pPr>
              <a:defRPr/>
            </a:pPr>
            <a:fld id="{A3F75F88-650F-4CF8-8AAB-2AA30E3045CD}" type="slidenum">
              <a:rPr lang="fr-CA" smtClean="0"/>
              <a:pPr>
                <a:defRPr/>
              </a:pPr>
              <a:t>114</a:t>
            </a:fld>
            <a:endParaRPr lang="fr-CA"/>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705600"/>
            <a:ext cx="8229600" cy="1143000"/>
          </a:xfrm>
        </p:spPr>
        <p:txBody>
          <a:bodyPr>
            <a:normAutofit fontScale="90000"/>
          </a:bodyPr>
          <a:lstStyle/>
          <a:p>
            <a:pPr fontAlgn="auto">
              <a:spcAft>
                <a:spcPts val="0"/>
              </a:spcAft>
              <a:defRPr/>
            </a:pPr>
            <a:r>
              <a:rPr lang="fr-CA" dirty="0" smtClean="0"/>
              <a:t>Aspect psychologique du diabète</a:t>
            </a:r>
          </a:p>
        </p:txBody>
      </p:sp>
      <p:pic>
        <p:nvPicPr>
          <p:cNvPr id="126979" name="Picture 7" descr="j0230737[1]"/>
          <p:cNvPicPr>
            <a:picLocks noGrp="1" noChangeAspect="1" noChangeArrowheads="1"/>
          </p:cNvPicPr>
          <p:nvPr>
            <p:ph sz="half" idx="1"/>
          </p:nvPr>
        </p:nvPicPr>
        <p:blipFill>
          <a:blip r:embed="rId2" cstate="print"/>
          <a:stretch>
            <a:fillRect/>
          </a:stretch>
        </p:blipFill>
        <p:spPr>
          <a:xfrm>
            <a:off x="655244" y="2132657"/>
            <a:ext cx="3642511" cy="3468986"/>
          </a:xfrm>
        </p:spPr>
      </p:pic>
      <p:sp>
        <p:nvSpPr>
          <p:cNvPr id="126980" name="Rectangle 5"/>
          <p:cNvSpPr>
            <a:spLocks noGrp="1" noChangeArrowheads="1"/>
          </p:cNvSpPr>
          <p:nvPr>
            <p:ph type="body" sz="half" idx="2"/>
          </p:nvPr>
        </p:nvSpPr>
        <p:spPr>
          <a:xfrm>
            <a:off x="4648200" y="1928802"/>
            <a:ext cx="4038600" cy="4205298"/>
          </a:xfrm>
        </p:spPr>
        <p:txBody>
          <a:bodyPr/>
          <a:lstStyle/>
          <a:p>
            <a:r>
              <a:rPr lang="fr-CA" dirty="0" smtClean="0"/>
              <a:t>Les phases d’adaptation à la maladie</a:t>
            </a:r>
          </a:p>
          <a:p>
            <a:pPr lvl="1"/>
            <a:r>
              <a:rPr lang="fr-CA" dirty="0" smtClean="0"/>
              <a:t>La négation</a:t>
            </a:r>
          </a:p>
          <a:p>
            <a:pPr lvl="1"/>
            <a:r>
              <a:rPr lang="fr-CA" dirty="0" smtClean="0"/>
              <a:t>La colère</a:t>
            </a:r>
          </a:p>
          <a:p>
            <a:pPr lvl="1"/>
            <a:r>
              <a:rPr lang="fr-CA" dirty="0" smtClean="0"/>
              <a:t>Le marchandage</a:t>
            </a:r>
          </a:p>
          <a:p>
            <a:pPr lvl="1"/>
            <a:r>
              <a:rPr lang="fr-CA" dirty="0" smtClean="0"/>
              <a:t>La dépression</a:t>
            </a:r>
          </a:p>
          <a:p>
            <a:pPr lvl="1"/>
            <a:r>
              <a:rPr lang="fr-CA" dirty="0" smtClean="0"/>
              <a:t>L’acceptation</a:t>
            </a:r>
            <a:endParaRPr lang="fr-LU" dirty="0" smtClean="0"/>
          </a:p>
          <a:p>
            <a:endParaRPr lang="fr-CA" dirty="0" smtClean="0"/>
          </a:p>
        </p:txBody>
      </p:sp>
      <p:sp>
        <p:nvSpPr>
          <p:cNvPr id="6" name="Espace réservé du numéro de diapositive 5"/>
          <p:cNvSpPr>
            <a:spLocks noGrp="1"/>
          </p:cNvSpPr>
          <p:nvPr>
            <p:ph type="sldNum" sz="quarter" idx="10"/>
          </p:nvPr>
        </p:nvSpPr>
        <p:spPr/>
        <p:txBody>
          <a:bodyPr/>
          <a:lstStyle/>
          <a:p>
            <a:pPr>
              <a:defRPr/>
            </a:pPr>
            <a:fld id="{2C1ABAE4-DCDB-4E78-835C-CF2D622FD30E}" type="slidenum">
              <a:rPr lang="fr-CA" smtClean="0"/>
              <a:pPr>
                <a:defRPr/>
              </a:pPr>
              <a:t>115</a:t>
            </a:fld>
            <a:endParaRPr lang="fr-CA"/>
          </a:p>
        </p:txBody>
      </p:sp>
      <p:sp>
        <p:nvSpPr>
          <p:cNvPr id="254982" name="Rectangle 6"/>
          <p:cNvSpPr>
            <a:spLocks noGrp="1" noChangeArrowheads="1"/>
          </p:cNvSpPr>
          <p:nvPr>
            <p:ph sz="quarter" idx="4294967295"/>
          </p:nvPr>
        </p:nvSpPr>
        <p:spPr>
          <a:xfrm>
            <a:off x="5105400" y="5786454"/>
            <a:ext cx="4038600" cy="347646"/>
          </a:xfrm>
        </p:spPr>
        <p:txBody>
          <a:bodyPr>
            <a:normAutofit fontScale="77500" lnSpcReduction="20000"/>
          </a:bodyPr>
          <a:lstStyle/>
          <a:p>
            <a:pPr marL="274320" indent="-274320" fontAlgn="auto">
              <a:spcAft>
                <a:spcPts val="0"/>
              </a:spcAft>
              <a:buClr>
                <a:schemeClr val="accent3"/>
              </a:buClr>
              <a:buFont typeface="Wingdings 2"/>
              <a:buChar char=""/>
              <a:defRPr/>
            </a:pPr>
            <a:endParaRPr lang="fr-CA"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fontAlgn="auto">
              <a:spcAft>
                <a:spcPts val="0"/>
              </a:spcAft>
              <a:defRPr/>
            </a:pPr>
            <a:r>
              <a:rPr lang="fr-CA" dirty="0" smtClean="0"/>
              <a:t/>
            </a:r>
            <a:br>
              <a:rPr lang="fr-CA" dirty="0" smtClean="0"/>
            </a:br>
            <a:r>
              <a:rPr lang="fr-CA" sz="5600" dirty="0" smtClean="0"/>
              <a:t>Impacts sur le C/F</a:t>
            </a:r>
          </a:p>
        </p:txBody>
      </p:sp>
      <p:sp>
        <p:nvSpPr>
          <p:cNvPr id="128003" name="Rectangle 3"/>
          <p:cNvSpPr>
            <a:spLocks noGrp="1" noChangeArrowheads="1"/>
          </p:cNvSpPr>
          <p:nvPr>
            <p:ph idx="1"/>
          </p:nvPr>
        </p:nvSpPr>
        <p:spPr/>
        <p:txBody>
          <a:bodyPr/>
          <a:lstStyle/>
          <a:p>
            <a:r>
              <a:rPr lang="fr-CA" dirty="0" smtClean="0"/>
              <a:t>Anxiété face à une maladie chronique</a:t>
            </a:r>
          </a:p>
          <a:p>
            <a:r>
              <a:rPr lang="fr-CA" dirty="0" smtClean="0"/>
              <a:t>Difficultés d’acceptation et d’adaptation face à la maladie</a:t>
            </a:r>
          </a:p>
          <a:p>
            <a:r>
              <a:rPr lang="fr-CA" dirty="0" smtClean="0"/>
              <a:t>Manque de connaissance sur le plan thérapeutique</a:t>
            </a:r>
          </a:p>
          <a:p>
            <a:r>
              <a:rPr lang="fr-CA" dirty="0" smtClean="0"/>
              <a:t>Difficultés à prendre en charge et risque de non-observance du programme thérapeutique</a:t>
            </a:r>
          </a:p>
          <a:p>
            <a:r>
              <a:rPr lang="fr-CA" dirty="0" smtClean="0"/>
              <a:t>Risque d’infection</a:t>
            </a:r>
          </a:p>
          <a:p>
            <a:r>
              <a:rPr lang="fr-CA" dirty="0" smtClean="0"/>
              <a:t>Peur et difficultés à contrôler les complications du diabète (complications invalidantes)</a:t>
            </a:r>
          </a:p>
          <a:p>
            <a:endParaRPr lang="fr-CA" dirty="0" smtClean="0"/>
          </a:p>
        </p:txBody>
      </p:sp>
      <p:sp>
        <p:nvSpPr>
          <p:cNvPr id="4" name="Espace réservé du numéro de diapositive 3"/>
          <p:cNvSpPr>
            <a:spLocks noGrp="1"/>
          </p:cNvSpPr>
          <p:nvPr>
            <p:ph type="sldNum" sz="quarter" idx="12"/>
          </p:nvPr>
        </p:nvSpPr>
        <p:spPr/>
        <p:txBody>
          <a:bodyPr/>
          <a:lstStyle/>
          <a:p>
            <a:pPr>
              <a:defRPr/>
            </a:pPr>
            <a:fld id="{3A2EBB97-FAE3-4526-AB44-446720E4ACA6}" type="slidenum">
              <a:rPr lang="fr-CA"/>
              <a:pPr>
                <a:defRPr/>
              </a:pPr>
              <a:t>116</a:t>
            </a:fld>
            <a:endParaRPr lang="fr-CA"/>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fontAlgn="auto">
              <a:spcAft>
                <a:spcPts val="0"/>
              </a:spcAft>
              <a:defRPr/>
            </a:pPr>
            <a:r>
              <a:rPr lang="fr-CA" dirty="0" err="1" smtClean="0"/>
              <a:t>Coping</a:t>
            </a:r>
            <a:r>
              <a:rPr lang="fr-CA" dirty="0" smtClean="0"/>
              <a:t> du C/F</a:t>
            </a:r>
          </a:p>
        </p:txBody>
      </p:sp>
      <p:sp>
        <p:nvSpPr>
          <p:cNvPr id="38915" name="Rectangle 3"/>
          <p:cNvSpPr>
            <a:spLocks noGrp="1" noChangeArrowheads="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fr-CA" dirty="0" smtClean="0"/>
              <a:t>Capacité de demander de l’aide ou consulter au besoin.</a:t>
            </a:r>
          </a:p>
          <a:p>
            <a:pPr marL="274320" indent="-274320" fontAlgn="auto">
              <a:spcAft>
                <a:spcPts val="0"/>
              </a:spcAft>
              <a:buClr>
                <a:schemeClr val="accent3"/>
              </a:buClr>
              <a:buFont typeface="Wingdings 2"/>
              <a:buChar char=""/>
              <a:defRPr/>
            </a:pPr>
            <a:r>
              <a:rPr lang="fr-CA" dirty="0" smtClean="0"/>
              <a:t>Démonstration d’un intérêt et implication pour  maîtriser la situation nouvelle ou problématique.</a:t>
            </a:r>
          </a:p>
          <a:p>
            <a:pPr marL="274320" indent="-274320" fontAlgn="auto">
              <a:spcAft>
                <a:spcPts val="0"/>
              </a:spcAft>
              <a:buClr>
                <a:schemeClr val="accent3"/>
              </a:buClr>
              <a:buFont typeface="Wingdings 2"/>
              <a:buChar char=""/>
              <a:defRPr/>
            </a:pPr>
            <a:r>
              <a:rPr lang="fr-CA" dirty="0" smtClean="0"/>
              <a:t>Prise en charge du plan thérapeutique.</a:t>
            </a:r>
          </a:p>
          <a:p>
            <a:pPr marL="274320" indent="-274320" fontAlgn="auto">
              <a:spcAft>
                <a:spcPts val="0"/>
              </a:spcAft>
              <a:buClr>
                <a:schemeClr val="accent3"/>
              </a:buClr>
              <a:buFont typeface="Wingdings 2"/>
              <a:buChar char=""/>
              <a:defRPr/>
            </a:pPr>
            <a:r>
              <a:rPr lang="fr-CA" dirty="0" smtClean="0"/>
              <a:t>Participation, intégration et suivi quotidien du programme d’enseignement au diabétique (motivation).</a:t>
            </a:r>
          </a:p>
          <a:p>
            <a:pPr marL="274320" indent="-274320" fontAlgn="auto">
              <a:spcAft>
                <a:spcPts val="0"/>
              </a:spcAft>
              <a:buClr>
                <a:schemeClr val="accent3"/>
              </a:buClr>
              <a:buFont typeface="Wingdings 2"/>
              <a:buChar char=""/>
              <a:defRPr/>
            </a:pPr>
            <a:r>
              <a:rPr lang="fr-CA" dirty="0" smtClean="0"/>
              <a:t>Support et collaboration de la famille sur divers plans (personnel ou professionnel).</a:t>
            </a:r>
          </a:p>
          <a:p>
            <a:pPr marL="274320" indent="-274320" fontAlgn="auto">
              <a:spcAft>
                <a:spcPts val="0"/>
              </a:spcAft>
              <a:buClr>
                <a:schemeClr val="accent3"/>
              </a:buClr>
              <a:buFont typeface="Wingdings 2"/>
              <a:buChar char=""/>
              <a:defRPr/>
            </a:pPr>
            <a:r>
              <a:rPr lang="fr-CA" dirty="0" smtClean="0"/>
              <a:t>Identification des obstacles pouvant nuire à son apprentissage (altération de la vision…)</a:t>
            </a:r>
          </a:p>
          <a:p>
            <a:pPr marL="274320" indent="-274320" fontAlgn="auto">
              <a:spcAft>
                <a:spcPts val="0"/>
              </a:spcAft>
              <a:buClr>
                <a:schemeClr val="accent3"/>
              </a:buClr>
              <a:buFont typeface="Wingdings 2"/>
              <a:buChar char=""/>
              <a:defRPr/>
            </a:pPr>
            <a:r>
              <a:rPr lang="fr-CA" dirty="0" smtClean="0"/>
              <a:t>Identification des forces familiales (communication des sentiments, capacité d’exercer les rôles familiaux, aspect financier, optimisme…)</a:t>
            </a:r>
          </a:p>
        </p:txBody>
      </p:sp>
      <p:sp>
        <p:nvSpPr>
          <p:cNvPr id="4" name="Espace réservé du numéro de diapositive 3"/>
          <p:cNvSpPr>
            <a:spLocks noGrp="1"/>
          </p:cNvSpPr>
          <p:nvPr>
            <p:ph type="sldNum" sz="quarter" idx="12"/>
          </p:nvPr>
        </p:nvSpPr>
        <p:spPr/>
        <p:txBody>
          <a:bodyPr/>
          <a:lstStyle/>
          <a:p>
            <a:pPr>
              <a:defRPr/>
            </a:pPr>
            <a:fld id="{4C2D6095-7047-41C4-83CC-1595A2EE4101}" type="slidenum">
              <a:rPr lang="fr-CA"/>
              <a:pPr>
                <a:defRPr/>
              </a:pPr>
              <a:t>117</a:t>
            </a:fld>
            <a:endParaRPr lang="fr-CA"/>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fr-CA" dirty="0" smtClean="0"/>
              <a:t>Aspect psychosocial</a:t>
            </a:r>
          </a:p>
        </p:txBody>
      </p:sp>
      <p:sp>
        <p:nvSpPr>
          <p:cNvPr id="118787" name="Rectangle 3"/>
          <p:cNvSpPr>
            <a:spLocks noGrp="1" noChangeArrowheads="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fr-CA" dirty="0" smtClean="0"/>
              <a:t>L’adaptation constitue une source de stress.</a:t>
            </a:r>
          </a:p>
          <a:p>
            <a:pPr marL="274320" indent="-274320" fontAlgn="auto">
              <a:spcAft>
                <a:spcPts val="0"/>
              </a:spcAft>
              <a:buClr>
                <a:schemeClr val="accent3"/>
              </a:buClr>
              <a:buFont typeface="Wingdings 2"/>
              <a:buChar char=""/>
              <a:defRPr/>
            </a:pPr>
            <a:r>
              <a:rPr lang="fr-CA" dirty="0" smtClean="0"/>
              <a:t>Comporte des changements importants dans les activités de la vie quotidienne (horaire de vie régulier, repas et collations à heures fixes, diète particulière, injection ou prise de médicaments quotidienne, tests de glycémie fréquents, nombreuses visites médicales et hospitalisations)</a:t>
            </a:r>
          </a:p>
          <a:p>
            <a:pPr marL="274320" indent="-274320" fontAlgn="auto">
              <a:spcAft>
                <a:spcPts val="0"/>
              </a:spcAft>
              <a:buClr>
                <a:schemeClr val="accent3"/>
              </a:buClr>
              <a:buFont typeface="Wingdings 2"/>
              <a:buChar char=""/>
              <a:defRPr/>
            </a:pPr>
            <a:r>
              <a:rPr lang="fr-CA" dirty="0" smtClean="0"/>
              <a:t>La famille vit également du stress.</a:t>
            </a:r>
          </a:p>
          <a:p>
            <a:pPr marL="274320" indent="-274320" fontAlgn="auto">
              <a:spcAft>
                <a:spcPts val="0"/>
              </a:spcAft>
              <a:buClr>
                <a:schemeClr val="accent3"/>
              </a:buClr>
              <a:buFont typeface="Wingdings 2"/>
              <a:buChar char=""/>
              <a:defRPr/>
            </a:pPr>
            <a:r>
              <a:rPr lang="fr-CA" dirty="0" smtClean="0"/>
              <a:t>L’anxiété et les préoccupations peuvent être fréquentes (Ex: changements brusques de la glycémie, peur des complications, l’emploi, le permis de conduire…)</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0DF43E1F-41F6-4CD2-96A8-D3FA0C58FE44}" type="slidenum">
              <a:rPr lang="fr-CA"/>
              <a:pPr>
                <a:defRPr/>
              </a:pPr>
              <a:t>118</a:t>
            </a:fld>
            <a:endParaRPr lang="fr-CA"/>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fr-CA" dirty="0" smtClean="0"/>
              <a:t>Lectures complémentaires</a:t>
            </a:r>
          </a:p>
        </p:txBody>
      </p:sp>
      <p:sp>
        <p:nvSpPr>
          <p:cNvPr id="131075" name="Rectangle 3"/>
          <p:cNvSpPr>
            <a:spLocks noGrp="1" noChangeArrowheads="1"/>
          </p:cNvSpPr>
          <p:nvPr>
            <p:ph idx="1"/>
          </p:nvPr>
        </p:nvSpPr>
        <p:spPr/>
        <p:txBody>
          <a:bodyPr/>
          <a:lstStyle/>
          <a:p>
            <a:r>
              <a:rPr lang="fr-CA" dirty="0" smtClean="0"/>
              <a:t>Démarche systématique: personne atteinte de diabète: Lewis, p. </a:t>
            </a:r>
            <a:r>
              <a:rPr lang="fr-CA" smtClean="0"/>
              <a:t>627-629</a:t>
            </a:r>
            <a:endParaRPr lang="fr-CA" dirty="0" smtClean="0"/>
          </a:p>
          <a:p>
            <a:pPr marL="0" indent="0">
              <a:buNone/>
            </a:pPr>
            <a:endParaRPr lang="fr-CA" dirty="0" smtClean="0"/>
          </a:p>
          <a:p>
            <a:endParaRPr lang="fr-CA" dirty="0" smtClean="0"/>
          </a:p>
        </p:txBody>
      </p:sp>
      <p:sp>
        <p:nvSpPr>
          <p:cNvPr id="4" name="Espace réservé du numéro de diapositive 3"/>
          <p:cNvSpPr>
            <a:spLocks noGrp="1"/>
          </p:cNvSpPr>
          <p:nvPr>
            <p:ph type="sldNum" sz="quarter" idx="12"/>
          </p:nvPr>
        </p:nvSpPr>
        <p:spPr/>
        <p:txBody>
          <a:bodyPr/>
          <a:lstStyle/>
          <a:p>
            <a:pPr>
              <a:defRPr/>
            </a:pPr>
            <a:fld id="{885F91C7-BA18-482B-946C-FF087DBABD4E}" type="slidenum">
              <a:rPr lang="fr-CA"/>
              <a:pPr>
                <a:defRPr/>
              </a:pPr>
              <a:t>119</a:t>
            </a:fld>
            <a:endParaRPr lang="fr-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Le diabète</a:t>
            </a:r>
            <a:endParaRPr lang="fr-CA" dirty="0"/>
          </a:p>
        </p:txBody>
      </p:sp>
      <p:sp>
        <p:nvSpPr>
          <p:cNvPr id="3" name="Espace réservé du contenu 2"/>
          <p:cNvSpPr>
            <a:spLocks noGrp="1"/>
          </p:cNvSpPr>
          <p:nvPr>
            <p:ph idx="1"/>
          </p:nvPr>
        </p:nvSpPr>
        <p:spPr/>
        <p:txBody>
          <a:bodyPr/>
          <a:lstStyle/>
          <a:p>
            <a:pPr>
              <a:defRPr/>
            </a:pPr>
            <a:r>
              <a:rPr lang="fr-CA" sz="2000" dirty="0" smtClean="0"/>
              <a:t>Les effets de l’insuline sont contrebalancés par d’autres hormones (appelées hormones de contre-régulation) (glucagon, adrénaline, hormone de croissance et cortisol).</a:t>
            </a:r>
          </a:p>
          <a:p>
            <a:pPr>
              <a:defRPr/>
            </a:pPr>
            <a:r>
              <a:rPr lang="fr-CA" sz="2000" dirty="0" smtClean="0"/>
              <a:t>Ces hormones augmentent la glycémie en stimulant la production de glucose et sa libération par le foie, et en diminuant le transport du glucose dans les cellules.</a:t>
            </a:r>
          </a:p>
          <a:p>
            <a:pPr lvl="1" eaLnBrk="1" hangingPunct="1">
              <a:lnSpc>
                <a:spcPct val="80000"/>
              </a:lnSpc>
              <a:defRPr/>
            </a:pPr>
            <a:r>
              <a:rPr lang="fr-CA" sz="2000" dirty="0" smtClean="0"/>
              <a:t>Le foie produit du glucose en décomposant le glycogène :</a:t>
            </a:r>
          </a:p>
          <a:p>
            <a:pPr lvl="2" eaLnBrk="1" hangingPunct="1">
              <a:lnSpc>
                <a:spcPct val="80000"/>
              </a:lnSpc>
              <a:defRPr/>
            </a:pPr>
            <a:r>
              <a:rPr lang="fr-CA" sz="1800" dirty="0" smtClean="0"/>
              <a:t> Glycogénolyse</a:t>
            </a:r>
          </a:p>
          <a:p>
            <a:pPr lvl="1" eaLnBrk="1" hangingPunct="1">
              <a:lnSpc>
                <a:spcPct val="80000"/>
              </a:lnSpc>
              <a:defRPr/>
            </a:pPr>
            <a:r>
              <a:rPr lang="fr-CA" sz="2000" dirty="0" smtClean="0"/>
              <a:t>Le foie fabrique du glucose à partir de substances non glucidiques, entre autres, les acides aminées :</a:t>
            </a:r>
          </a:p>
          <a:p>
            <a:pPr lvl="2" eaLnBrk="1" hangingPunct="1">
              <a:lnSpc>
                <a:spcPct val="80000"/>
              </a:lnSpc>
              <a:defRPr/>
            </a:pPr>
            <a:r>
              <a:rPr lang="fr-CA" sz="1800" dirty="0" smtClean="0"/>
              <a:t> Néoglucogenèse</a:t>
            </a:r>
          </a:p>
          <a:p>
            <a:pPr>
              <a:defRPr/>
            </a:pPr>
            <a:endParaRPr lang="fr-CA" sz="2000" dirty="0"/>
          </a:p>
        </p:txBody>
      </p:sp>
      <p:sp>
        <p:nvSpPr>
          <p:cNvPr id="4" name="Espace réservé du numéro de diapositive 3"/>
          <p:cNvSpPr>
            <a:spLocks noGrp="1"/>
          </p:cNvSpPr>
          <p:nvPr>
            <p:ph type="sldNum" sz="quarter" idx="10"/>
          </p:nvPr>
        </p:nvSpPr>
        <p:spPr/>
        <p:txBody>
          <a:bodyPr/>
          <a:lstStyle/>
          <a:p>
            <a:pPr>
              <a:defRPr/>
            </a:pPr>
            <a:fld id="{E233934E-C331-48F4-8178-E2733D702A93}" type="slidenum">
              <a:rPr lang="fr-CA" smtClean="0"/>
              <a:pPr>
                <a:defRPr/>
              </a:pPr>
              <a:t>12</a:t>
            </a:fld>
            <a:endParaRPr lang="fr-CA"/>
          </a:p>
        </p:txBody>
      </p:sp>
      <p:sp>
        <p:nvSpPr>
          <p:cNvPr id="5" name="Espace réservé du pied de page 4"/>
          <p:cNvSpPr>
            <a:spLocks noGrp="1"/>
          </p:cNvSpPr>
          <p:nvPr>
            <p:ph type="ftr" sz="quarter" idx="12"/>
          </p:nvPr>
        </p:nvSpPr>
        <p:spPr/>
        <p:txBody>
          <a:bodyPr/>
          <a:lstStyle/>
          <a:p>
            <a:pPr>
              <a:defRPr/>
            </a:pPr>
            <a:r>
              <a:rPr lang="fr-CA" smtClean="0"/>
              <a:t>Le diabète</a:t>
            </a:r>
            <a:endParaRPr lang="fr-CA"/>
          </a:p>
        </p:txBody>
      </p:sp>
    </p:spTree>
    <p:extLst>
      <p:ext uri="{BB962C8B-B14F-4D97-AF65-F5344CB8AC3E}">
        <p14:creationId xmlns:p14="http://schemas.microsoft.com/office/powerpoint/2010/main" xmlns="" val="33648917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fontAlgn="auto">
              <a:spcAft>
                <a:spcPts val="0"/>
              </a:spcAft>
              <a:defRPr/>
            </a:pPr>
            <a:r>
              <a:rPr lang="fr-CA" dirty="0" smtClean="0"/>
              <a:t>Questions d’intégration</a:t>
            </a:r>
            <a:endParaRPr lang="fr-FR" dirty="0"/>
          </a:p>
        </p:txBody>
      </p:sp>
      <p:sp>
        <p:nvSpPr>
          <p:cNvPr id="132099" name="Espace réservé du texte 13"/>
          <p:cNvSpPr>
            <a:spLocks noGrp="1"/>
          </p:cNvSpPr>
          <p:nvPr>
            <p:ph type="body" idx="1"/>
          </p:nvPr>
        </p:nvSpPr>
        <p:spPr>
          <a:xfrm>
            <a:off x="530225" y="2705100"/>
            <a:ext cx="7772400" cy="1509713"/>
          </a:xfrm>
        </p:spPr>
        <p:txBody>
          <a:bodyPr/>
          <a:lstStyle/>
          <a:p>
            <a:endParaRPr lang="fr-FR" smtClean="0"/>
          </a:p>
        </p:txBody>
      </p:sp>
      <p:sp>
        <p:nvSpPr>
          <p:cNvPr id="6" name="Espace réservé du numéro de diapositive 5"/>
          <p:cNvSpPr>
            <a:spLocks noGrp="1"/>
          </p:cNvSpPr>
          <p:nvPr>
            <p:ph type="sldNum" sz="quarter" idx="12"/>
          </p:nvPr>
        </p:nvSpPr>
        <p:spPr/>
        <p:txBody>
          <a:bodyPr/>
          <a:lstStyle/>
          <a:p>
            <a:pPr>
              <a:defRPr/>
            </a:pPr>
            <a:fld id="{2728B75B-C2CF-4FF1-9D64-5505386B1A18}" type="slidenum">
              <a:rPr lang="fr-CA"/>
              <a:pPr>
                <a:defRPr/>
              </a:pPr>
              <a:t>120</a:t>
            </a:fld>
            <a:endParaRPr lang="fr-CA"/>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fr-CA" dirty="0" smtClean="0"/>
              <a:t>Questions d’intégration</a:t>
            </a:r>
          </a:p>
        </p:txBody>
      </p:sp>
      <p:sp>
        <p:nvSpPr>
          <p:cNvPr id="123907" name="Rectangle 3"/>
          <p:cNvSpPr>
            <a:spLocks noGrp="1" noChangeArrowheads="1"/>
          </p:cNvSpPr>
          <p:nvPr>
            <p:ph idx="1"/>
          </p:nvPr>
        </p:nvSpPr>
        <p:spPr/>
        <p:txBody>
          <a:bodyPr>
            <a:normAutofit fontScale="77500" lnSpcReduction="20000"/>
          </a:bodyPr>
          <a:lstStyle/>
          <a:p>
            <a:pPr marL="274320" indent="-274320" fontAlgn="auto">
              <a:spcAft>
                <a:spcPts val="0"/>
              </a:spcAft>
              <a:buClr>
                <a:schemeClr val="accent3"/>
              </a:buClr>
              <a:buFont typeface="Wingdings 2"/>
              <a:buChar char=""/>
              <a:defRPr/>
            </a:pPr>
            <a:r>
              <a:rPr lang="fr-CA" dirty="0" smtClean="0"/>
              <a:t>1. D’où vient le glucose présent en excès dans le sang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Des glucides et production par le foie</a:t>
            </a:r>
          </a:p>
          <a:p>
            <a:pPr marL="274320" indent="-274320" fontAlgn="auto">
              <a:spcAft>
                <a:spcPts val="0"/>
              </a:spcAft>
              <a:buClr>
                <a:schemeClr val="accent3"/>
              </a:buClr>
              <a:buFont typeface="Wingdings 2"/>
              <a:buChar char=""/>
              <a:defRPr/>
            </a:pPr>
            <a:r>
              <a:rPr lang="fr-CA" dirty="0" smtClean="0"/>
              <a:t>2. Pourquoi est-il important d’avoir une glycémie normale?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Éviter les complications et se sentir en forme</a:t>
            </a:r>
          </a:p>
          <a:p>
            <a:pPr marL="274320" indent="-274320" fontAlgn="auto">
              <a:spcAft>
                <a:spcPts val="0"/>
              </a:spcAft>
              <a:buClr>
                <a:schemeClr val="accent3"/>
              </a:buClr>
              <a:buFont typeface="Wingdings 2"/>
              <a:buChar char=""/>
              <a:defRPr/>
            </a:pPr>
            <a:r>
              <a:rPr lang="fr-CA" dirty="0" smtClean="0"/>
              <a:t>3. Pourquoi les décongestionnants oraux doivent-ils être utilisés avec précaution?</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Contient un ingrédient dit sympathomimétique ( ex : </a:t>
            </a:r>
            <a:r>
              <a:rPr lang="fr-CA" dirty="0" err="1" smtClean="0">
                <a:solidFill>
                  <a:schemeClr val="bg2">
                    <a:lumMod val="50000"/>
                  </a:schemeClr>
                </a:solidFill>
              </a:rPr>
              <a:t>pseudoépphédrine</a:t>
            </a:r>
            <a:r>
              <a:rPr lang="fr-CA" dirty="0" smtClean="0">
                <a:solidFill>
                  <a:schemeClr val="bg2">
                    <a:lumMod val="50000"/>
                  </a:schemeClr>
                </a:solidFill>
              </a:rPr>
              <a:t>) qui peut avoir un effet hyperglycémiant.</a:t>
            </a:r>
          </a:p>
          <a:p>
            <a:pPr marL="274320" indent="-274320" fontAlgn="auto">
              <a:spcAft>
                <a:spcPts val="0"/>
              </a:spcAft>
              <a:buClr>
                <a:schemeClr val="accent3"/>
              </a:buClr>
              <a:buFont typeface="Wingdings 2"/>
              <a:buChar char=""/>
              <a:defRPr/>
            </a:pPr>
            <a:r>
              <a:rPr lang="fr-CA" dirty="0" smtClean="0"/>
              <a:t>4. Pourquoi les préparations </a:t>
            </a:r>
            <a:r>
              <a:rPr lang="fr-CA" dirty="0" err="1" smtClean="0"/>
              <a:t>kératolytiques</a:t>
            </a:r>
            <a:r>
              <a:rPr lang="fr-CA" dirty="0" smtClean="0"/>
              <a:t> doivent-elles être utilisées avec précaution?</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Ces acides sont trop irritants et peuvent entraîner des plaies.</a:t>
            </a:r>
          </a:p>
          <a:p>
            <a:pPr marL="274320" indent="-274320" fontAlgn="auto">
              <a:spcAft>
                <a:spcPts val="0"/>
              </a:spcAft>
              <a:buClr>
                <a:schemeClr val="accent3"/>
              </a:buClr>
              <a:buFont typeface="Wingdings 2"/>
              <a:buChar char=""/>
              <a:defRPr/>
            </a:pPr>
            <a:r>
              <a:rPr lang="fr-CA" dirty="0" smtClean="0"/>
              <a:t>5. Pourquoi les insulines sont-elles en général prescrites à raison       de plusieurs injections par jour?</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Afin d’imiter le fonctionnement normal du pancréas pour maintenir la glycémie le plus possible dans la normale.</a:t>
            </a:r>
          </a:p>
        </p:txBody>
      </p:sp>
      <p:sp>
        <p:nvSpPr>
          <p:cNvPr id="4" name="Espace réservé du numéro de diapositive 3"/>
          <p:cNvSpPr>
            <a:spLocks noGrp="1"/>
          </p:cNvSpPr>
          <p:nvPr>
            <p:ph type="sldNum" sz="quarter" idx="12"/>
          </p:nvPr>
        </p:nvSpPr>
        <p:spPr/>
        <p:txBody>
          <a:bodyPr/>
          <a:lstStyle/>
          <a:p>
            <a:pPr>
              <a:defRPr/>
            </a:pPr>
            <a:fld id="{ADFA4A89-A9C1-4633-AF35-53771E8354DC}" type="slidenum">
              <a:rPr lang="fr-CA"/>
              <a:pPr>
                <a:defRPr/>
              </a:pPr>
              <a:t>121</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9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9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fr-CA" dirty="0" smtClean="0"/>
              <a:t>Questions d’intégration</a:t>
            </a:r>
          </a:p>
        </p:txBody>
      </p:sp>
      <p:sp>
        <p:nvSpPr>
          <p:cNvPr id="124931" name="Rectangle 3"/>
          <p:cNvSpPr>
            <a:spLocks noGrp="1" noChangeArrowheads="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fr-CA" dirty="0" smtClean="0"/>
              <a:t>6. Quel est l’effet indésirable que l’on rencontre le plus souvent avec le traitement par l’insuline?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Hypoglycémie</a:t>
            </a:r>
          </a:p>
          <a:p>
            <a:pPr marL="274320" indent="-274320" fontAlgn="auto">
              <a:spcAft>
                <a:spcPts val="0"/>
              </a:spcAft>
              <a:buClr>
                <a:schemeClr val="accent3"/>
              </a:buClr>
              <a:buFont typeface="Wingdings 2"/>
              <a:buChar char=""/>
              <a:defRPr/>
            </a:pPr>
            <a:r>
              <a:rPr lang="fr-CA" dirty="0" smtClean="0"/>
              <a:t>7. Outre l’hypoglycémie, nommez 3 troubles ou problèmes liés à l’insulinothérapie?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Réactions allergiques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a:t>
            </a:r>
            <a:r>
              <a:rPr lang="fr-CA" dirty="0" err="1" smtClean="0">
                <a:solidFill>
                  <a:schemeClr val="bg2">
                    <a:lumMod val="50000"/>
                  </a:schemeClr>
                </a:solidFill>
              </a:rPr>
              <a:t>Lipodystrophie</a:t>
            </a:r>
            <a:r>
              <a:rPr lang="fr-CA" dirty="0" smtClean="0">
                <a:solidFill>
                  <a:schemeClr val="bg2">
                    <a:lumMod val="50000"/>
                  </a:schemeClr>
                </a:solidFill>
              </a:rPr>
              <a:t>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Effet </a:t>
            </a:r>
            <a:r>
              <a:rPr lang="fr-CA" dirty="0" err="1" smtClean="0">
                <a:solidFill>
                  <a:schemeClr val="bg2">
                    <a:lumMod val="50000"/>
                  </a:schemeClr>
                </a:solidFill>
              </a:rPr>
              <a:t>Somogyi</a:t>
            </a:r>
            <a:r>
              <a:rPr lang="fr-CA" dirty="0" smtClean="0">
                <a:solidFill>
                  <a:schemeClr val="bg2">
                    <a:lumMod val="50000"/>
                  </a:schemeClr>
                </a:solidFill>
              </a:rPr>
              <a:t> </a:t>
            </a:r>
          </a:p>
          <a:p>
            <a:pPr marL="274320" indent="-274320" fontAlgn="auto">
              <a:spcAft>
                <a:spcPts val="0"/>
              </a:spcAft>
              <a:buClr>
                <a:schemeClr val="accent3"/>
              </a:buClr>
              <a:buFont typeface="Wingdings 2"/>
              <a:buChar char=""/>
              <a:defRPr/>
            </a:pPr>
            <a:r>
              <a:rPr lang="fr-CA" dirty="0" smtClean="0"/>
              <a:t>8. À quel moment de la journée la personne diabétique traitée par insuline doit-elle mesurer sa glycémie capillaire?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Avant les repas et au coucher (avant la collation) </a:t>
            </a:r>
          </a:p>
        </p:txBody>
      </p:sp>
      <p:sp>
        <p:nvSpPr>
          <p:cNvPr id="4" name="Espace réservé du numéro de diapositive 3"/>
          <p:cNvSpPr>
            <a:spLocks noGrp="1"/>
          </p:cNvSpPr>
          <p:nvPr>
            <p:ph type="sldNum" sz="quarter" idx="12"/>
          </p:nvPr>
        </p:nvSpPr>
        <p:spPr/>
        <p:txBody>
          <a:bodyPr/>
          <a:lstStyle/>
          <a:p>
            <a:pPr>
              <a:defRPr/>
            </a:pPr>
            <a:fld id="{81A59769-E7EF-4D5D-9317-905A59FEFE75}" type="slidenum">
              <a:rPr lang="fr-CA"/>
              <a:pPr>
                <a:defRPr/>
              </a:pPr>
              <a:t>122</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9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fr-CA" dirty="0" smtClean="0"/>
              <a:t>Questions d’intégration</a:t>
            </a:r>
          </a:p>
        </p:txBody>
      </p:sp>
      <p:sp>
        <p:nvSpPr>
          <p:cNvPr id="125955" name="Rectangle 3"/>
          <p:cNvSpPr>
            <a:spLocks noGrp="1" noChangeArrowheads="1"/>
          </p:cNvSpPr>
          <p:nvPr>
            <p:ph idx="1"/>
          </p:nvPr>
        </p:nvSpPr>
        <p:spPr/>
        <p:txBody>
          <a:bodyPr>
            <a:normAutofit fontScale="62500" lnSpcReduction="20000"/>
          </a:bodyPr>
          <a:lstStyle/>
          <a:p>
            <a:pPr marL="274320" indent="-274320" fontAlgn="auto">
              <a:spcAft>
                <a:spcPts val="0"/>
              </a:spcAft>
              <a:buClr>
                <a:schemeClr val="accent3"/>
              </a:buClr>
              <a:buFont typeface="Wingdings 2"/>
              <a:buChar char=""/>
              <a:defRPr/>
            </a:pPr>
            <a:r>
              <a:rPr lang="fr-CA" dirty="0" smtClean="0"/>
              <a:t>9. Nommez la vitesse d’absorption relative selon la région, allant du plus rapide au plus lent?</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Abdomen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Bras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Cuisses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4. Fesses</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r>
              <a:rPr lang="fr-CA" dirty="0" smtClean="0"/>
              <a:t>10. A)  combien de temps vous pouvez conserver  l’insuline à la température de la pièce?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Un mois</a:t>
            </a:r>
          </a:p>
          <a:p>
            <a:pPr marL="274320" indent="-274320" fontAlgn="auto">
              <a:spcAft>
                <a:spcPts val="0"/>
              </a:spcAft>
              <a:buClr>
                <a:schemeClr val="accent3"/>
              </a:buClr>
              <a:buFont typeface="Wingdings 2"/>
              <a:buChar char=""/>
              <a:defRPr/>
            </a:pPr>
            <a:r>
              <a:rPr lang="fr-CA" dirty="0" smtClean="0"/>
              <a:t>B) Combien de temps vous pouvez conserver l’insuline non entamer au réfrigérateur?</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Jusqu’à la date de péremption </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r>
              <a:rPr lang="fr-CA" dirty="0" smtClean="0"/>
              <a:t>11. Quels sont les 3 critères d’un bon programme d’activité physique pour aider à mieux contrôler le diabète?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Exercices modérés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Pratiqués la plupart des jours de la semaine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Cumuler 30 minutes d’activité physique par jour </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FB2EFB28-DB6C-4EAF-A3EB-03D51C4036C2}" type="slidenum">
              <a:rPr lang="fr-CA"/>
              <a:pPr>
                <a:defRPr/>
              </a:pPr>
              <a:t>123</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9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9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59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95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95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595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595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95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5955">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5955">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9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fr-CA" dirty="0" smtClean="0"/>
              <a:t>Questions d’intégration</a:t>
            </a:r>
          </a:p>
        </p:txBody>
      </p:sp>
      <p:sp>
        <p:nvSpPr>
          <p:cNvPr id="126979" name="Rectangle 3"/>
          <p:cNvSpPr>
            <a:spLocks noGrp="1" noChangeArrowheads="1"/>
          </p:cNvSpPr>
          <p:nvPr>
            <p:ph idx="1"/>
          </p:nvPr>
        </p:nvSpPr>
        <p:spPr/>
        <p:txBody>
          <a:bodyPr>
            <a:normAutofit fontScale="70000" lnSpcReduction="20000"/>
          </a:bodyPr>
          <a:lstStyle/>
          <a:p>
            <a:pPr marL="274320" indent="-274320" fontAlgn="auto">
              <a:spcAft>
                <a:spcPts val="0"/>
              </a:spcAft>
              <a:buClr>
                <a:schemeClr val="accent3"/>
              </a:buClr>
              <a:buFont typeface="Wingdings 2"/>
              <a:buChar char=""/>
              <a:defRPr/>
            </a:pPr>
            <a:r>
              <a:rPr lang="fr-CA" dirty="0" smtClean="0"/>
              <a:t>12. À quel moment doit-on augmenter l’apport alimentaire lors de l’exercice?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Si exercice n’est pas planifié.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Si glycémie &lt; 5,5 </a:t>
            </a:r>
            <a:r>
              <a:rPr lang="fr-CA" dirty="0" err="1" smtClean="0">
                <a:solidFill>
                  <a:schemeClr val="bg2">
                    <a:lumMod val="50000"/>
                  </a:schemeClr>
                </a:solidFill>
              </a:rPr>
              <a:t>mmol</a:t>
            </a:r>
            <a:r>
              <a:rPr lang="fr-CA" dirty="0" smtClean="0">
                <a:solidFill>
                  <a:schemeClr val="bg2">
                    <a:lumMod val="50000"/>
                  </a:schemeClr>
                </a:solidFill>
              </a:rPr>
              <a:t>/L.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Ajouter des glucides à la collation en soirée pour se protéger des effets prolongés de l’exercice.</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r>
              <a:rPr lang="fr-CA" dirty="0" smtClean="0"/>
              <a:t>13. Comment l’acidose diabétique peut-elle être détectée?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Corps cétoniques dans les urines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Glycémie &gt;13,9 </a:t>
            </a:r>
            <a:r>
              <a:rPr lang="fr-CA" dirty="0" err="1" smtClean="0">
                <a:solidFill>
                  <a:schemeClr val="bg2">
                    <a:lumMod val="50000"/>
                  </a:schemeClr>
                </a:solidFill>
              </a:rPr>
              <a:t>mmol</a:t>
            </a:r>
            <a:r>
              <a:rPr lang="fr-CA" dirty="0" smtClean="0">
                <a:solidFill>
                  <a:schemeClr val="bg2">
                    <a:lumMod val="50000"/>
                  </a:schemeClr>
                </a:solidFill>
              </a:rPr>
              <a:t>/L</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r>
              <a:rPr lang="fr-CA" dirty="0" smtClean="0"/>
              <a:t>14. Pourquoi la personne diabétique doit-elle prendre un soin particulier de ses pieds?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Les nerfs sont atteints = perte de sensibilité à la douleur, température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La peau a tendance à devenir plus fine et plus sèche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Les artères ont tendance à s’épaissir et à durcir</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4.  Moins bonne défense de l’organisme en cas d’infection</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E4F9F010-021E-42DC-9809-0A3190E826AE}" type="slidenum">
              <a:rPr lang="fr-CA"/>
              <a:pPr>
                <a:defRPr/>
              </a:pPr>
              <a:t>124</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69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9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97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97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97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697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979">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69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fr-CA" dirty="0" smtClean="0"/>
              <a:t>Questions d’intégration</a:t>
            </a:r>
          </a:p>
        </p:txBody>
      </p:sp>
      <p:sp>
        <p:nvSpPr>
          <p:cNvPr id="128003" name="Rectangle 3"/>
          <p:cNvSpPr>
            <a:spLocks noGrp="1" noChangeArrowheads="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fr-CA" dirty="0" smtClean="0"/>
              <a:t>15. Quels sont les recommandations du soin des pieds pour la personne diabétique?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Inspecter ses pieds tous les jours.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Ne jamais marcher pieds nus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Se laver les pieds tous les jours à l’eau tiède.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4.  Si peau sèche, poncer et appliquer crème hydratante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5. Garder ses ongles suffisamment longs et les limer.</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6.  Ne jamais traiter soi-même durillons, cors ou ampoules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7. Changer de chaussettes tous les jours.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8.  Bien choisir ses chaussures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9.  Prendre garde aux risques de brûlures ou gelures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10. Signaler immédiatement à votre médecin toute lésion ou coloration suspecte.</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593FE40A-582C-4F97-B20F-CED08BA9DFAF}" type="slidenum">
              <a:rPr lang="fr-CA"/>
              <a:pPr>
                <a:defRPr/>
              </a:pPr>
              <a:t>125</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0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00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00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0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fr-CA" dirty="0" smtClean="0"/>
              <a:t>Questions d’intégration</a:t>
            </a:r>
          </a:p>
        </p:txBody>
      </p:sp>
      <p:sp>
        <p:nvSpPr>
          <p:cNvPr id="129027" name="Rectangle 3"/>
          <p:cNvSpPr>
            <a:spLocks noGrp="1" noChangeArrowheads="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fr-CA" dirty="0" smtClean="0"/>
              <a:t>16. Pourquoi faut-il se préoccuper de stress?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Favorise la sécrétion d’hormones qui fait entrer dans la sang les réserves de glucose emmagasinées dans le foie.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Fait diminuer l’effet de l’insuline en augmentant la résistance des cellules du corps à son action</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r>
              <a:rPr lang="fr-CA" dirty="0" smtClean="0"/>
              <a:t>17. Comment peut-on prévenir l’impuissance sexuelle chez la personne atteinte de diabète?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Bien contrôler sa glycémie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Bien suivre son plan alimentaire en ce qui concerne les graisses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Cesser de fumer</a:t>
            </a:r>
          </a:p>
        </p:txBody>
      </p:sp>
      <p:sp>
        <p:nvSpPr>
          <p:cNvPr id="4" name="Espace réservé du numéro de diapositive 3"/>
          <p:cNvSpPr>
            <a:spLocks noGrp="1"/>
          </p:cNvSpPr>
          <p:nvPr>
            <p:ph type="sldNum" sz="quarter" idx="12"/>
          </p:nvPr>
        </p:nvSpPr>
        <p:spPr/>
        <p:txBody>
          <a:bodyPr/>
          <a:lstStyle/>
          <a:p>
            <a:pPr>
              <a:defRPr/>
            </a:pPr>
            <a:fld id="{0F599BDB-F567-4224-8530-B4618A9B4005}" type="slidenum">
              <a:rPr lang="fr-CA"/>
              <a:pPr>
                <a:defRPr/>
              </a:pPr>
              <a:t>126</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0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0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0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fr-CA" dirty="0" smtClean="0"/>
              <a:t>Questions d’intégration</a:t>
            </a:r>
          </a:p>
        </p:txBody>
      </p:sp>
      <p:sp>
        <p:nvSpPr>
          <p:cNvPr id="130051" name="Rectangle 3"/>
          <p:cNvSpPr>
            <a:spLocks noGrp="1" noChangeArrowheads="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fr-CA" dirty="0" smtClean="0"/>
              <a:t>18. Que doit faire la personne diabétique lorsqu’elle pense être en hypoglycémie?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Mesurer sa glycémie capillaire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Prendre un aliment qui fournit 15 g de glucides, à absorption rapide de préférence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3.Éviter de sur traiter (attendre 20 min., mesurer la glycémie de nouveau)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4. Essayer d’identifier la cause</a:t>
            </a:r>
          </a:p>
          <a:p>
            <a:pPr marL="274320" indent="-274320" fontAlgn="auto">
              <a:spcAft>
                <a:spcPts val="0"/>
              </a:spcAft>
              <a:buClr>
                <a:schemeClr val="accent3"/>
              </a:buClr>
              <a:buFont typeface="Wingdings 2"/>
              <a:buChar char=""/>
              <a:defRPr/>
            </a:pPr>
            <a:r>
              <a:rPr lang="fr-CA" dirty="0" smtClean="0"/>
              <a:t>19. Pourquoi est-il important de traiter immédiatement toute hypoglycémie?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Risque de coma</a:t>
            </a:r>
          </a:p>
          <a:p>
            <a:pPr marL="274320" indent="-274320" fontAlgn="auto">
              <a:spcAft>
                <a:spcPts val="0"/>
              </a:spcAft>
              <a:buClr>
                <a:schemeClr val="accent3"/>
              </a:buClr>
              <a:buFont typeface="Wingdings 2"/>
              <a:buChar char=""/>
              <a:defRPr/>
            </a:pPr>
            <a:r>
              <a:rPr lang="fr-CA" dirty="0" smtClean="0"/>
              <a:t>20. Pourquoi les doses élevées d’acide </a:t>
            </a:r>
            <a:r>
              <a:rPr lang="fr-CA" dirty="0" err="1" smtClean="0"/>
              <a:t>acétylsalicytique</a:t>
            </a:r>
            <a:r>
              <a:rPr lang="fr-CA" dirty="0" smtClean="0"/>
              <a:t> doivent-elles être utilisées avec précaution?</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Favorise l’hypoglycémie</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E4083038-8D4E-436D-886F-CA1B578372AF}" type="slidenum">
              <a:rPr lang="fr-CA"/>
              <a:pPr>
                <a:defRPr/>
              </a:pPr>
              <a:t>127</a:t>
            </a:fld>
            <a:endParaRPr lang="fr-CA"/>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fr-CA" dirty="0" smtClean="0"/>
              <a:t>Questions d’intégration</a:t>
            </a:r>
          </a:p>
        </p:txBody>
      </p:sp>
      <p:sp>
        <p:nvSpPr>
          <p:cNvPr id="131075" name="Rectangle 3"/>
          <p:cNvSpPr>
            <a:spLocks noGrp="1" noChangeArrowheads="1"/>
          </p:cNvSpPr>
          <p:nvPr>
            <p:ph idx="1"/>
          </p:nvPr>
        </p:nvSpPr>
        <p:spPr/>
        <p:txBody>
          <a:bodyPr>
            <a:normAutofit fontScale="70000" lnSpcReduction="20000"/>
          </a:bodyPr>
          <a:lstStyle/>
          <a:p>
            <a:pPr marL="274320" indent="-274320" fontAlgn="auto">
              <a:spcAft>
                <a:spcPts val="0"/>
              </a:spcAft>
              <a:buClr>
                <a:schemeClr val="accent3"/>
              </a:buClr>
              <a:buFont typeface="Wingdings 2"/>
              <a:buChar char=""/>
              <a:defRPr/>
            </a:pPr>
            <a:r>
              <a:rPr lang="fr-CA" dirty="0" smtClean="0"/>
              <a:t>21. Comment faire pour éviter l’hypoglycémie?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Faire glycémie régulièrement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Bien suivre le plan alimentaire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Prendre sa collation au coucher</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4. Bien suivre les conseils du médecin et diététiste avant un exercice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5. Éviter alcool à jeun</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6. Vérifier sa glycémie vers 2 heures du matin au besoin</a:t>
            </a:r>
          </a:p>
          <a:p>
            <a:pPr marL="640080" lvl="1" indent="-246888" fontAlgn="auto">
              <a:spcAft>
                <a:spcPts val="0"/>
              </a:spcAft>
              <a:buNone/>
              <a:defRPr/>
            </a:pPr>
            <a:r>
              <a:rPr lang="fr-CA" dirty="0" smtClean="0"/>
              <a:t> </a:t>
            </a:r>
          </a:p>
          <a:p>
            <a:pPr marL="274320" indent="-274320" fontAlgn="auto">
              <a:spcAft>
                <a:spcPts val="0"/>
              </a:spcAft>
              <a:buClr>
                <a:schemeClr val="accent3"/>
              </a:buClr>
              <a:buFont typeface="Wingdings 2"/>
              <a:buChar char=""/>
              <a:defRPr/>
            </a:pPr>
            <a:r>
              <a:rPr lang="fr-CA" dirty="0" smtClean="0"/>
              <a:t>22. Quelles sont les précautions à prendre pour éviter les accidents potentiels liés à l’hypoglycémie?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Toujours avoir un aliment sucré avec soi</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Porter un bracelet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Prévenir la famille, les amis et les collègues de travail qui pourront vous aidez en cas de besoin.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4. Ayez toujours du glucagon sous la main à la maison, au travail et en voyage.</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23E54765-15DE-4F4C-A752-EB22618E7C28}" type="slidenum">
              <a:rPr lang="fr-CA"/>
              <a:pPr>
                <a:defRPr/>
              </a:pPr>
              <a:t>128</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amond(in)">
                                      <p:cBhvr>
                                        <p:cTn id="7" dur="2000"/>
                                        <p:tgtEl>
                                          <p:spTgt spid="131075">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1075">
                                            <p:txEl>
                                              <p:pRg st="1" end="1"/>
                                            </p:txEl>
                                          </p:spTgt>
                                        </p:tgtEl>
                                        <p:attrNameLst>
                                          <p:attrName>style.visibility</p:attrName>
                                        </p:attrNameLst>
                                      </p:cBhvr>
                                      <p:to>
                                        <p:strVal val="visible"/>
                                      </p:to>
                                    </p:set>
                                    <p:animEffect transition="in" filter="diamond(in)">
                                      <p:cBhvr>
                                        <p:cTn id="10" dur="2000"/>
                                        <p:tgtEl>
                                          <p:spTgt spid="131075">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animEffect transition="in" filter="diamond(in)">
                                      <p:cBhvr>
                                        <p:cTn id="13" dur="2000"/>
                                        <p:tgtEl>
                                          <p:spTgt spid="131075">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31075">
                                            <p:txEl>
                                              <p:pRg st="3" end="3"/>
                                            </p:txEl>
                                          </p:spTgt>
                                        </p:tgtEl>
                                        <p:attrNameLst>
                                          <p:attrName>style.visibility</p:attrName>
                                        </p:attrNameLst>
                                      </p:cBhvr>
                                      <p:to>
                                        <p:strVal val="visible"/>
                                      </p:to>
                                    </p:set>
                                    <p:animEffect transition="in" filter="diamond(in)">
                                      <p:cBhvr>
                                        <p:cTn id="16" dur="2000"/>
                                        <p:tgtEl>
                                          <p:spTgt spid="131075">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animEffect transition="in" filter="diamond(in)">
                                      <p:cBhvr>
                                        <p:cTn id="19" dur="2000"/>
                                        <p:tgtEl>
                                          <p:spTgt spid="131075">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31075">
                                            <p:txEl>
                                              <p:pRg st="5" end="5"/>
                                            </p:txEl>
                                          </p:spTgt>
                                        </p:tgtEl>
                                        <p:attrNameLst>
                                          <p:attrName>style.visibility</p:attrName>
                                        </p:attrNameLst>
                                      </p:cBhvr>
                                      <p:to>
                                        <p:strVal val="visible"/>
                                      </p:to>
                                    </p:set>
                                    <p:animEffect transition="in" filter="diamond(in)">
                                      <p:cBhvr>
                                        <p:cTn id="22" dur="2000"/>
                                        <p:tgtEl>
                                          <p:spTgt spid="131075">
                                            <p:txEl>
                                              <p:pRg st="5" end="5"/>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31075">
                                            <p:txEl>
                                              <p:pRg st="6" end="6"/>
                                            </p:txEl>
                                          </p:spTgt>
                                        </p:tgtEl>
                                        <p:attrNameLst>
                                          <p:attrName>style.visibility</p:attrName>
                                        </p:attrNameLst>
                                      </p:cBhvr>
                                      <p:to>
                                        <p:strVal val="visible"/>
                                      </p:to>
                                    </p:set>
                                    <p:animEffect transition="in" filter="diamond(in)">
                                      <p:cBhvr>
                                        <p:cTn id="25" dur="2000"/>
                                        <p:tgtEl>
                                          <p:spTgt spid="131075">
                                            <p:txEl>
                                              <p:pRg st="6" end="6"/>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31075">
                                            <p:txEl>
                                              <p:pRg st="7" end="7"/>
                                            </p:txEl>
                                          </p:spTgt>
                                        </p:tgtEl>
                                        <p:attrNameLst>
                                          <p:attrName>style.visibility</p:attrName>
                                        </p:attrNameLst>
                                      </p:cBhvr>
                                      <p:to>
                                        <p:strVal val="visible"/>
                                      </p:to>
                                    </p:set>
                                    <p:animEffect transition="in" filter="diamond(in)">
                                      <p:cBhvr>
                                        <p:cTn id="28" dur="2000"/>
                                        <p:tgtEl>
                                          <p:spTgt spid="13107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31075">
                                            <p:txEl>
                                              <p:pRg st="8" end="8"/>
                                            </p:txEl>
                                          </p:spTgt>
                                        </p:tgtEl>
                                        <p:attrNameLst>
                                          <p:attrName>style.visibility</p:attrName>
                                        </p:attrNameLst>
                                      </p:cBhvr>
                                      <p:to>
                                        <p:strVal val="visible"/>
                                      </p:to>
                                    </p:set>
                                    <p:animEffect transition="in" filter="diamond(in)">
                                      <p:cBhvr>
                                        <p:cTn id="33" dur="2000"/>
                                        <p:tgtEl>
                                          <p:spTgt spid="131075">
                                            <p:txEl>
                                              <p:pRg st="8" end="8"/>
                                            </p:txEl>
                                          </p:spTgt>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31075">
                                            <p:txEl>
                                              <p:pRg st="9" end="9"/>
                                            </p:txEl>
                                          </p:spTgt>
                                        </p:tgtEl>
                                        <p:attrNameLst>
                                          <p:attrName>style.visibility</p:attrName>
                                        </p:attrNameLst>
                                      </p:cBhvr>
                                      <p:to>
                                        <p:strVal val="visible"/>
                                      </p:to>
                                    </p:set>
                                    <p:animEffect transition="in" filter="diamond(in)">
                                      <p:cBhvr>
                                        <p:cTn id="36" dur="2000"/>
                                        <p:tgtEl>
                                          <p:spTgt spid="131075">
                                            <p:txEl>
                                              <p:pRg st="9" end="9"/>
                                            </p:tx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31075">
                                            <p:txEl>
                                              <p:pRg st="10" end="10"/>
                                            </p:txEl>
                                          </p:spTgt>
                                        </p:tgtEl>
                                        <p:attrNameLst>
                                          <p:attrName>style.visibility</p:attrName>
                                        </p:attrNameLst>
                                      </p:cBhvr>
                                      <p:to>
                                        <p:strVal val="visible"/>
                                      </p:to>
                                    </p:set>
                                    <p:animEffect transition="in" filter="diamond(in)">
                                      <p:cBhvr>
                                        <p:cTn id="39" dur="2000"/>
                                        <p:tgtEl>
                                          <p:spTgt spid="131075">
                                            <p:txEl>
                                              <p:pRg st="10" end="10"/>
                                            </p:txEl>
                                          </p:spTgt>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31075">
                                            <p:txEl>
                                              <p:pRg st="11" end="11"/>
                                            </p:txEl>
                                          </p:spTgt>
                                        </p:tgtEl>
                                        <p:attrNameLst>
                                          <p:attrName>style.visibility</p:attrName>
                                        </p:attrNameLst>
                                      </p:cBhvr>
                                      <p:to>
                                        <p:strVal val="visible"/>
                                      </p:to>
                                    </p:set>
                                    <p:animEffect transition="in" filter="diamond(in)">
                                      <p:cBhvr>
                                        <p:cTn id="42" dur="2000"/>
                                        <p:tgtEl>
                                          <p:spTgt spid="131075">
                                            <p:txEl>
                                              <p:pRg st="11" end="11"/>
                                            </p:txEl>
                                          </p:spTgt>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31075">
                                            <p:txEl>
                                              <p:pRg st="12" end="12"/>
                                            </p:txEl>
                                          </p:spTgt>
                                        </p:tgtEl>
                                        <p:attrNameLst>
                                          <p:attrName>style.visibility</p:attrName>
                                        </p:attrNameLst>
                                      </p:cBhvr>
                                      <p:to>
                                        <p:strVal val="visible"/>
                                      </p:to>
                                    </p:set>
                                    <p:animEffect transition="in" filter="diamond(in)">
                                      <p:cBhvr>
                                        <p:cTn id="45" dur="2000"/>
                                        <p:tgtEl>
                                          <p:spTgt spid="1310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fr-CA" dirty="0" smtClean="0"/>
              <a:t>Questions d’intégration</a:t>
            </a:r>
          </a:p>
        </p:txBody>
      </p:sp>
      <p:sp>
        <p:nvSpPr>
          <p:cNvPr id="132099" name="Rectangle 3"/>
          <p:cNvSpPr>
            <a:spLocks noGrp="1" noChangeArrowheads="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fr-CA" dirty="0" smtClean="0"/>
              <a:t>23. Les 5 aspects de la prise en charge du diabète constitue le programme complet pour bien contrôler la maladie. Nommez les?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1. Respecter le plan alimentaire et viser un poids normal</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2. Faire régulièrement de l’exercice	</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3. Prendre ses médicaments antidiabétiques tels que prescrits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4. Mesurer régulièrement sa glycémie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5. S’informer et s’adapter à la maladie, gérer son stress</a:t>
            </a:r>
          </a:p>
          <a:p>
            <a:pPr marL="274320" indent="-274320" fontAlgn="auto">
              <a:spcAft>
                <a:spcPts val="0"/>
              </a:spcAft>
              <a:buClr>
                <a:schemeClr val="accent3"/>
              </a:buClr>
              <a:buFont typeface="Wingdings 2"/>
              <a:buChar char=""/>
              <a:defRPr/>
            </a:pPr>
            <a:endParaRPr lang="fr-CA" dirty="0" smtClean="0"/>
          </a:p>
          <a:p>
            <a:pPr marL="274320" indent="-274320" fontAlgn="auto">
              <a:spcAft>
                <a:spcPts val="0"/>
              </a:spcAft>
              <a:buClr>
                <a:schemeClr val="accent3"/>
              </a:buClr>
              <a:buFont typeface="Wingdings 2"/>
              <a:buChar char=""/>
              <a:defRPr/>
            </a:pPr>
            <a:r>
              <a:rPr lang="fr-CA" dirty="0" smtClean="0"/>
              <a:t>24. Le médecin prescrit l’épreuve diagnostique suivante : hémoglobine </a:t>
            </a:r>
            <a:r>
              <a:rPr lang="fr-CA" dirty="0" err="1" smtClean="0"/>
              <a:t>glycosylée</a:t>
            </a:r>
            <a:r>
              <a:rPr lang="fr-CA" dirty="0" smtClean="0"/>
              <a:t> ( hémoglobine </a:t>
            </a:r>
            <a:r>
              <a:rPr lang="fr-CA" dirty="0" err="1" smtClean="0"/>
              <a:t>glyquée</a:t>
            </a:r>
            <a:r>
              <a:rPr lang="fr-CA" dirty="0" smtClean="0"/>
              <a:t>) Expliquer l’utilité de ce test.</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Reflète la qualité du contrôle du diabète au cours des trois derniers mois</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13C1B41A-A25F-47BF-BCCD-C17B4C5991BE}" type="slidenum">
              <a:rPr lang="fr-CA"/>
              <a:pPr>
                <a:defRPr/>
              </a:pPr>
              <a:t>129</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fade">
                                      <p:cBhvr>
                                        <p:cTn id="7" dur="2000"/>
                                        <p:tgtEl>
                                          <p:spTgt spid="132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fade">
                                      <p:cBhvr>
                                        <p:cTn id="12" dur="2000"/>
                                        <p:tgtEl>
                                          <p:spTgt spid="1320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Effect transition="in" filter="fade">
                                      <p:cBhvr>
                                        <p:cTn id="15" dur="2000"/>
                                        <p:tgtEl>
                                          <p:spTgt spid="1320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099">
                                            <p:txEl>
                                              <p:pRg st="2" end="2"/>
                                            </p:txEl>
                                          </p:spTgt>
                                        </p:tgtEl>
                                        <p:attrNameLst>
                                          <p:attrName>style.visibility</p:attrName>
                                        </p:attrNameLst>
                                      </p:cBhvr>
                                      <p:to>
                                        <p:strVal val="visible"/>
                                      </p:to>
                                    </p:set>
                                    <p:animEffect transition="in" filter="fade">
                                      <p:cBhvr>
                                        <p:cTn id="18" dur="2000"/>
                                        <p:tgtEl>
                                          <p:spTgt spid="13209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2099">
                                            <p:txEl>
                                              <p:pRg st="3" end="3"/>
                                            </p:txEl>
                                          </p:spTgt>
                                        </p:tgtEl>
                                        <p:attrNameLst>
                                          <p:attrName>style.visibility</p:attrName>
                                        </p:attrNameLst>
                                      </p:cBhvr>
                                      <p:to>
                                        <p:strVal val="visible"/>
                                      </p:to>
                                    </p:set>
                                    <p:animEffect transition="in" filter="fade">
                                      <p:cBhvr>
                                        <p:cTn id="21" dur="2000"/>
                                        <p:tgtEl>
                                          <p:spTgt spid="13209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2099">
                                            <p:txEl>
                                              <p:pRg st="4" end="4"/>
                                            </p:txEl>
                                          </p:spTgt>
                                        </p:tgtEl>
                                        <p:attrNameLst>
                                          <p:attrName>style.visibility</p:attrName>
                                        </p:attrNameLst>
                                      </p:cBhvr>
                                      <p:to>
                                        <p:strVal val="visible"/>
                                      </p:to>
                                    </p:set>
                                    <p:animEffect transition="in" filter="fade">
                                      <p:cBhvr>
                                        <p:cTn id="24" dur="2000"/>
                                        <p:tgtEl>
                                          <p:spTgt spid="132099">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2099">
                                            <p:txEl>
                                              <p:pRg st="5" end="5"/>
                                            </p:txEl>
                                          </p:spTgt>
                                        </p:tgtEl>
                                        <p:attrNameLst>
                                          <p:attrName>style.visibility</p:attrName>
                                        </p:attrNameLst>
                                      </p:cBhvr>
                                      <p:to>
                                        <p:strVal val="visible"/>
                                      </p:to>
                                    </p:set>
                                    <p:animEffect transition="in" filter="fade">
                                      <p:cBhvr>
                                        <p:cTn id="27" dur="2000"/>
                                        <p:tgtEl>
                                          <p:spTgt spid="132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2099">
                                            <p:txEl>
                                              <p:pRg st="7" end="7"/>
                                            </p:txEl>
                                          </p:spTgt>
                                        </p:tgtEl>
                                        <p:attrNameLst>
                                          <p:attrName>style.visibility</p:attrName>
                                        </p:attrNameLst>
                                      </p:cBhvr>
                                      <p:to>
                                        <p:strVal val="visible"/>
                                      </p:to>
                                    </p:set>
                                    <p:animEffect transition="in" filter="fade">
                                      <p:cBhvr>
                                        <p:cTn id="32" dur="2000"/>
                                        <p:tgtEl>
                                          <p:spTgt spid="132099">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2099">
                                            <p:txEl>
                                              <p:pRg st="8" end="8"/>
                                            </p:txEl>
                                          </p:spTgt>
                                        </p:tgtEl>
                                        <p:attrNameLst>
                                          <p:attrName>style.visibility</p:attrName>
                                        </p:attrNameLst>
                                      </p:cBhvr>
                                      <p:to>
                                        <p:strVal val="visible"/>
                                      </p:to>
                                    </p:set>
                                    <p:animEffect transition="in" filter="fade">
                                      <p:cBhvr>
                                        <p:cTn id="35" dur="2000"/>
                                        <p:tgtEl>
                                          <p:spTgt spid="132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705600"/>
            <a:ext cx="8229600" cy="1143000"/>
          </a:xfrm>
        </p:spPr>
        <p:txBody>
          <a:bodyPr/>
          <a:lstStyle/>
          <a:p>
            <a:pPr eaLnBrk="1" hangingPunct="1">
              <a:lnSpc>
                <a:spcPct val="90000"/>
              </a:lnSpc>
              <a:defRPr/>
            </a:pPr>
            <a:r>
              <a:rPr lang="fr-CA" dirty="0" smtClean="0"/>
              <a:t>Types de diabète</a:t>
            </a:r>
            <a:br>
              <a:rPr lang="fr-CA" dirty="0" smtClean="0"/>
            </a:br>
            <a:r>
              <a:rPr lang="fr-CA" sz="2000" dirty="0"/>
              <a:t>Caractéristiques: voir tableau 60.1 Lewis p. 601</a:t>
            </a:r>
          </a:p>
        </p:txBody>
      </p:sp>
      <p:sp>
        <p:nvSpPr>
          <p:cNvPr id="3" name="Espace réservé du texte 2"/>
          <p:cNvSpPr>
            <a:spLocks noGrp="1"/>
          </p:cNvSpPr>
          <p:nvPr>
            <p:ph type="body" sz="half" idx="1"/>
          </p:nvPr>
        </p:nvSpPr>
        <p:spPr>
          <a:xfrm>
            <a:off x="457200" y="2000240"/>
            <a:ext cx="4038600" cy="4286280"/>
          </a:xfrm>
        </p:spPr>
        <p:txBody>
          <a:bodyPr>
            <a:normAutofit fontScale="85000" lnSpcReduction="10000"/>
          </a:bodyPr>
          <a:lstStyle/>
          <a:p>
            <a:pPr marL="274320" indent="-274320" fontAlgn="auto">
              <a:spcAft>
                <a:spcPts val="0"/>
              </a:spcAft>
              <a:buClr>
                <a:schemeClr val="accent3"/>
              </a:buClr>
              <a:buFont typeface="Wingdings 2"/>
              <a:buChar char=""/>
              <a:defRPr/>
            </a:pPr>
            <a:r>
              <a:rPr lang="fr-CA" dirty="0" smtClean="0"/>
              <a:t>Type 1 (5 à 10% des cas)</a:t>
            </a:r>
          </a:p>
          <a:p>
            <a:pPr marL="640080" lvl="1" indent="-246888" fontAlgn="auto">
              <a:spcAft>
                <a:spcPts val="0"/>
              </a:spcAft>
              <a:buFont typeface="Wingdings 2"/>
              <a:buChar char=""/>
              <a:defRPr/>
            </a:pPr>
            <a:r>
              <a:rPr lang="fr-CA" dirty="0" smtClean="0"/>
              <a:t>Les cellules bêta du pancréas qui produisent l’insuline sont détruites par un processus auto-immun.</a:t>
            </a:r>
          </a:p>
          <a:p>
            <a:pPr marL="640080" lvl="1" indent="-246888" fontAlgn="auto">
              <a:spcAft>
                <a:spcPts val="0"/>
              </a:spcAft>
              <a:buFont typeface="Wingdings 2"/>
              <a:buChar char=""/>
              <a:defRPr/>
            </a:pPr>
            <a:r>
              <a:rPr lang="fr-CA" dirty="0" smtClean="0"/>
              <a:t>Le pancréas ne sécrète pas assez d’insuline et il faut donc absolument administrer  de l’insuline par injection afin d’équilibrer le taux de glucose sanguin.</a:t>
            </a:r>
          </a:p>
          <a:p>
            <a:pPr marL="640080" lvl="1" indent="-246888" fontAlgn="auto">
              <a:spcAft>
                <a:spcPts val="0"/>
              </a:spcAft>
              <a:buFont typeface="Wingdings 2"/>
              <a:buChar char=""/>
              <a:defRPr/>
            </a:pPr>
            <a:r>
              <a:rPr lang="fr-CA" dirty="0" smtClean="0"/>
              <a:t>Apparaît brutalement, généralement avant 20 ans.</a:t>
            </a:r>
          </a:p>
          <a:p>
            <a:pPr marL="640080" lvl="1" indent="-246888" fontAlgn="auto">
              <a:spcAft>
                <a:spcPts val="0"/>
              </a:spcAft>
              <a:buFont typeface="Wingdings 2"/>
              <a:buChar char=""/>
              <a:defRPr/>
            </a:pPr>
            <a:endParaRPr lang="fr-FR" dirty="0" smtClean="0"/>
          </a:p>
        </p:txBody>
      </p:sp>
      <p:sp>
        <p:nvSpPr>
          <p:cNvPr id="4" name="Espace réservé du contenu 3"/>
          <p:cNvSpPr>
            <a:spLocks noGrp="1"/>
          </p:cNvSpPr>
          <p:nvPr>
            <p:ph sz="half" idx="2"/>
          </p:nvPr>
        </p:nvSpPr>
        <p:spPr>
          <a:xfrm>
            <a:off x="4648200" y="2000240"/>
            <a:ext cx="4038600" cy="4286280"/>
          </a:xfrm>
        </p:spPr>
        <p:txBody>
          <a:bodyPr>
            <a:normAutofit fontScale="77500" lnSpcReduction="20000"/>
          </a:bodyPr>
          <a:lstStyle/>
          <a:p>
            <a:pPr marL="274320" indent="-274320" fontAlgn="auto">
              <a:spcAft>
                <a:spcPts val="0"/>
              </a:spcAft>
              <a:buClr>
                <a:schemeClr val="accent3"/>
              </a:buClr>
              <a:buFont typeface="Wingdings 2"/>
              <a:buChar char=""/>
              <a:defRPr/>
            </a:pPr>
            <a:r>
              <a:rPr lang="fr-CA" dirty="0" smtClean="0"/>
              <a:t>Type 2 (90 à 95% des cas)</a:t>
            </a:r>
          </a:p>
          <a:p>
            <a:pPr marL="640080" lvl="1" indent="-246888" fontAlgn="auto">
              <a:spcAft>
                <a:spcPts val="0"/>
              </a:spcAft>
              <a:buFont typeface="Wingdings 2"/>
              <a:buChar char=""/>
              <a:defRPr/>
            </a:pPr>
            <a:r>
              <a:rPr lang="fr-CA" dirty="0" smtClean="0"/>
              <a:t>Attribuable à la diminution de la sensibilité cellulaire à l’insuline (</a:t>
            </a:r>
            <a:r>
              <a:rPr lang="fr-CA" dirty="0" err="1" smtClean="0"/>
              <a:t>insulino</a:t>
            </a:r>
            <a:r>
              <a:rPr lang="fr-CA" dirty="0" smtClean="0"/>
              <a:t>-résistance) et à la sécrétion insuffisante d’insuline.</a:t>
            </a:r>
          </a:p>
          <a:p>
            <a:pPr marL="640080" lvl="1" indent="-246888" fontAlgn="auto">
              <a:spcAft>
                <a:spcPts val="0"/>
              </a:spcAft>
              <a:buFont typeface="Wingdings 2"/>
              <a:buChar char=""/>
              <a:defRPr/>
            </a:pPr>
            <a:r>
              <a:rPr lang="fr-CA" dirty="0" smtClean="0"/>
              <a:t>Se traite d’abord grâce au plan alimentaire et à l’activité physique. Si les taux de glucose demeurent trop élevés, des hypoglycémiants oraux s’ajoutent . Si les hypoglycémiants ne remédient pas à l’hyperglycémie, on doit administrer de l’insuline.</a:t>
            </a:r>
          </a:p>
          <a:p>
            <a:pPr marL="640080" lvl="1" indent="-246888" fontAlgn="auto">
              <a:spcAft>
                <a:spcPts val="0"/>
              </a:spcAft>
              <a:buFont typeface="Wingdings 2"/>
              <a:buChar char=""/>
              <a:defRPr/>
            </a:pPr>
            <a:r>
              <a:rPr lang="fr-CA" dirty="0" smtClean="0"/>
              <a:t>Se manifeste après 40 ans et chez les gens obèses.</a:t>
            </a:r>
          </a:p>
          <a:p>
            <a:pPr marL="640080" lvl="1" indent="-246888" fontAlgn="auto">
              <a:spcAft>
                <a:spcPts val="0"/>
              </a:spcAft>
              <a:buNone/>
              <a:defRPr/>
            </a:pPr>
            <a:endParaRPr lang="fr-CA" dirty="0" smtClean="0"/>
          </a:p>
          <a:p>
            <a:pPr marL="640080" lvl="1" indent="-246888" fontAlgn="auto">
              <a:spcAft>
                <a:spcPts val="0"/>
              </a:spcAft>
              <a:buFont typeface="Wingdings 2"/>
              <a:buChar char=""/>
              <a:defRPr/>
            </a:pPr>
            <a:endParaRPr lang="fr-FR" dirty="0" smtClean="0"/>
          </a:p>
        </p:txBody>
      </p:sp>
      <p:sp>
        <p:nvSpPr>
          <p:cNvPr id="5" name="Espace réservé du numéro de diapositive 4"/>
          <p:cNvSpPr>
            <a:spLocks noGrp="1"/>
          </p:cNvSpPr>
          <p:nvPr>
            <p:ph type="sldNum" sz="quarter" idx="10"/>
          </p:nvPr>
        </p:nvSpPr>
        <p:spPr/>
        <p:txBody>
          <a:bodyPr/>
          <a:lstStyle/>
          <a:p>
            <a:pPr>
              <a:defRPr/>
            </a:pPr>
            <a:fld id="{35FCA6FE-FF39-4F4B-B039-A0D6BB83AC15}" type="slidenum">
              <a:rPr lang="fr-CA" smtClean="0"/>
              <a:pPr>
                <a:defRPr/>
              </a:pPr>
              <a:t>13</a:t>
            </a:fld>
            <a:endParaRPr lang="fr-CA"/>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fr-CA" dirty="0" smtClean="0"/>
              <a:t>Questions d’intégration</a:t>
            </a:r>
          </a:p>
        </p:txBody>
      </p:sp>
      <p:sp>
        <p:nvSpPr>
          <p:cNvPr id="133123" name="Rectangle 3"/>
          <p:cNvSpPr>
            <a:spLocks noGrp="1" noChangeArrowheads="1"/>
          </p:cNvSpPr>
          <p:nvPr>
            <p:ph idx="1"/>
          </p:nvPr>
        </p:nvSpPr>
        <p:spPr/>
        <p:txBody>
          <a:bodyPr/>
          <a:lstStyle/>
          <a:p>
            <a:r>
              <a:rPr lang="fr-CA" dirty="0" smtClean="0"/>
              <a:t>25. Si une personne diabétique est dans un coma hypoglycémique, quelle hormone </a:t>
            </a:r>
            <a:r>
              <a:rPr lang="fr-CA" dirty="0" err="1" smtClean="0"/>
              <a:t>hyperglycémiante</a:t>
            </a:r>
            <a:r>
              <a:rPr lang="fr-CA" dirty="0" smtClean="0"/>
              <a:t> pourriez-vous administrer I/V?</a:t>
            </a:r>
          </a:p>
          <a:p>
            <a:pPr lvl="1"/>
            <a:r>
              <a:rPr lang="fr-CA" dirty="0" smtClean="0">
                <a:solidFill>
                  <a:schemeClr val="bg2">
                    <a:lumMod val="50000"/>
                  </a:schemeClr>
                </a:solidFill>
              </a:rPr>
              <a:t>Glucagon</a:t>
            </a:r>
          </a:p>
          <a:p>
            <a:r>
              <a:rPr lang="fr-CA" dirty="0" smtClean="0"/>
              <a:t>26. Vous êtes invité à souper chez des amis. Le repas est retardé d’une heure. Que devez-vous faire pour éviter une hypoglycémie?</a:t>
            </a:r>
          </a:p>
          <a:p>
            <a:pPr lvl="1"/>
            <a:r>
              <a:rPr lang="fr-CA" dirty="0" smtClean="0">
                <a:solidFill>
                  <a:schemeClr val="bg2">
                    <a:lumMod val="50000"/>
                  </a:schemeClr>
                </a:solidFill>
              </a:rPr>
              <a:t>Prendre 15 g de glucides</a:t>
            </a:r>
          </a:p>
        </p:txBody>
      </p:sp>
      <p:sp>
        <p:nvSpPr>
          <p:cNvPr id="4" name="Espace réservé du numéro de diapositive 3"/>
          <p:cNvSpPr>
            <a:spLocks noGrp="1"/>
          </p:cNvSpPr>
          <p:nvPr>
            <p:ph type="sldNum" sz="quarter" idx="12"/>
          </p:nvPr>
        </p:nvSpPr>
        <p:spPr/>
        <p:txBody>
          <a:bodyPr/>
          <a:lstStyle/>
          <a:p>
            <a:pPr>
              <a:defRPr/>
            </a:pPr>
            <a:fld id="{4B6D4124-BF1D-4DEB-93AC-2FA751A56BE0}" type="slidenum">
              <a:rPr lang="fr-CA"/>
              <a:pPr>
                <a:defRPr/>
              </a:pPr>
              <a:t>130</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fr-CA" dirty="0" smtClean="0"/>
              <a:t>Questions d’intégration</a:t>
            </a:r>
          </a:p>
        </p:txBody>
      </p:sp>
      <p:sp>
        <p:nvSpPr>
          <p:cNvPr id="134147" name="Rectangle 3"/>
          <p:cNvSpPr>
            <a:spLocks noGrp="1" noChangeArrowheads="1"/>
          </p:cNvSpPr>
          <p:nvPr>
            <p:ph idx="1"/>
          </p:nvPr>
        </p:nvSpPr>
        <p:spPr/>
        <p:txBody>
          <a:bodyPr>
            <a:normAutofit/>
          </a:bodyPr>
          <a:lstStyle/>
          <a:p>
            <a:pPr marL="274320" indent="-274320" fontAlgn="auto">
              <a:spcAft>
                <a:spcPts val="0"/>
              </a:spcAft>
              <a:buClr>
                <a:schemeClr val="accent3"/>
              </a:buClr>
              <a:buFont typeface="Wingdings 2"/>
              <a:buChar char=""/>
              <a:defRPr/>
            </a:pPr>
            <a:r>
              <a:rPr lang="fr-CA" dirty="0" smtClean="0"/>
              <a:t>27. Quelles sont les précautions à prendre lorsqu’une maladie bénigne se déclare?</a:t>
            </a:r>
          </a:p>
          <a:p>
            <a:pPr marL="274320" indent="-274320" fontAlgn="auto">
              <a:spcAft>
                <a:spcPts val="0"/>
              </a:spcAft>
              <a:buClr>
                <a:schemeClr val="accent3"/>
              </a:buClr>
              <a:buFont typeface="Wingdings 2"/>
              <a:buChar char=""/>
              <a:defRPr/>
            </a:pPr>
            <a:endParaRPr lang="fr-CA" dirty="0" smtClean="0"/>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Continuer à prendre sa médication orale ou insuline</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Mesurer la glycémie QID et plus</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Vérifier si corps cétoniques si glycémie&gt;13,9 </a:t>
            </a:r>
            <a:r>
              <a:rPr lang="fr-CA" dirty="0" err="1" smtClean="0">
                <a:solidFill>
                  <a:schemeClr val="bg2">
                    <a:lumMod val="50000"/>
                  </a:schemeClr>
                </a:solidFill>
              </a:rPr>
              <a:t>mmol</a:t>
            </a:r>
            <a:r>
              <a:rPr lang="fr-CA" dirty="0" smtClean="0">
                <a:solidFill>
                  <a:schemeClr val="bg2">
                    <a:lumMod val="50000"/>
                  </a:schemeClr>
                </a:solidFill>
              </a:rPr>
              <a:t>/L</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Buvez beaucoup d’eau</a:t>
            </a:r>
          </a:p>
          <a:p>
            <a:pPr marL="641033" lvl="1" indent="-274320" fontAlgn="auto">
              <a:spcAft>
                <a:spcPts val="0"/>
              </a:spcAft>
              <a:buClr>
                <a:schemeClr val="accent3"/>
              </a:buClr>
              <a:buFont typeface="Wingdings 2"/>
              <a:buChar char=""/>
              <a:defRPr/>
            </a:pPr>
            <a:r>
              <a:rPr lang="fr-CA" dirty="0" smtClean="0">
                <a:solidFill>
                  <a:schemeClr val="bg2">
                    <a:lumMod val="50000"/>
                  </a:schemeClr>
                </a:solidFill>
              </a:rPr>
              <a:t>Prendre la quantité de glucides recommandée aux repas et aux collations sous forme d’aliments faciles à digérer.</a:t>
            </a:r>
            <a:r>
              <a:rPr lang="fr-CA" dirty="0" smtClean="0"/>
              <a:t>	</a:t>
            </a:r>
          </a:p>
        </p:txBody>
      </p:sp>
      <p:sp>
        <p:nvSpPr>
          <p:cNvPr id="4" name="Espace réservé du numéro de diapositive 3"/>
          <p:cNvSpPr>
            <a:spLocks noGrp="1"/>
          </p:cNvSpPr>
          <p:nvPr>
            <p:ph type="sldNum" sz="quarter" idx="12"/>
          </p:nvPr>
        </p:nvSpPr>
        <p:spPr/>
        <p:txBody>
          <a:bodyPr/>
          <a:lstStyle/>
          <a:p>
            <a:pPr>
              <a:defRPr/>
            </a:pPr>
            <a:fld id="{284D769F-C265-45CF-A13B-0CFCE608ED28}" type="slidenum">
              <a:rPr lang="fr-CA"/>
              <a:pPr>
                <a:defRPr/>
              </a:pPr>
              <a:t>131</a:t>
            </a:fld>
            <a:endParaRPr lang="fr-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14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14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14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14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CA" sz="4000" dirty="0" smtClean="0"/>
              <a:t>Soins infirmiers </a:t>
            </a:r>
            <a:br>
              <a:rPr lang="fr-CA" sz="4000" dirty="0" smtClean="0"/>
            </a:br>
            <a:r>
              <a:rPr lang="fr-CA" sz="4000" dirty="0" smtClean="0"/>
              <a:t>180-205-MT</a:t>
            </a:r>
            <a:br>
              <a:rPr lang="fr-CA" sz="4000" dirty="0" smtClean="0"/>
            </a:br>
            <a:r>
              <a:rPr lang="fr-CA" sz="4000" dirty="0" smtClean="0"/>
              <a:t>Dysfonctionnements thyroïdiens</a:t>
            </a:r>
            <a:endParaRPr lang="fr-FR" sz="4000" dirty="0"/>
          </a:p>
        </p:txBody>
      </p:sp>
      <p:sp>
        <p:nvSpPr>
          <p:cNvPr id="6" name="Sous-titre 5"/>
          <p:cNvSpPr>
            <a:spLocks noGrp="1"/>
          </p:cNvSpPr>
          <p:nvPr>
            <p:ph type="subTitle" idx="1"/>
          </p:nvPr>
        </p:nvSpPr>
        <p:spPr/>
        <p:txBody>
          <a:bodyPr/>
          <a:lstStyle/>
          <a:p>
            <a:pPr marR="0"/>
            <a:r>
              <a:rPr lang="fr-CA" dirty="0" smtClean="0"/>
              <a:t>Préparé par  </a:t>
            </a:r>
          </a:p>
          <a:p>
            <a:pPr marR="0"/>
            <a:r>
              <a:rPr lang="fr-CA" dirty="0" smtClean="0"/>
              <a:t>Suzy Lebreux</a:t>
            </a:r>
          </a:p>
          <a:p>
            <a:pPr marR="0"/>
            <a:r>
              <a:rPr lang="fr-CA" dirty="0" smtClean="0"/>
              <a:t>Hiver  2010</a:t>
            </a:r>
          </a:p>
          <a:p>
            <a:endParaRPr lang="fr-FR" dirty="0"/>
          </a:p>
        </p:txBody>
      </p:sp>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132</a:t>
            </a:fld>
            <a:endParaRPr lang="fr-CA"/>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pPr fontAlgn="auto">
              <a:spcAft>
                <a:spcPts val="0"/>
              </a:spcAft>
              <a:defRPr/>
            </a:pPr>
            <a:r>
              <a:rPr lang="fr-CA" sz="5200" dirty="0" smtClean="0"/>
              <a:t>Hypothyroïdie et hyperthyroïdie</a:t>
            </a:r>
            <a:r>
              <a:rPr lang="fr-CA" dirty="0" smtClean="0"/>
              <a:t/>
            </a:r>
            <a:br>
              <a:rPr lang="fr-CA" dirty="0" smtClean="0"/>
            </a:br>
            <a:r>
              <a:rPr lang="fr-CA" sz="2200" dirty="0" smtClean="0"/>
              <a:t>Brunner p.331-345</a:t>
            </a:r>
            <a:endParaRPr lang="fr-CA" sz="2200" dirty="0" smtClean="0">
              <a:solidFill>
                <a:srgbClr val="FF0000"/>
              </a:solidFill>
            </a:endParaRPr>
          </a:p>
        </p:txBody>
      </p:sp>
      <p:sp>
        <p:nvSpPr>
          <p:cNvPr id="144387" name="Rectangle 3"/>
          <p:cNvSpPr>
            <a:spLocks noGrp="1" noChangeArrowheads="1"/>
          </p:cNvSpPr>
          <p:nvPr>
            <p:ph idx="1"/>
          </p:nvPr>
        </p:nvSpPr>
        <p:spPr/>
        <p:txBody>
          <a:bodyPr/>
          <a:lstStyle/>
          <a:p>
            <a:pPr>
              <a:lnSpc>
                <a:spcPct val="90000"/>
              </a:lnSpc>
            </a:pPr>
            <a:r>
              <a:rPr lang="fr-CA" dirty="0" smtClean="0"/>
              <a:t>Les hormones thyroïdiennes régulent le métabolisme énergétique, la croissance et le développement.</a:t>
            </a:r>
          </a:p>
          <a:p>
            <a:pPr lvl="1">
              <a:lnSpc>
                <a:spcPct val="90000"/>
              </a:lnSpc>
            </a:pPr>
            <a:r>
              <a:rPr lang="fr-CA" dirty="0" smtClean="0"/>
              <a:t>La thyroxine (T4)</a:t>
            </a:r>
          </a:p>
          <a:p>
            <a:pPr lvl="1">
              <a:lnSpc>
                <a:spcPct val="90000"/>
              </a:lnSpc>
            </a:pPr>
            <a:r>
              <a:rPr lang="fr-CA" dirty="0" smtClean="0"/>
              <a:t>La </a:t>
            </a:r>
            <a:r>
              <a:rPr lang="fr-CA" dirty="0" err="1" smtClean="0"/>
              <a:t>triiodothyronine</a:t>
            </a:r>
            <a:r>
              <a:rPr lang="fr-CA" dirty="0" smtClean="0"/>
              <a:t> (T3)</a:t>
            </a:r>
          </a:p>
          <a:p>
            <a:pPr>
              <a:lnSpc>
                <a:spcPct val="90000"/>
              </a:lnSpc>
            </a:pPr>
            <a:r>
              <a:rPr lang="fr-CA" dirty="0" smtClean="0"/>
              <a:t>Hypothyroïdie: crétinisme chez l’enfant, </a:t>
            </a:r>
            <a:r>
              <a:rPr lang="fr-CA" dirty="0" err="1" smtClean="0"/>
              <a:t>myxoedème</a:t>
            </a:r>
            <a:r>
              <a:rPr lang="fr-CA" dirty="0" smtClean="0"/>
              <a:t> chez l’adulte</a:t>
            </a:r>
          </a:p>
          <a:p>
            <a:pPr>
              <a:lnSpc>
                <a:spcPct val="90000"/>
              </a:lnSpc>
            </a:pPr>
            <a:r>
              <a:rPr lang="fr-CA" dirty="0" smtClean="0"/>
              <a:t>Hyperthyroïdie: Maladie de Basedow, Maladie de Graves, goitre exophtalmique</a:t>
            </a:r>
          </a:p>
          <a:p>
            <a:pPr>
              <a:lnSpc>
                <a:spcPct val="90000"/>
              </a:lnSpc>
            </a:pPr>
            <a:endParaRPr lang="fr-CA" dirty="0" smtClean="0"/>
          </a:p>
          <a:p>
            <a:pPr>
              <a:lnSpc>
                <a:spcPct val="90000"/>
              </a:lnSpc>
            </a:pPr>
            <a:endParaRPr lang="fr-CA" dirty="0" smtClean="0"/>
          </a:p>
          <a:p>
            <a:pPr lvl="1">
              <a:lnSpc>
                <a:spcPct val="90000"/>
              </a:lnSpc>
              <a:buFont typeface="Wingdings" pitchFamily="2" charset="2"/>
              <a:buNone/>
            </a:pPr>
            <a:endParaRPr lang="fr-CA" dirty="0" smtClean="0"/>
          </a:p>
          <a:p>
            <a:pPr lvl="1">
              <a:lnSpc>
                <a:spcPct val="90000"/>
              </a:lnSpc>
            </a:pPr>
            <a:endParaRPr lang="fr-CA" dirty="0" smtClean="0"/>
          </a:p>
        </p:txBody>
      </p:sp>
      <p:sp>
        <p:nvSpPr>
          <p:cNvPr id="4" name="Espace réservé du numéro de diapositive 3"/>
          <p:cNvSpPr>
            <a:spLocks noGrp="1"/>
          </p:cNvSpPr>
          <p:nvPr>
            <p:ph type="sldNum" sz="quarter" idx="12"/>
          </p:nvPr>
        </p:nvSpPr>
        <p:spPr/>
        <p:txBody>
          <a:bodyPr/>
          <a:lstStyle/>
          <a:p>
            <a:pPr>
              <a:defRPr/>
            </a:pPr>
            <a:fld id="{0EAC1BC9-064A-4C9B-B331-E100F71650D3}" type="slidenum">
              <a:rPr lang="fr-CA"/>
              <a:pPr>
                <a:defRPr/>
              </a:pPr>
              <a:t>133</a:t>
            </a:fld>
            <a:endParaRPr lang="fr-CA"/>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704850"/>
            <a:ext cx="8229600" cy="1143000"/>
          </a:xfrm>
        </p:spPr>
        <p:txBody>
          <a:bodyPr>
            <a:normAutofit fontScale="90000"/>
          </a:bodyPr>
          <a:lstStyle/>
          <a:p>
            <a:pPr algn="ctr" fontAlgn="auto">
              <a:spcAft>
                <a:spcPts val="0"/>
              </a:spcAft>
              <a:defRPr/>
            </a:pPr>
            <a:r>
              <a:rPr lang="fr-CA" dirty="0" smtClean="0"/>
              <a:t>Hypothyroïdie et hyperthyroïdie</a:t>
            </a:r>
          </a:p>
        </p:txBody>
      </p:sp>
      <p:sp>
        <p:nvSpPr>
          <p:cNvPr id="148483" name="Rectangle 3"/>
          <p:cNvSpPr>
            <a:spLocks noGrp="1" noChangeArrowheads="1"/>
          </p:cNvSpPr>
          <p:nvPr>
            <p:ph sz="half" idx="1"/>
          </p:nvPr>
        </p:nvSpPr>
        <p:spPr>
          <a:xfrm>
            <a:off x="4572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fr-CA" dirty="0" smtClean="0"/>
              <a:t>Définition: </a:t>
            </a:r>
            <a:r>
              <a:rPr lang="fr-CA" sz="2000" dirty="0" smtClean="0"/>
              <a:t>hypofonctionnement de la glande thyroïde</a:t>
            </a:r>
          </a:p>
          <a:p>
            <a:pPr marL="274320" indent="-274320" fontAlgn="auto">
              <a:spcAft>
                <a:spcPts val="0"/>
              </a:spcAft>
              <a:buClr>
                <a:schemeClr val="accent3"/>
              </a:buClr>
              <a:buFont typeface="Wingdings 2"/>
              <a:buChar char=""/>
              <a:defRPr/>
            </a:pPr>
            <a:r>
              <a:rPr lang="fr-CA" dirty="0" smtClean="0"/>
              <a:t>Étiologie:</a:t>
            </a:r>
          </a:p>
          <a:p>
            <a:pPr marL="640080" lvl="1" indent="-246888" fontAlgn="auto">
              <a:spcAft>
                <a:spcPts val="0"/>
              </a:spcAft>
              <a:buFont typeface="Wingdings 2"/>
              <a:buChar char=""/>
              <a:defRPr/>
            </a:pPr>
            <a:r>
              <a:rPr lang="fr-CA" sz="2000" dirty="0" smtClean="0"/>
              <a:t>Idiopathique(non connu)</a:t>
            </a:r>
          </a:p>
          <a:p>
            <a:pPr marL="640080" lvl="1" indent="-246888" fontAlgn="auto">
              <a:spcAft>
                <a:spcPts val="0"/>
              </a:spcAft>
              <a:buFont typeface="Wingdings 2"/>
              <a:buChar char=""/>
              <a:defRPr/>
            </a:pPr>
            <a:r>
              <a:rPr lang="fr-CA" sz="2000" dirty="0" smtClean="0"/>
              <a:t>Secondaire à une thyroïdectomie</a:t>
            </a:r>
          </a:p>
          <a:p>
            <a:pPr marL="640080" lvl="1" indent="-246888" fontAlgn="auto">
              <a:spcAft>
                <a:spcPts val="0"/>
              </a:spcAft>
              <a:buFont typeface="Wingdings 2"/>
              <a:buChar char=""/>
              <a:defRPr/>
            </a:pPr>
            <a:r>
              <a:rPr lang="fr-CA" sz="2000" dirty="0" smtClean="0"/>
              <a:t>Secondaire à la destruction par iode </a:t>
            </a:r>
            <a:r>
              <a:rPr lang="fr-CA" sz="2000" dirty="0" err="1" smtClean="0"/>
              <a:t>radio-actif</a:t>
            </a:r>
            <a:endParaRPr lang="fr-CA" sz="2000" dirty="0" smtClean="0"/>
          </a:p>
          <a:p>
            <a:pPr marL="640080" lvl="1" indent="-246888" fontAlgn="auto">
              <a:spcAft>
                <a:spcPts val="0"/>
              </a:spcAft>
              <a:buFont typeface="Wingdings 2"/>
              <a:buChar char=""/>
              <a:defRPr/>
            </a:pPr>
            <a:r>
              <a:rPr lang="fr-CA" sz="2000" dirty="0" smtClean="0"/>
              <a:t>Maladie auto-immune (thyroïdite chronique de Hashimoto)</a:t>
            </a:r>
          </a:p>
          <a:p>
            <a:pPr marL="640080" lvl="1" indent="-246888" fontAlgn="auto">
              <a:spcAft>
                <a:spcPts val="0"/>
              </a:spcAft>
              <a:buFont typeface="Wingdings 2"/>
              <a:buChar char=""/>
              <a:defRPr/>
            </a:pPr>
            <a:r>
              <a:rPr lang="fr-CA" sz="2000" dirty="0" smtClean="0"/>
              <a:t>Secondaire à une thyroïdite</a:t>
            </a:r>
          </a:p>
          <a:p>
            <a:pPr marL="274320" indent="-274320" fontAlgn="auto">
              <a:spcAft>
                <a:spcPts val="0"/>
              </a:spcAft>
              <a:buClr>
                <a:schemeClr val="accent3"/>
              </a:buClr>
              <a:buFont typeface="Wingdings" pitchFamily="2" charset="2"/>
              <a:buNone/>
              <a:defRPr/>
            </a:pPr>
            <a:r>
              <a:rPr lang="fr-CA" dirty="0" smtClean="0"/>
              <a:t>	</a:t>
            </a:r>
          </a:p>
        </p:txBody>
      </p:sp>
      <p:sp>
        <p:nvSpPr>
          <p:cNvPr id="148484" name="Rectangle 4"/>
          <p:cNvSpPr>
            <a:spLocks noGrp="1" noChangeArrowheads="1"/>
          </p:cNvSpPr>
          <p:nvPr>
            <p:ph sz="half" idx="2"/>
          </p:nvPr>
        </p:nvSpPr>
        <p:spPr>
          <a:xfrm>
            <a:off x="46482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fr-CA" smtClean="0"/>
              <a:t>Définition:</a:t>
            </a:r>
            <a:r>
              <a:rPr lang="fr-CA" sz="2000" smtClean="0"/>
              <a:t> hyperfonctionnement de la glande thyroïde</a:t>
            </a:r>
          </a:p>
          <a:p>
            <a:pPr marL="274320" indent="-274320" fontAlgn="auto">
              <a:spcAft>
                <a:spcPts val="0"/>
              </a:spcAft>
              <a:buClr>
                <a:schemeClr val="accent3"/>
              </a:buClr>
              <a:buFont typeface="Wingdings 2"/>
              <a:buChar char=""/>
              <a:defRPr/>
            </a:pPr>
            <a:r>
              <a:rPr lang="fr-CA" smtClean="0"/>
              <a:t>Étiologie:</a:t>
            </a:r>
          </a:p>
          <a:p>
            <a:pPr marL="640080" lvl="1" indent="-246888" fontAlgn="auto">
              <a:spcAft>
                <a:spcPts val="0"/>
              </a:spcAft>
              <a:buFont typeface="Wingdings 2"/>
              <a:buChar char=""/>
              <a:defRPr/>
            </a:pPr>
            <a:r>
              <a:rPr lang="fr-CA" sz="2000" smtClean="0"/>
              <a:t>Cause inconnue</a:t>
            </a:r>
          </a:p>
          <a:p>
            <a:pPr marL="640080" lvl="1" indent="-246888" fontAlgn="auto">
              <a:spcAft>
                <a:spcPts val="0"/>
              </a:spcAft>
              <a:buFont typeface="Wingdings 2"/>
              <a:buChar char=""/>
              <a:defRPr/>
            </a:pPr>
            <a:r>
              <a:rPr lang="fr-CA" sz="2000" smtClean="0"/>
              <a:t>Maladie auto-immune</a:t>
            </a:r>
          </a:p>
          <a:p>
            <a:pPr marL="640080" lvl="1" indent="-246888" fontAlgn="auto">
              <a:spcAft>
                <a:spcPts val="0"/>
              </a:spcAft>
              <a:buFont typeface="Wingdings 2"/>
              <a:buChar char=""/>
              <a:defRPr/>
            </a:pPr>
            <a:r>
              <a:rPr lang="fr-CA" sz="2000" smtClean="0"/>
              <a:t>Génétique prédispose</a:t>
            </a:r>
          </a:p>
          <a:p>
            <a:pPr marL="640080" lvl="1" indent="-246888" fontAlgn="auto">
              <a:spcAft>
                <a:spcPts val="0"/>
              </a:spcAft>
              <a:buFont typeface="Wingdings 2"/>
              <a:buChar char=""/>
              <a:defRPr/>
            </a:pPr>
            <a:endParaRPr lang="fr-CA" smtClean="0"/>
          </a:p>
        </p:txBody>
      </p:sp>
      <p:sp>
        <p:nvSpPr>
          <p:cNvPr id="5" name="Espace réservé du numéro de diapositive 4"/>
          <p:cNvSpPr>
            <a:spLocks noGrp="1"/>
          </p:cNvSpPr>
          <p:nvPr>
            <p:ph type="sldNum" sz="quarter" idx="12"/>
          </p:nvPr>
        </p:nvSpPr>
        <p:spPr/>
        <p:txBody>
          <a:bodyPr/>
          <a:lstStyle/>
          <a:p>
            <a:pPr>
              <a:defRPr/>
            </a:pPr>
            <a:fld id="{EFBD4543-34B1-40E0-86CA-A8687CA0667A}" type="slidenum">
              <a:rPr lang="fr-CA"/>
              <a:pPr>
                <a:defRPr/>
              </a:pPr>
              <a:t>134</a:t>
            </a:fld>
            <a:endParaRPr lang="fr-CA"/>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a:bodyPr>
          <a:lstStyle/>
          <a:p>
            <a:pPr fontAlgn="auto">
              <a:spcAft>
                <a:spcPts val="0"/>
              </a:spcAft>
              <a:defRPr/>
            </a:pPr>
            <a:r>
              <a:rPr lang="fr-CA" dirty="0" smtClean="0"/>
              <a:t>Manifestations</a:t>
            </a:r>
          </a:p>
        </p:txBody>
      </p:sp>
      <p:sp>
        <p:nvSpPr>
          <p:cNvPr id="6" name="Espace réservé du texte 5"/>
          <p:cNvSpPr>
            <a:spLocks noGrp="1"/>
          </p:cNvSpPr>
          <p:nvPr>
            <p:ph type="body" idx="1"/>
          </p:nvPr>
        </p:nvSpPr>
        <p:spPr/>
        <p:txBody>
          <a:bodyPr/>
          <a:lstStyle/>
          <a:p>
            <a:r>
              <a:rPr lang="fr-CA" dirty="0" smtClean="0"/>
              <a:t>Hypothyroïdie</a:t>
            </a:r>
            <a:endParaRPr lang="fr-FR" dirty="0"/>
          </a:p>
        </p:txBody>
      </p:sp>
      <p:sp>
        <p:nvSpPr>
          <p:cNvPr id="7" name="Espace réservé du texte 6"/>
          <p:cNvSpPr>
            <a:spLocks noGrp="1"/>
          </p:cNvSpPr>
          <p:nvPr>
            <p:ph type="body" sz="half" idx="3"/>
          </p:nvPr>
        </p:nvSpPr>
        <p:spPr/>
        <p:txBody>
          <a:bodyPr/>
          <a:lstStyle/>
          <a:p>
            <a:r>
              <a:rPr lang="fr-CA" dirty="0" smtClean="0"/>
              <a:t>Hyperthyroïdie </a:t>
            </a:r>
            <a:endParaRPr lang="fr-FR" dirty="0"/>
          </a:p>
        </p:txBody>
      </p:sp>
      <p:sp>
        <p:nvSpPr>
          <p:cNvPr id="146435" name="Rectangle 3"/>
          <p:cNvSpPr>
            <a:spLocks noGrp="1" noChangeArrowheads="1"/>
          </p:cNvSpPr>
          <p:nvPr>
            <p:ph sz="quarter" idx="2"/>
          </p:nvPr>
        </p:nvSpPr>
        <p:spPr/>
        <p:txBody>
          <a:bodyPr/>
          <a:lstStyle/>
          <a:p>
            <a:pPr>
              <a:lnSpc>
                <a:spcPct val="80000"/>
              </a:lnSpc>
            </a:pPr>
            <a:r>
              <a:rPr lang="fr-CA" sz="1400" smtClean="0"/>
              <a:t>Fatigue, faiblesse, irritabilité</a:t>
            </a:r>
          </a:p>
          <a:p>
            <a:pPr>
              <a:lnSpc>
                <a:spcPct val="80000"/>
              </a:lnSpc>
            </a:pPr>
            <a:r>
              <a:rPr lang="fr-CA" sz="1400" smtClean="0"/>
              <a:t>Ménorragie, aménorrhée</a:t>
            </a:r>
          </a:p>
          <a:p>
            <a:pPr>
              <a:lnSpc>
                <a:spcPct val="80000"/>
              </a:lnSpc>
            </a:pPr>
            <a:r>
              <a:rPr lang="fr-CA" sz="1400" smtClean="0"/>
              <a:t>Perte de libido, infertilité</a:t>
            </a:r>
          </a:p>
          <a:p>
            <a:pPr>
              <a:lnSpc>
                <a:spcPct val="80000"/>
              </a:lnSpc>
            </a:pPr>
            <a:r>
              <a:rPr lang="fr-CA" sz="1400" smtClean="0"/>
              <a:t>Perte de cheveux, ongles cassants, peau sèche, perte de pilosité</a:t>
            </a:r>
          </a:p>
          <a:p>
            <a:pPr>
              <a:lnSpc>
                <a:spcPct val="80000"/>
              </a:lnSpc>
            </a:pPr>
            <a:r>
              <a:rPr lang="fr-CA" sz="1400" smtClean="0"/>
              <a:t>Oedème périorbitaire</a:t>
            </a:r>
          </a:p>
          <a:p>
            <a:pPr>
              <a:lnSpc>
                <a:spcPct val="80000"/>
              </a:lnSpc>
            </a:pPr>
            <a:r>
              <a:rPr lang="fr-CA" sz="1400" smtClean="0"/>
              <a:t>Engourdissements et fourmillements des doigts</a:t>
            </a:r>
          </a:p>
          <a:p>
            <a:pPr>
              <a:lnSpc>
                <a:spcPct val="80000"/>
              </a:lnSpc>
            </a:pPr>
            <a:r>
              <a:rPr lang="fr-CA" sz="1400" smtClean="0"/>
              <a:t>Voix rauque, enrouement</a:t>
            </a:r>
          </a:p>
          <a:p>
            <a:pPr>
              <a:lnSpc>
                <a:spcPct val="80000"/>
              </a:lnSpc>
            </a:pPr>
            <a:r>
              <a:rPr lang="fr-CA" sz="1400" smtClean="0"/>
              <a:t>Bradycardie, hypotension</a:t>
            </a:r>
          </a:p>
          <a:p>
            <a:pPr>
              <a:lnSpc>
                <a:spcPct val="80000"/>
              </a:lnSpc>
            </a:pPr>
            <a:r>
              <a:rPr lang="fr-CA" sz="1400" smtClean="0"/>
              <a:t>Visage impassible</a:t>
            </a:r>
          </a:p>
          <a:p>
            <a:pPr>
              <a:lnSpc>
                <a:spcPct val="80000"/>
              </a:lnSpc>
            </a:pPr>
            <a:r>
              <a:rPr lang="fr-CA" sz="1400" smtClean="0"/>
              <a:t>Gain de masse, perte d’appétit</a:t>
            </a:r>
          </a:p>
          <a:p>
            <a:pPr>
              <a:lnSpc>
                <a:spcPct val="80000"/>
              </a:lnSpc>
            </a:pPr>
            <a:r>
              <a:rPr lang="fr-CA" sz="1400" smtClean="0"/>
              <a:t>Attitude apathique</a:t>
            </a:r>
          </a:p>
          <a:p>
            <a:pPr>
              <a:lnSpc>
                <a:spcPct val="80000"/>
              </a:lnSpc>
            </a:pPr>
            <a:r>
              <a:rPr lang="fr-CA" sz="1400" smtClean="0"/>
              <a:t>Réactions émotionnelles déprimées</a:t>
            </a:r>
          </a:p>
          <a:p>
            <a:pPr>
              <a:lnSpc>
                <a:spcPct val="80000"/>
              </a:lnSpc>
            </a:pPr>
            <a:r>
              <a:rPr lang="fr-CA" sz="1400" smtClean="0"/>
              <a:t>Baisse du processus mental</a:t>
            </a:r>
          </a:p>
          <a:p>
            <a:pPr>
              <a:lnSpc>
                <a:spcPct val="80000"/>
              </a:lnSpc>
            </a:pPr>
            <a:r>
              <a:rPr lang="fr-CA" sz="1400" smtClean="0"/>
              <a:t>Langage lent, surdité</a:t>
            </a:r>
          </a:p>
          <a:p>
            <a:pPr>
              <a:lnSpc>
                <a:spcPct val="80000"/>
              </a:lnSpc>
            </a:pPr>
            <a:r>
              <a:rPr lang="fr-CA" sz="1400" smtClean="0"/>
              <a:t>Augmentation du volume de la langue, des mains et des pieds</a:t>
            </a:r>
          </a:p>
          <a:p>
            <a:pPr>
              <a:lnSpc>
                <a:spcPct val="80000"/>
              </a:lnSpc>
            </a:pPr>
            <a:r>
              <a:rPr lang="fr-CA" sz="1400" smtClean="0"/>
              <a:t>Constipation</a:t>
            </a:r>
          </a:p>
          <a:p>
            <a:pPr>
              <a:lnSpc>
                <a:spcPct val="80000"/>
              </a:lnSpc>
            </a:pPr>
            <a:r>
              <a:rPr lang="fr-CA" sz="1400" smtClean="0"/>
              <a:t>Intolérance au froid</a:t>
            </a:r>
          </a:p>
        </p:txBody>
      </p:sp>
      <p:sp>
        <p:nvSpPr>
          <p:cNvPr id="146436" name="Rectangle 4"/>
          <p:cNvSpPr>
            <a:spLocks noGrp="1" noChangeArrowheads="1"/>
          </p:cNvSpPr>
          <p:nvPr>
            <p:ph sz="quarter" idx="4"/>
          </p:nvPr>
        </p:nvSpPr>
        <p:spPr/>
        <p:txBody>
          <a:bodyPr/>
          <a:lstStyle/>
          <a:p>
            <a:pPr>
              <a:lnSpc>
                <a:spcPct val="80000"/>
              </a:lnSpc>
            </a:pPr>
            <a:r>
              <a:rPr lang="fr-CA" sz="1400" smtClean="0"/>
              <a:t>Nervosité, hyperémotivité, irritabilité</a:t>
            </a:r>
          </a:p>
          <a:p>
            <a:pPr>
              <a:lnSpc>
                <a:spcPct val="80000"/>
              </a:lnSpc>
            </a:pPr>
            <a:r>
              <a:rPr lang="fr-CA" sz="1400" smtClean="0"/>
              <a:t>Incapacité de se calmer, de se concentrer</a:t>
            </a:r>
          </a:p>
          <a:p>
            <a:pPr>
              <a:lnSpc>
                <a:spcPct val="80000"/>
              </a:lnSpc>
            </a:pPr>
            <a:r>
              <a:rPr lang="fr-CA" sz="1400" smtClean="0"/>
              <a:t>Baisse de libido, aménorrhée, impuissance</a:t>
            </a:r>
          </a:p>
          <a:p>
            <a:pPr>
              <a:lnSpc>
                <a:spcPct val="80000"/>
              </a:lnSpc>
            </a:pPr>
            <a:r>
              <a:rPr lang="fr-CA" sz="1400" smtClean="0"/>
              <a:t>Peau couleur saumon, moite, chaude et lisse, cheveux fins</a:t>
            </a:r>
          </a:p>
          <a:p>
            <a:pPr>
              <a:lnSpc>
                <a:spcPct val="80000"/>
              </a:lnSpc>
            </a:pPr>
            <a:r>
              <a:rPr lang="fr-CA" sz="1400" smtClean="0"/>
              <a:t>Hippocratisme digital</a:t>
            </a:r>
          </a:p>
          <a:p>
            <a:pPr>
              <a:lnSpc>
                <a:spcPct val="80000"/>
              </a:lnSpc>
            </a:pPr>
            <a:r>
              <a:rPr lang="fr-CA" sz="1400" smtClean="0"/>
              <a:t>Tremblements des mains</a:t>
            </a:r>
          </a:p>
          <a:p>
            <a:pPr>
              <a:lnSpc>
                <a:spcPct val="80000"/>
              </a:lnSpc>
            </a:pPr>
            <a:r>
              <a:rPr lang="fr-CA" sz="1400" smtClean="0"/>
              <a:t>Exophtalmie</a:t>
            </a:r>
          </a:p>
          <a:p>
            <a:pPr>
              <a:lnSpc>
                <a:spcPct val="80000"/>
              </a:lnSpc>
            </a:pPr>
            <a:r>
              <a:rPr lang="fr-CA" sz="1400" smtClean="0"/>
              <a:t>Augmentation de l’appétit et soif</a:t>
            </a:r>
          </a:p>
          <a:p>
            <a:pPr>
              <a:lnSpc>
                <a:spcPct val="80000"/>
              </a:lnSpc>
            </a:pPr>
            <a:r>
              <a:rPr lang="fr-CA" sz="1400" smtClean="0"/>
              <a:t>Perte de poids</a:t>
            </a:r>
          </a:p>
          <a:p>
            <a:pPr>
              <a:lnSpc>
                <a:spcPct val="80000"/>
              </a:lnSpc>
            </a:pPr>
            <a:r>
              <a:rPr lang="fr-CA" sz="1400" smtClean="0"/>
              <a:t>Fatigue musculaire et faiblesse anormales</a:t>
            </a:r>
          </a:p>
          <a:p>
            <a:pPr>
              <a:lnSpc>
                <a:spcPct val="80000"/>
              </a:lnSpc>
            </a:pPr>
            <a:r>
              <a:rPr lang="fr-CA" sz="1400" smtClean="0"/>
              <a:t>Constipation ou diarrhée</a:t>
            </a:r>
          </a:p>
          <a:p>
            <a:pPr>
              <a:lnSpc>
                <a:spcPct val="80000"/>
              </a:lnSpc>
            </a:pPr>
            <a:r>
              <a:rPr lang="fr-CA" sz="1400" smtClean="0"/>
              <a:t>Augmentation de la TA, palpitations</a:t>
            </a:r>
          </a:p>
          <a:p>
            <a:pPr>
              <a:lnSpc>
                <a:spcPct val="80000"/>
              </a:lnSpc>
            </a:pPr>
            <a:r>
              <a:rPr lang="fr-CA" sz="1400" smtClean="0"/>
              <a:t>Fibrillation auriculaire parfois</a:t>
            </a:r>
          </a:p>
          <a:p>
            <a:pPr>
              <a:lnSpc>
                <a:spcPct val="80000"/>
              </a:lnSpc>
            </a:pPr>
            <a:r>
              <a:rPr lang="fr-CA" sz="1400" smtClean="0"/>
              <a:t>Décompensation cardiaque chez la personne âgée</a:t>
            </a:r>
          </a:p>
          <a:p>
            <a:pPr>
              <a:lnSpc>
                <a:spcPct val="80000"/>
              </a:lnSpc>
            </a:pPr>
            <a:r>
              <a:rPr lang="fr-CA" sz="1400" smtClean="0"/>
              <a:t>Insomnie</a:t>
            </a:r>
          </a:p>
          <a:p>
            <a:pPr>
              <a:lnSpc>
                <a:spcPct val="80000"/>
              </a:lnSpc>
            </a:pPr>
            <a:r>
              <a:rPr lang="fr-CA" sz="1400" smtClean="0"/>
              <a:t>Intolérance à la chaleur</a:t>
            </a:r>
          </a:p>
          <a:p>
            <a:pPr>
              <a:lnSpc>
                <a:spcPct val="80000"/>
              </a:lnSpc>
              <a:buFont typeface="Wingdings" pitchFamily="2" charset="2"/>
              <a:buNone/>
            </a:pPr>
            <a:endParaRPr lang="fr-CA" sz="1400" smtClean="0"/>
          </a:p>
        </p:txBody>
      </p:sp>
      <p:sp>
        <p:nvSpPr>
          <p:cNvPr id="5" name="Espace réservé du numéro de diapositive 4"/>
          <p:cNvSpPr>
            <a:spLocks noGrp="1"/>
          </p:cNvSpPr>
          <p:nvPr>
            <p:ph type="sldNum" sz="quarter" idx="12"/>
          </p:nvPr>
        </p:nvSpPr>
        <p:spPr/>
        <p:txBody>
          <a:bodyPr/>
          <a:lstStyle/>
          <a:p>
            <a:pPr>
              <a:defRPr/>
            </a:pPr>
            <a:fld id="{E6A721DA-FE44-4655-84E8-E52D20813740}" type="slidenum">
              <a:rPr lang="fr-CA"/>
              <a:pPr>
                <a:defRPr/>
              </a:pPr>
              <a:t>135</a:t>
            </a:fld>
            <a:endParaRPr lang="fr-CA"/>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pPr fontAlgn="auto">
              <a:spcAft>
                <a:spcPts val="0"/>
              </a:spcAft>
              <a:defRPr/>
            </a:pPr>
            <a:r>
              <a:rPr lang="fr-CA" dirty="0" smtClean="0"/>
              <a:t>Hypothyroïdie et hyperthyroïdie</a:t>
            </a:r>
          </a:p>
        </p:txBody>
      </p:sp>
      <p:sp>
        <p:nvSpPr>
          <p:cNvPr id="147459" name="Rectangle 3"/>
          <p:cNvSpPr>
            <a:spLocks noGrp="1" noChangeArrowheads="1"/>
          </p:cNvSpPr>
          <p:nvPr>
            <p:ph idx="1"/>
          </p:nvPr>
        </p:nvSpPr>
        <p:spPr/>
        <p:txBody>
          <a:bodyPr/>
          <a:lstStyle/>
          <a:p>
            <a:pPr>
              <a:lnSpc>
                <a:spcPct val="90000"/>
              </a:lnSpc>
            </a:pPr>
            <a:r>
              <a:rPr lang="fr-CA" sz="2800" dirty="0" smtClean="0"/>
              <a:t>Épreuves diagnostiques: </a:t>
            </a:r>
            <a:r>
              <a:rPr lang="fr-CA" sz="2000" dirty="0" smtClean="0"/>
              <a:t>Brunner p.329-331</a:t>
            </a:r>
          </a:p>
          <a:p>
            <a:pPr lvl="1">
              <a:lnSpc>
                <a:spcPct val="90000"/>
              </a:lnSpc>
            </a:pPr>
            <a:r>
              <a:rPr lang="fr-CA" dirty="0" smtClean="0"/>
              <a:t>T3, T4 </a:t>
            </a:r>
          </a:p>
          <a:p>
            <a:pPr lvl="1">
              <a:lnSpc>
                <a:spcPct val="90000"/>
              </a:lnSpc>
            </a:pPr>
            <a:r>
              <a:rPr lang="fr-CA" dirty="0" smtClean="0"/>
              <a:t>TSH (</a:t>
            </a:r>
            <a:r>
              <a:rPr lang="fr-CA" dirty="0" err="1" smtClean="0"/>
              <a:t>thyrothrophine</a:t>
            </a:r>
            <a:r>
              <a:rPr lang="fr-CA" smtClean="0"/>
              <a:t>)</a:t>
            </a:r>
            <a:endParaRPr lang="fr-CA" dirty="0" smtClean="0"/>
          </a:p>
          <a:p>
            <a:pPr lvl="1">
              <a:lnSpc>
                <a:spcPct val="90000"/>
              </a:lnSpc>
            </a:pPr>
            <a:r>
              <a:rPr lang="fr-CA" dirty="0" smtClean="0"/>
              <a:t>TSH-S </a:t>
            </a:r>
          </a:p>
          <a:p>
            <a:pPr lvl="1">
              <a:lnSpc>
                <a:spcPct val="90000"/>
              </a:lnSpc>
            </a:pPr>
            <a:r>
              <a:rPr lang="fr-CA" dirty="0" smtClean="0"/>
              <a:t>Anticorps thyroïdiens</a:t>
            </a:r>
          </a:p>
          <a:p>
            <a:pPr>
              <a:lnSpc>
                <a:spcPct val="90000"/>
              </a:lnSpc>
            </a:pPr>
            <a:r>
              <a:rPr lang="fr-CA" sz="2800" dirty="0" smtClean="0"/>
              <a:t>Épreuves radiologiques:</a:t>
            </a:r>
          </a:p>
          <a:p>
            <a:pPr lvl="1">
              <a:lnSpc>
                <a:spcPct val="90000"/>
              </a:lnSpc>
            </a:pPr>
            <a:r>
              <a:rPr lang="fr-CA" dirty="0" smtClean="0"/>
              <a:t>Fixation de l’iode radioactif</a:t>
            </a:r>
          </a:p>
          <a:p>
            <a:pPr lvl="1">
              <a:lnSpc>
                <a:spcPct val="90000"/>
              </a:lnSpc>
            </a:pPr>
            <a:r>
              <a:rPr lang="fr-CA" dirty="0" smtClean="0"/>
              <a:t>Scintigraphie de la thyroïde </a:t>
            </a:r>
          </a:p>
          <a:p>
            <a:pPr lvl="1">
              <a:lnSpc>
                <a:spcPct val="90000"/>
              </a:lnSpc>
            </a:pPr>
            <a:r>
              <a:rPr lang="fr-CA" dirty="0" smtClean="0"/>
              <a:t>Échographie de la thyroïde</a:t>
            </a:r>
          </a:p>
          <a:p>
            <a:pPr lvl="1">
              <a:lnSpc>
                <a:spcPct val="90000"/>
              </a:lnSpc>
            </a:pPr>
            <a:r>
              <a:rPr lang="fr-CA" dirty="0" smtClean="0"/>
              <a:t>Biopsie</a:t>
            </a:r>
          </a:p>
        </p:txBody>
      </p:sp>
      <p:sp>
        <p:nvSpPr>
          <p:cNvPr id="4" name="Espace réservé du numéro de diapositive 3"/>
          <p:cNvSpPr>
            <a:spLocks noGrp="1"/>
          </p:cNvSpPr>
          <p:nvPr>
            <p:ph type="sldNum" sz="quarter" idx="12"/>
          </p:nvPr>
        </p:nvSpPr>
        <p:spPr/>
        <p:txBody>
          <a:bodyPr/>
          <a:lstStyle/>
          <a:p>
            <a:pPr>
              <a:defRPr/>
            </a:pPr>
            <a:fld id="{2A2195B4-12F0-4AAF-99EE-22E39A653DC6}" type="slidenum">
              <a:rPr lang="fr-CA"/>
              <a:pPr>
                <a:defRPr/>
              </a:pPr>
              <a:t>136</a:t>
            </a:fld>
            <a:endParaRPr lang="fr-CA"/>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fr-CA" dirty="0" smtClean="0"/>
              <a:t>Traitement</a:t>
            </a:r>
          </a:p>
        </p:txBody>
      </p:sp>
      <p:sp>
        <p:nvSpPr>
          <p:cNvPr id="6" name="Espace réservé du texte 5"/>
          <p:cNvSpPr>
            <a:spLocks noGrp="1"/>
          </p:cNvSpPr>
          <p:nvPr>
            <p:ph type="body" idx="1"/>
          </p:nvPr>
        </p:nvSpPr>
        <p:spPr/>
        <p:txBody>
          <a:bodyPr/>
          <a:lstStyle/>
          <a:p>
            <a:r>
              <a:rPr lang="fr-CA" dirty="0" smtClean="0"/>
              <a:t>Hypothyroïdie </a:t>
            </a:r>
            <a:endParaRPr lang="fr-FR" dirty="0"/>
          </a:p>
        </p:txBody>
      </p:sp>
      <p:sp>
        <p:nvSpPr>
          <p:cNvPr id="7" name="Espace réservé du texte 6"/>
          <p:cNvSpPr>
            <a:spLocks noGrp="1"/>
          </p:cNvSpPr>
          <p:nvPr>
            <p:ph type="body" sz="half" idx="3"/>
          </p:nvPr>
        </p:nvSpPr>
        <p:spPr/>
        <p:txBody>
          <a:bodyPr/>
          <a:lstStyle/>
          <a:p>
            <a:r>
              <a:rPr lang="fr-CA" dirty="0" smtClean="0"/>
              <a:t>Hyperthyroïdie </a:t>
            </a:r>
            <a:endParaRPr lang="fr-FR" dirty="0"/>
          </a:p>
        </p:txBody>
      </p:sp>
      <p:sp>
        <p:nvSpPr>
          <p:cNvPr id="148483" name="Rectangle 3"/>
          <p:cNvSpPr>
            <a:spLocks noGrp="1" noChangeArrowheads="1"/>
          </p:cNvSpPr>
          <p:nvPr>
            <p:ph sz="quarter" idx="2"/>
          </p:nvPr>
        </p:nvSpPr>
        <p:spPr/>
        <p:txBody>
          <a:bodyPr/>
          <a:lstStyle/>
          <a:p>
            <a:pPr>
              <a:lnSpc>
                <a:spcPct val="80000"/>
              </a:lnSpc>
            </a:pPr>
            <a:r>
              <a:rPr lang="fr-CA" sz="2400" dirty="0" smtClean="0"/>
              <a:t>Remplacement hormonal (</a:t>
            </a:r>
            <a:r>
              <a:rPr lang="fr-CA" sz="2400" dirty="0" err="1" smtClean="0"/>
              <a:t>Syntroïd</a:t>
            </a:r>
            <a:r>
              <a:rPr lang="fr-CA" sz="2400" dirty="0" smtClean="0"/>
              <a:t>)</a:t>
            </a:r>
          </a:p>
          <a:p>
            <a:pPr>
              <a:lnSpc>
                <a:spcPct val="80000"/>
              </a:lnSpc>
            </a:pPr>
            <a:endParaRPr lang="fr-CA" sz="2400" dirty="0" smtClean="0"/>
          </a:p>
        </p:txBody>
      </p:sp>
      <p:sp>
        <p:nvSpPr>
          <p:cNvPr id="148484" name="Rectangle 4"/>
          <p:cNvSpPr>
            <a:spLocks noGrp="1" noChangeArrowheads="1"/>
          </p:cNvSpPr>
          <p:nvPr>
            <p:ph sz="quarter" idx="4"/>
          </p:nvPr>
        </p:nvSpPr>
        <p:spPr/>
        <p:txBody>
          <a:bodyPr/>
          <a:lstStyle/>
          <a:p>
            <a:pPr>
              <a:lnSpc>
                <a:spcPct val="80000"/>
              </a:lnSpc>
            </a:pPr>
            <a:r>
              <a:rPr lang="fr-CA" sz="2400" smtClean="0"/>
              <a:t>Antithyroïdien</a:t>
            </a:r>
          </a:p>
          <a:p>
            <a:pPr>
              <a:lnSpc>
                <a:spcPct val="80000"/>
              </a:lnSpc>
            </a:pPr>
            <a:r>
              <a:rPr lang="fr-CA" sz="2400" smtClean="0"/>
              <a:t>Iode, à fortes doses inhibent la synthèse des hormones</a:t>
            </a:r>
          </a:p>
          <a:p>
            <a:pPr>
              <a:lnSpc>
                <a:spcPct val="80000"/>
              </a:lnSpc>
            </a:pPr>
            <a:r>
              <a:rPr lang="fr-CA" sz="2400" smtClean="0"/>
              <a:t>Traitement à l’iode radioactif per os détruisant les tissus de la thyroïde</a:t>
            </a:r>
          </a:p>
          <a:p>
            <a:pPr>
              <a:lnSpc>
                <a:spcPct val="80000"/>
              </a:lnSpc>
            </a:pPr>
            <a:r>
              <a:rPr lang="fr-CA" sz="2400" smtClean="0"/>
              <a:t>Ablation chirurgicale de 90% de la glande</a:t>
            </a:r>
          </a:p>
          <a:p>
            <a:pPr>
              <a:lnSpc>
                <a:spcPct val="80000"/>
              </a:lnSpc>
            </a:pPr>
            <a:r>
              <a:rPr lang="el-GR" sz="2400" smtClean="0">
                <a:cs typeface="Arial" charset="0"/>
              </a:rPr>
              <a:t>Β</a:t>
            </a:r>
            <a:r>
              <a:rPr lang="fr-CA" sz="2400" smtClean="0">
                <a:cs typeface="Arial" charset="0"/>
              </a:rPr>
              <a:t>-bloquant pour contrer les effets d’excès  d’hormone</a:t>
            </a:r>
            <a:endParaRPr lang="el-GR" sz="2400" smtClean="0">
              <a:cs typeface="Arial" charset="0"/>
            </a:endParaRPr>
          </a:p>
        </p:txBody>
      </p:sp>
      <p:sp>
        <p:nvSpPr>
          <p:cNvPr id="5" name="Espace réservé du numéro de diapositive 4"/>
          <p:cNvSpPr>
            <a:spLocks noGrp="1"/>
          </p:cNvSpPr>
          <p:nvPr>
            <p:ph type="sldNum" sz="quarter" idx="12"/>
          </p:nvPr>
        </p:nvSpPr>
        <p:spPr/>
        <p:txBody>
          <a:bodyPr/>
          <a:lstStyle/>
          <a:p>
            <a:pPr>
              <a:defRPr/>
            </a:pPr>
            <a:fld id="{B4ACE174-53D8-4F22-A811-BF142DC8DA3D}" type="slidenum">
              <a:rPr lang="fr-CA"/>
              <a:pPr>
                <a:defRPr/>
              </a:pPr>
              <a:t>137</a:t>
            </a:fld>
            <a:endParaRPr lang="fr-CA"/>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fr-CA" dirty="0" smtClean="0"/>
              <a:t>Plan de soins</a:t>
            </a:r>
          </a:p>
        </p:txBody>
      </p:sp>
      <p:sp>
        <p:nvSpPr>
          <p:cNvPr id="6" name="Espace réservé du texte 5"/>
          <p:cNvSpPr>
            <a:spLocks noGrp="1"/>
          </p:cNvSpPr>
          <p:nvPr>
            <p:ph type="body" idx="1"/>
          </p:nvPr>
        </p:nvSpPr>
        <p:spPr/>
        <p:txBody>
          <a:bodyPr/>
          <a:lstStyle/>
          <a:p>
            <a:r>
              <a:rPr lang="fr-CA" dirty="0" smtClean="0"/>
              <a:t>Hypothyroïdie </a:t>
            </a:r>
            <a:endParaRPr lang="fr-FR" dirty="0"/>
          </a:p>
        </p:txBody>
      </p:sp>
      <p:sp>
        <p:nvSpPr>
          <p:cNvPr id="7" name="Espace réservé du texte 6"/>
          <p:cNvSpPr>
            <a:spLocks noGrp="1"/>
          </p:cNvSpPr>
          <p:nvPr>
            <p:ph type="body" sz="half" idx="3"/>
          </p:nvPr>
        </p:nvSpPr>
        <p:spPr/>
        <p:txBody>
          <a:bodyPr/>
          <a:lstStyle/>
          <a:p>
            <a:r>
              <a:rPr lang="fr-CA" dirty="0" smtClean="0"/>
              <a:t>Hyperthyroïdie </a:t>
            </a:r>
            <a:endParaRPr lang="fr-FR" dirty="0"/>
          </a:p>
        </p:txBody>
      </p:sp>
      <p:sp>
        <p:nvSpPr>
          <p:cNvPr id="149507" name="Rectangle 3"/>
          <p:cNvSpPr>
            <a:spLocks noGrp="1" noChangeArrowheads="1"/>
          </p:cNvSpPr>
          <p:nvPr>
            <p:ph sz="quarter" idx="2"/>
          </p:nvPr>
        </p:nvSpPr>
        <p:spPr/>
        <p:txBody>
          <a:bodyPr/>
          <a:lstStyle/>
          <a:p>
            <a:r>
              <a:rPr lang="fr-CA" sz="2800" dirty="0" smtClean="0"/>
              <a:t>Voir Brunner, </a:t>
            </a:r>
          </a:p>
          <a:p>
            <a:pPr>
              <a:buFont typeface="Wingdings" pitchFamily="2" charset="2"/>
              <a:buNone/>
            </a:pPr>
            <a:r>
              <a:rPr lang="fr-CA" sz="2800" dirty="0" smtClean="0"/>
              <a:t>	p. 336-338</a:t>
            </a:r>
          </a:p>
          <a:p>
            <a:endParaRPr lang="fr-CA" sz="3200" dirty="0" smtClean="0"/>
          </a:p>
        </p:txBody>
      </p:sp>
      <p:sp>
        <p:nvSpPr>
          <p:cNvPr id="149508" name="Rectangle 4"/>
          <p:cNvSpPr>
            <a:spLocks noGrp="1" noChangeArrowheads="1"/>
          </p:cNvSpPr>
          <p:nvPr>
            <p:ph sz="quarter" idx="4"/>
          </p:nvPr>
        </p:nvSpPr>
        <p:spPr/>
        <p:txBody>
          <a:bodyPr/>
          <a:lstStyle/>
          <a:p>
            <a:r>
              <a:rPr lang="fr-CA" sz="2800" dirty="0" smtClean="0"/>
              <a:t>Voir Brunner, </a:t>
            </a:r>
          </a:p>
          <a:p>
            <a:pPr>
              <a:buFont typeface="Wingdings" pitchFamily="2" charset="2"/>
              <a:buNone/>
            </a:pPr>
            <a:r>
              <a:rPr lang="fr-CA" sz="2800" dirty="0" smtClean="0"/>
              <a:t>	p. 343-345 </a:t>
            </a:r>
          </a:p>
        </p:txBody>
      </p:sp>
      <p:sp>
        <p:nvSpPr>
          <p:cNvPr id="5" name="Espace réservé du numéro de diapositive 4"/>
          <p:cNvSpPr>
            <a:spLocks noGrp="1"/>
          </p:cNvSpPr>
          <p:nvPr>
            <p:ph type="sldNum" sz="quarter" idx="12"/>
          </p:nvPr>
        </p:nvSpPr>
        <p:spPr/>
        <p:txBody>
          <a:bodyPr/>
          <a:lstStyle/>
          <a:p>
            <a:pPr>
              <a:defRPr/>
            </a:pPr>
            <a:fld id="{24EBD255-B28A-498F-995F-FF2DC3387F46}" type="slidenum">
              <a:rPr lang="fr-CA"/>
              <a:pPr>
                <a:defRPr/>
              </a:pPr>
              <a:t>138</a:t>
            </a:fld>
            <a:endParaRPr lang="fr-CA"/>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endParaRPr lang="fr-FR"/>
          </a:p>
        </p:txBody>
      </p:sp>
      <p:sp>
        <p:nvSpPr>
          <p:cNvPr id="9" name="Espace réservé du contenu 8"/>
          <p:cNvSpPr>
            <a:spLocks noGrp="1"/>
          </p:cNvSpPr>
          <p:nvPr>
            <p:ph idx="1"/>
          </p:nvPr>
        </p:nvSpPr>
        <p:spPr/>
        <p:txBody>
          <a:bodyPr/>
          <a:lstStyle/>
          <a:p>
            <a:endParaRPr lang="fr-FR" dirty="0">
              <a:solidFill>
                <a:srgbClr val="FF0000"/>
              </a:solidFill>
            </a:endParaRPr>
          </a:p>
        </p:txBody>
      </p:sp>
      <p:sp>
        <p:nvSpPr>
          <p:cNvPr id="7" name="Espace réservé du numéro de diapositive 6"/>
          <p:cNvSpPr>
            <a:spLocks noGrp="1"/>
          </p:cNvSpPr>
          <p:nvPr>
            <p:ph type="sldNum" sz="quarter" idx="12"/>
          </p:nvPr>
        </p:nvSpPr>
        <p:spPr/>
        <p:txBody>
          <a:bodyPr/>
          <a:lstStyle/>
          <a:p>
            <a:pPr>
              <a:defRPr/>
            </a:pPr>
            <a:fld id="{9017FCDE-D05F-474E-A406-927111C148D4}" type="slidenum">
              <a:rPr lang="fr-CA" smtClean="0"/>
              <a:pPr>
                <a:defRPr/>
              </a:pPr>
              <a:t>139</a:t>
            </a:fld>
            <a:endParaRPr lang="fr-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p:txBody>
          <a:bodyPr/>
          <a:lstStyle/>
          <a:p>
            <a:r>
              <a:rPr lang="fr-CA" dirty="0" smtClean="0"/>
              <a:t>Types de diabète</a:t>
            </a:r>
          </a:p>
        </p:txBody>
      </p:sp>
      <p:pic>
        <p:nvPicPr>
          <p:cNvPr id="23555" name="Picture 7"/>
          <p:cNvPicPr>
            <a:picLocks noGrp="1" noRot="1" noChangeAspect="1" noChangeArrowheads="1"/>
          </p:cNvPicPr>
          <p:nvPr>
            <p:ph idx="1"/>
          </p:nvPr>
        </p:nvPicPr>
        <p:blipFill>
          <a:blip r:embed="rId2" cstate="print"/>
          <a:srcRect/>
          <a:stretch>
            <a:fillRect/>
          </a:stretch>
        </p:blipFill>
        <p:spPr>
          <a:xfrm>
            <a:off x="1646238" y="1935163"/>
            <a:ext cx="5851525" cy="4389437"/>
          </a:xfrm>
        </p:spPr>
      </p:pic>
      <p:sp>
        <p:nvSpPr>
          <p:cNvPr id="5" name="Espace réservé du numéro de diapositive 4"/>
          <p:cNvSpPr>
            <a:spLocks noGrp="1"/>
          </p:cNvSpPr>
          <p:nvPr>
            <p:ph type="sldNum" sz="quarter" idx="12"/>
          </p:nvPr>
        </p:nvSpPr>
        <p:spPr/>
        <p:txBody>
          <a:bodyPr/>
          <a:lstStyle/>
          <a:p>
            <a:pPr>
              <a:defRPr/>
            </a:pPr>
            <a:fld id="{E2DF57B2-DB0D-4D2A-9871-40486449FCEB}" type="slidenum">
              <a:rPr lang="fr-CA"/>
              <a:pPr>
                <a:defRPr/>
              </a:pPr>
              <a:t>14</a:t>
            </a:fld>
            <a:endParaRPr lang="fr-CA"/>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fr-CA" dirty="0" smtClean="0"/>
              <a:t>Glandes corticosurrénales</a:t>
            </a:r>
            <a:endParaRPr lang="fr-CA" sz="2800" dirty="0" smtClean="0"/>
          </a:p>
        </p:txBody>
      </p:sp>
      <p:sp>
        <p:nvSpPr>
          <p:cNvPr id="6" name="Espace réservé du texte 5"/>
          <p:cNvSpPr>
            <a:spLocks noGrp="1"/>
          </p:cNvSpPr>
          <p:nvPr>
            <p:ph type="body" idx="1"/>
          </p:nvPr>
        </p:nvSpPr>
        <p:spPr/>
        <p:txBody>
          <a:bodyPr/>
          <a:lstStyle/>
          <a:p>
            <a:r>
              <a:rPr lang="fr-CA" dirty="0" smtClean="0"/>
              <a:t>Hypofonctionnement</a:t>
            </a:r>
            <a:endParaRPr lang="fr-FR" dirty="0"/>
          </a:p>
        </p:txBody>
      </p:sp>
      <p:sp>
        <p:nvSpPr>
          <p:cNvPr id="7" name="Espace réservé du texte 6"/>
          <p:cNvSpPr>
            <a:spLocks noGrp="1"/>
          </p:cNvSpPr>
          <p:nvPr>
            <p:ph type="body" sz="half" idx="3"/>
          </p:nvPr>
        </p:nvSpPr>
        <p:spPr/>
        <p:txBody>
          <a:bodyPr/>
          <a:lstStyle/>
          <a:p>
            <a:r>
              <a:rPr lang="fr-CA" dirty="0" smtClean="0"/>
              <a:t>Hyperfonctionnement</a:t>
            </a:r>
            <a:endParaRPr lang="fr-FR" dirty="0"/>
          </a:p>
        </p:txBody>
      </p:sp>
      <p:sp>
        <p:nvSpPr>
          <p:cNvPr id="150531" name="Rectangle 3"/>
          <p:cNvSpPr>
            <a:spLocks noGrp="1" noChangeArrowheads="1"/>
          </p:cNvSpPr>
          <p:nvPr>
            <p:ph sz="quarter" idx="2"/>
          </p:nvPr>
        </p:nvSpPr>
        <p:spPr/>
        <p:txBody>
          <a:bodyPr/>
          <a:lstStyle/>
          <a:p>
            <a:r>
              <a:rPr lang="fr-CA" sz="2400" smtClean="0"/>
              <a:t>Maladie d’Addison</a:t>
            </a:r>
          </a:p>
          <a:p>
            <a:pPr>
              <a:buFont typeface="Wingdings" pitchFamily="2" charset="2"/>
              <a:buNone/>
            </a:pPr>
            <a:r>
              <a:rPr lang="fr-CA" sz="2400" smtClean="0"/>
              <a:t>	Brunner p. 359</a:t>
            </a:r>
          </a:p>
          <a:p>
            <a:r>
              <a:rPr lang="fr-CA" sz="2400" smtClean="0"/>
              <a:t>Étiologie:</a:t>
            </a:r>
          </a:p>
          <a:p>
            <a:pPr lvl="1"/>
            <a:r>
              <a:rPr lang="fr-CA" sz="2000" smtClean="0"/>
              <a:t>Insuffisance d’ACTH hypophysaire</a:t>
            </a:r>
          </a:p>
          <a:p>
            <a:pPr lvl="1"/>
            <a:r>
              <a:rPr lang="fr-CA" sz="2000" smtClean="0"/>
              <a:t>Cause principale est auto-immune (tissu surrénalien détruit par des anticorps)</a:t>
            </a:r>
          </a:p>
          <a:p>
            <a:pPr lvl="1"/>
            <a:r>
              <a:rPr lang="fr-CA" sz="2000" smtClean="0"/>
              <a:t>Hémorragie surrénalienne</a:t>
            </a:r>
          </a:p>
          <a:p>
            <a:pPr lvl="1"/>
            <a:r>
              <a:rPr lang="fr-CA" sz="2000" smtClean="0"/>
              <a:t>Chimiothérapie</a:t>
            </a:r>
          </a:p>
          <a:p>
            <a:pPr lvl="1"/>
            <a:r>
              <a:rPr lang="fr-CA" sz="2000" smtClean="0"/>
              <a:t>Surrénalectomie bilatérale</a:t>
            </a:r>
          </a:p>
        </p:txBody>
      </p:sp>
      <p:sp>
        <p:nvSpPr>
          <p:cNvPr id="150532" name="Rectangle 4"/>
          <p:cNvSpPr>
            <a:spLocks noGrp="1" noChangeArrowheads="1"/>
          </p:cNvSpPr>
          <p:nvPr>
            <p:ph sz="quarter" idx="4"/>
          </p:nvPr>
        </p:nvSpPr>
        <p:spPr/>
        <p:txBody>
          <a:bodyPr/>
          <a:lstStyle/>
          <a:p>
            <a:r>
              <a:rPr lang="fr-CA" sz="2400" smtClean="0"/>
              <a:t>Syndrome de Cushing</a:t>
            </a:r>
          </a:p>
          <a:p>
            <a:pPr>
              <a:buFont typeface="Wingdings" pitchFamily="2" charset="2"/>
              <a:buNone/>
            </a:pPr>
            <a:r>
              <a:rPr lang="fr-CA" sz="2400" smtClean="0"/>
              <a:t>	Brunner p. 362</a:t>
            </a:r>
          </a:p>
          <a:p>
            <a:r>
              <a:rPr lang="fr-CA" sz="2400" smtClean="0"/>
              <a:t>Étiologie:</a:t>
            </a:r>
          </a:p>
          <a:p>
            <a:pPr lvl="1"/>
            <a:r>
              <a:rPr lang="fr-CA" sz="2000" smtClean="0"/>
              <a:t>Excès de corticostéroïdes</a:t>
            </a:r>
          </a:p>
          <a:p>
            <a:pPr lvl="1"/>
            <a:r>
              <a:rPr lang="fr-CA" sz="2000" smtClean="0"/>
              <a:t>Tumeur hypophysaire secrétant de l’ACTH 85%</a:t>
            </a:r>
          </a:p>
          <a:p>
            <a:pPr lvl="1"/>
            <a:r>
              <a:rPr lang="fr-CA" sz="2000" smtClean="0"/>
              <a:t>Tumeur surrénale</a:t>
            </a:r>
          </a:p>
        </p:txBody>
      </p:sp>
      <p:sp>
        <p:nvSpPr>
          <p:cNvPr id="5" name="Espace réservé du numéro de diapositive 4"/>
          <p:cNvSpPr>
            <a:spLocks noGrp="1"/>
          </p:cNvSpPr>
          <p:nvPr>
            <p:ph type="sldNum" sz="quarter" idx="12"/>
          </p:nvPr>
        </p:nvSpPr>
        <p:spPr/>
        <p:txBody>
          <a:bodyPr/>
          <a:lstStyle/>
          <a:p>
            <a:pPr>
              <a:defRPr/>
            </a:pPr>
            <a:fld id="{FCDE5F6A-4DD4-44A1-87F0-49E028204EB9}" type="slidenum">
              <a:rPr lang="fr-CA"/>
              <a:pPr>
                <a:defRPr/>
              </a:pPr>
              <a:t>140</a:t>
            </a:fld>
            <a:endParaRPr lang="fr-CA"/>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r-CA" dirty="0" smtClean="0"/>
              <a:t>Manifestations cliniques</a:t>
            </a:r>
          </a:p>
        </p:txBody>
      </p:sp>
      <p:sp>
        <p:nvSpPr>
          <p:cNvPr id="6" name="Espace réservé du texte 5"/>
          <p:cNvSpPr>
            <a:spLocks noGrp="1"/>
          </p:cNvSpPr>
          <p:nvPr>
            <p:ph type="body" idx="1"/>
          </p:nvPr>
        </p:nvSpPr>
        <p:spPr/>
        <p:txBody>
          <a:bodyPr/>
          <a:lstStyle/>
          <a:p>
            <a:r>
              <a:rPr lang="fr-CA" dirty="0" smtClean="0"/>
              <a:t>Hypofonctionnement</a:t>
            </a:r>
            <a:endParaRPr lang="fr-FR" dirty="0"/>
          </a:p>
        </p:txBody>
      </p:sp>
      <p:sp>
        <p:nvSpPr>
          <p:cNvPr id="7" name="Espace réservé du texte 6"/>
          <p:cNvSpPr>
            <a:spLocks noGrp="1"/>
          </p:cNvSpPr>
          <p:nvPr>
            <p:ph type="body" sz="half" idx="3"/>
          </p:nvPr>
        </p:nvSpPr>
        <p:spPr/>
        <p:txBody>
          <a:bodyPr/>
          <a:lstStyle/>
          <a:p>
            <a:r>
              <a:rPr lang="fr-CA" dirty="0" smtClean="0"/>
              <a:t>Hyperfonctionnement</a:t>
            </a:r>
            <a:endParaRPr lang="fr-FR" dirty="0"/>
          </a:p>
        </p:txBody>
      </p:sp>
      <p:sp>
        <p:nvSpPr>
          <p:cNvPr id="151555" name="Rectangle 3"/>
          <p:cNvSpPr>
            <a:spLocks noGrp="1" noChangeArrowheads="1"/>
          </p:cNvSpPr>
          <p:nvPr>
            <p:ph sz="quarter" idx="2"/>
          </p:nvPr>
        </p:nvSpPr>
        <p:spPr/>
        <p:txBody>
          <a:bodyPr/>
          <a:lstStyle/>
          <a:p>
            <a:pPr>
              <a:lnSpc>
                <a:spcPct val="80000"/>
              </a:lnSpc>
            </a:pPr>
            <a:r>
              <a:rPr lang="fr-CA" sz="2000" smtClean="0"/>
              <a:t>Perte de poids</a:t>
            </a:r>
          </a:p>
          <a:p>
            <a:pPr>
              <a:lnSpc>
                <a:spcPct val="80000"/>
              </a:lnSpc>
            </a:pPr>
            <a:r>
              <a:rPr lang="fr-CA" sz="2000" smtClean="0"/>
              <a:t>Hyperpigmentation bronze</a:t>
            </a:r>
          </a:p>
          <a:p>
            <a:pPr>
              <a:lnSpc>
                <a:spcPct val="80000"/>
              </a:lnSpc>
            </a:pPr>
            <a:r>
              <a:rPr lang="fr-CA" sz="2000" smtClean="0"/>
              <a:t>Hypotension</a:t>
            </a:r>
          </a:p>
          <a:p>
            <a:pPr>
              <a:lnSpc>
                <a:spcPct val="80000"/>
              </a:lnSpc>
            </a:pPr>
            <a:r>
              <a:rPr lang="fr-CA" sz="2000" smtClean="0"/>
              <a:t>Anorexie, no.vo.</a:t>
            </a:r>
          </a:p>
          <a:p>
            <a:pPr>
              <a:lnSpc>
                <a:spcPct val="80000"/>
              </a:lnSpc>
            </a:pPr>
            <a:r>
              <a:rPr lang="fr-CA" sz="2000" smtClean="0"/>
              <a:t>Fatigabilité</a:t>
            </a:r>
          </a:p>
          <a:p>
            <a:pPr>
              <a:lnSpc>
                <a:spcPct val="80000"/>
              </a:lnSpc>
            </a:pPr>
            <a:r>
              <a:rPr lang="fr-CA" sz="2000" smtClean="0"/>
              <a:t>Anémie</a:t>
            </a:r>
          </a:p>
          <a:p>
            <a:pPr>
              <a:lnSpc>
                <a:spcPct val="80000"/>
              </a:lnSpc>
            </a:pPr>
            <a:r>
              <a:rPr lang="fr-CA" sz="2000" smtClean="0">
                <a:cs typeface="Arial" charset="0"/>
              </a:rPr>
              <a:t>↓ </a:t>
            </a:r>
            <a:r>
              <a:rPr lang="fr-CA" sz="2000" smtClean="0"/>
              <a:t>NA, </a:t>
            </a:r>
            <a:r>
              <a:rPr lang="fr-CA" sz="2000" smtClean="0">
                <a:cs typeface="Arial" charset="0"/>
              </a:rPr>
              <a:t>↑ K, hypovolémie</a:t>
            </a:r>
          </a:p>
          <a:p>
            <a:pPr>
              <a:lnSpc>
                <a:spcPct val="80000"/>
              </a:lnSpc>
            </a:pPr>
            <a:r>
              <a:rPr lang="fr-CA" sz="2000" smtClean="0">
                <a:cs typeface="Arial" charset="0"/>
              </a:rPr>
              <a:t>Hypoglycémie</a:t>
            </a:r>
          </a:p>
          <a:p>
            <a:pPr>
              <a:lnSpc>
                <a:spcPct val="80000"/>
              </a:lnSpc>
            </a:pPr>
            <a:r>
              <a:rPr lang="fr-CA" sz="2000" smtClean="0"/>
              <a:t> Dépression, épuisement</a:t>
            </a:r>
          </a:p>
          <a:p>
            <a:pPr>
              <a:lnSpc>
                <a:spcPct val="80000"/>
              </a:lnSpc>
            </a:pPr>
            <a:r>
              <a:rPr lang="fr-CA" sz="2000" smtClean="0"/>
              <a:t>Choc, hypovolémie</a:t>
            </a:r>
          </a:p>
          <a:p>
            <a:pPr>
              <a:lnSpc>
                <a:spcPct val="80000"/>
              </a:lnSpc>
            </a:pPr>
            <a:r>
              <a:rPr lang="fr-CA" sz="2000" smtClean="0">
                <a:cs typeface="Arial" charset="0"/>
              </a:rPr>
              <a:t>↓ poils axillaires et pubiens chez la femme</a:t>
            </a:r>
          </a:p>
          <a:p>
            <a:pPr>
              <a:lnSpc>
                <a:spcPct val="80000"/>
              </a:lnSpc>
            </a:pPr>
            <a:r>
              <a:rPr lang="fr-CA" sz="2000" smtClean="0">
                <a:cs typeface="Arial" charset="0"/>
              </a:rPr>
              <a:t>Diminution du volume et du tonus musculaire</a:t>
            </a:r>
            <a:endParaRPr lang="fr-CA" sz="2000" smtClean="0"/>
          </a:p>
          <a:p>
            <a:pPr>
              <a:lnSpc>
                <a:spcPct val="80000"/>
              </a:lnSpc>
            </a:pPr>
            <a:endParaRPr lang="fr-CA" sz="2000" smtClean="0"/>
          </a:p>
        </p:txBody>
      </p:sp>
      <p:sp>
        <p:nvSpPr>
          <p:cNvPr id="151556" name="Rectangle 4"/>
          <p:cNvSpPr>
            <a:spLocks noGrp="1" noChangeArrowheads="1"/>
          </p:cNvSpPr>
          <p:nvPr>
            <p:ph sz="quarter" idx="4"/>
          </p:nvPr>
        </p:nvSpPr>
        <p:spPr/>
        <p:txBody>
          <a:bodyPr/>
          <a:lstStyle/>
          <a:p>
            <a:pPr>
              <a:lnSpc>
                <a:spcPct val="80000"/>
              </a:lnSpc>
            </a:pPr>
            <a:r>
              <a:rPr lang="fr-CA" sz="2000" dirty="0" smtClean="0"/>
              <a:t>Obésité tronculaire, faciès lunaire, bosse de bison</a:t>
            </a:r>
          </a:p>
          <a:p>
            <a:pPr>
              <a:lnSpc>
                <a:spcPct val="80000"/>
              </a:lnSpc>
            </a:pPr>
            <a:r>
              <a:rPr lang="fr-CA" sz="2000" dirty="0" smtClean="0"/>
              <a:t>Peau mince, stries pourpres</a:t>
            </a:r>
          </a:p>
          <a:p>
            <a:pPr>
              <a:lnSpc>
                <a:spcPct val="80000"/>
              </a:lnSpc>
            </a:pPr>
            <a:r>
              <a:rPr lang="fr-CA" sz="2000" dirty="0" smtClean="0"/>
              <a:t>Hypertension, œdème</a:t>
            </a:r>
          </a:p>
          <a:p>
            <a:pPr>
              <a:lnSpc>
                <a:spcPct val="80000"/>
              </a:lnSpc>
            </a:pPr>
            <a:r>
              <a:rPr lang="fr-CA" sz="2000" dirty="0" smtClean="0"/>
              <a:t>Anorexie</a:t>
            </a:r>
          </a:p>
          <a:p>
            <a:pPr>
              <a:lnSpc>
                <a:spcPct val="80000"/>
              </a:lnSpc>
            </a:pPr>
            <a:r>
              <a:rPr lang="fr-CA" sz="2000" dirty="0" smtClean="0"/>
              <a:t>Faiblesse musculaire</a:t>
            </a:r>
          </a:p>
          <a:p>
            <a:pPr>
              <a:lnSpc>
                <a:spcPct val="80000"/>
              </a:lnSpc>
            </a:pPr>
            <a:r>
              <a:rPr lang="fr-CA" sz="2000" dirty="0" smtClean="0"/>
              <a:t>Œdème, </a:t>
            </a:r>
            <a:r>
              <a:rPr lang="fr-CA" sz="2000" dirty="0" smtClean="0">
                <a:cs typeface="Arial" charset="0"/>
              </a:rPr>
              <a:t>↓ K</a:t>
            </a:r>
          </a:p>
          <a:p>
            <a:pPr>
              <a:lnSpc>
                <a:spcPct val="80000"/>
              </a:lnSpc>
            </a:pPr>
            <a:r>
              <a:rPr lang="fr-CA" sz="2000" dirty="0" smtClean="0">
                <a:cs typeface="Arial" charset="0"/>
              </a:rPr>
              <a:t>Hyperglycémie</a:t>
            </a:r>
          </a:p>
          <a:p>
            <a:pPr>
              <a:lnSpc>
                <a:spcPct val="80000"/>
              </a:lnSpc>
            </a:pPr>
            <a:r>
              <a:rPr lang="fr-CA" sz="2000" dirty="0" smtClean="0">
                <a:cs typeface="Arial" charset="0"/>
              </a:rPr>
              <a:t>Euphorie, irritabilité, labilité affective</a:t>
            </a:r>
          </a:p>
          <a:p>
            <a:pPr>
              <a:lnSpc>
                <a:spcPct val="80000"/>
              </a:lnSpc>
            </a:pPr>
            <a:r>
              <a:rPr lang="fr-CA" sz="2000" dirty="0" smtClean="0"/>
              <a:t>HTA, </a:t>
            </a:r>
            <a:r>
              <a:rPr lang="fr-CA" sz="2000" dirty="0" err="1" smtClean="0"/>
              <a:t>hypervolémie</a:t>
            </a:r>
            <a:endParaRPr lang="fr-CA" sz="2000" dirty="0" smtClean="0"/>
          </a:p>
          <a:p>
            <a:pPr>
              <a:lnSpc>
                <a:spcPct val="80000"/>
              </a:lnSpc>
            </a:pPr>
            <a:r>
              <a:rPr lang="fr-CA" sz="2000" dirty="0" smtClean="0"/>
              <a:t>Hirsutisme, acné</a:t>
            </a:r>
          </a:p>
          <a:p>
            <a:pPr>
              <a:lnSpc>
                <a:spcPct val="80000"/>
              </a:lnSpc>
            </a:pPr>
            <a:r>
              <a:rPr lang="fr-CA" sz="2000" dirty="0" smtClean="0"/>
              <a:t>Augmentation du développement musculaire</a:t>
            </a:r>
          </a:p>
          <a:p>
            <a:pPr>
              <a:lnSpc>
                <a:spcPct val="80000"/>
              </a:lnSpc>
            </a:pPr>
            <a:endParaRPr lang="fr-CA" sz="2000" dirty="0" smtClean="0"/>
          </a:p>
        </p:txBody>
      </p:sp>
      <p:sp>
        <p:nvSpPr>
          <p:cNvPr id="5" name="Espace réservé du numéro de diapositive 4"/>
          <p:cNvSpPr>
            <a:spLocks noGrp="1"/>
          </p:cNvSpPr>
          <p:nvPr>
            <p:ph type="sldNum" sz="quarter" idx="12"/>
          </p:nvPr>
        </p:nvSpPr>
        <p:spPr/>
        <p:txBody>
          <a:bodyPr/>
          <a:lstStyle/>
          <a:p>
            <a:pPr>
              <a:defRPr/>
            </a:pPr>
            <a:fld id="{688E6104-3CBD-40B6-84AA-72165843333C}" type="slidenum">
              <a:rPr lang="fr-CA"/>
              <a:pPr>
                <a:defRPr/>
              </a:pPr>
              <a:t>141</a:t>
            </a:fld>
            <a:endParaRPr lang="fr-CA"/>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fr-CA" dirty="0" smtClean="0"/>
              <a:t>Épreuves diagnostiques</a:t>
            </a:r>
          </a:p>
        </p:txBody>
      </p:sp>
      <p:sp>
        <p:nvSpPr>
          <p:cNvPr id="6" name="Espace réservé du texte 5"/>
          <p:cNvSpPr>
            <a:spLocks noGrp="1"/>
          </p:cNvSpPr>
          <p:nvPr>
            <p:ph type="body" idx="1"/>
          </p:nvPr>
        </p:nvSpPr>
        <p:spPr/>
        <p:txBody>
          <a:bodyPr/>
          <a:lstStyle/>
          <a:p>
            <a:r>
              <a:rPr lang="fr-CA" dirty="0" smtClean="0"/>
              <a:t>Hypofonctionnement</a:t>
            </a:r>
            <a:endParaRPr lang="fr-FR" dirty="0"/>
          </a:p>
        </p:txBody>
      </p:sp>
      <p:sp>
        <p:nvSpPr>
          <p:cNvPr id="7" name="Espace réservé du texte 6"/>
          <p:cNvSpPr>
            <a:spLocks noGrp="1"/>
          </p:cNvSpPr>
          <p:nvPr>
            <p:ph type="body" sz="half" idx="3"/>
          </p:nvPr>
        </p:nvSpPr>
        <p:spPr/>
        <p:txBody>
          <a:bodyPr/>
          <a:lstStyle/>
          <a:p>
            <a:r>
              <a:rPr lang="fr-CA" dirty="0" smtClean="0"/>
              <a:t>Hyperfonctionnement</a:t>
            </a:r>
            <a:endParaRPr lang="fr-FR" dirty="0"/>
          </a:p>
        </p:txBody>
      </p:sp>
      <p:sp>
        <p:nvSpPr>
          <p:cNvPr id="152579" name="Rectangle 3"/>
          <p:cNvSpPr>
            <a:spLocks noGrp="1" noChangeArrowheads="1"/>
          </p:cNvSpPr>
          <p:nvPr>
            <p:ph sz="quarter" idx="2"/>
          </p:nvPr>
        </p:nvSpPr>
        <p:spPr/>
        <p:txBody>
          <a:bodyPr/>
          <a:lstStyle/>
          <a:p>
            <a:r>
              <a:rPr lang="fr-CA" sz="2000" dirty="0" smtClean="0"/>
              <a:t>Glycémie, Na, K</a:t>
            </a:r>
          </a:p>
          <a:p>
            <a:r>
              <a:rPr lang="fr-CA" sz="2000" dirty="0" smtClean="0"/>
              <a:t>Dosage de cortisol</a:t>
            </a:r>
          </a:p>
          <a:p>
            <a:r>
              <a:rPr lang="fr-CA" sz="2000" dirty="0" smtClean="0"/>
              <a:t>Test de stimulation de l’ACTH</a:t>
            </a:r>
          </a:p>
          <a:p>
            <a:r>
              <a:rPr lang="fr-CA" sz="2000" dirty="0" smtClean="0"/>
              <a:t>Épreuves radiologiques:</a:t>
            </a:r>
          </a:p>
          <a:p>
            <a:pPr lvl="1"/>
            <a:r>
              <a:rPr lang="fr-CA" sz="1800" dirty="0" smtClean="0"/>
              <a:t>TDM et IRM pour localiser les tumeurs, déceler la calcification ou l’hypertrophie surrénalienne</a:t>
            </a:r>
          </a:p>
          <a:p>
            <a:pPr lvl="1"/>
            <a:endParaRPr lang="fr-CA" sz="2000" dirty="0" smtClean="0"/>
          </a:p>
          <a:p>
            <a:pPr lvl="1"/>
            <a:endParaRPr lang="fr-CA" sz="2000" dirty="0" smtClean="0"/>
          </a:p>
          <a:p>
            <a:endParaRPr lang="fr-CA" sz="2400" dirty="0" smtClean="0"/>
          </a:p>
        </p:txBody>
      </p:sp>
      <p:sp>
        <p:nvSpPr>
          <p:cNvPr id="152580" name="Rectangle 4"/>
          <p:cNvSpPr>
            <a:spLocks noGrp="1" noChangeArrowheads="1"/>
          </p:cNvSpPr>
          <p:nvPr>
            <p:ph sz="quarter" idx="4"/>
          </p:nvPr>
        </p:nvSpPr>
        <p:spPr/>
        <p:txBody>
          <a:bodyPr/>
          <a:lstStyle/>
          <a:p>
            <a:r>
              <a:rPr lang="fr-CA" sz="2000" dirty="0" smtClean="0"/>
              <a:t>Glycémie, Na, K, HB</a:t>
            </a:r>
          </a:p>
          <a:p>
            <a:r>
              <a:rPr lang="fr-CA" sz="2000" dirty="0" smtClean="0"/>
              <a:t>Dosage de cortisol</a:t>
            </a:r>
          </a:p>
          <a:p>
            <a:r>
              <a:rPr lang="fr-CA" sz="2000" dirty="0" err="1" smtClean="0"/>
              <a:t>Granulocytose</a:t>
            </a:r>
            <a:endParaRPr lang="fr-CA" sz="2000" dirty="0" smtClean="0"/>
          </a:p>
          <a:p>
            <a:r>
              <a:rPr lang="fr-CA" sz="2000" dirty="0" err="1" smtClean="0"/>
              <a:t>Lymphocytopénie</a:t>
            </a:r>
            <a:endParaRPr lang="fr-CA" sz="2000" dirty="0" smtClean="0"/>
          </a:p>
          <a:p>
            <a:r>
              <a:rPr lang="fr-CA" sz="2000" dirty="0" err="1" smtClean="0"/>
              <a:t>Éosinopénie</a:t>
            </a:r>
            <a:endParaRPr lang="fr-CA" sz="2000" dirty="0" smtClean="0"/>
          </a:p>
          <a:p>
            <a:r>
              <a:rPr lang="fr-CA" sz="2000" dirty="0" smtClean="0"/>
              <a:t>Glycosurie</a:t>
            </a:r>
          </a:p>
          <a:p>
            <a:r>
              <a:rPr lang="fr-CA" sz="2000" dirty="0" smtClean="0"/>
              <a:t>Épreuves radiologiques:</a:t>
            </a:r>
          </a:p>
          <a:p>
            <a:pPr lvl="1"/>
            <a:r>
              <a:rPr lang="fr-CA" sz="1800" dirty="0" smtClean="0"/>
              <a:t>TDM et IRM pour localiser les tumeurs</a:t>
            </a:r>
          </a:p>
          <a:p>
            <a:pPr lvl="1"/>
            <a:endParaRPr lang="fr-CA" sz="1800" dirty="0" smtClean="0"/>
          </a:p>
        </p:txBody>
      </p:sp>
      <p:sp>
        <p:nvSpPr>
          <p:cNvPr id="5" name="Espace réservé du numéro de diapositive 4"/>
          <p:cNvSpPr>
            <a:spLocks noGrp="1"/>
          </p:cNvSpPr>
          <p:nvPr>
            <p:ph type="sldNum" sz="quarter" idx="12"/>
          </p:nvPr>
        </p:nvSpPr>
        <p:spPr/>
        <p:txBody>
          <a:bodyPr/>
          <a:lstStyle/>
          <a:p>
            <a:pPr>
              <a:defRPr/>
            </a:pPr>
            <a:fld id="{EAC7D74C-339C-4E10-8C74-C450D4459C1A}" type="slidenum">
              <a:rPr lang="fr-CA"/>
              <a:pPr>
                <a:defRPr/>
              </a:pPr>
              <a:t>142</a:t>
            </a:fld>
            <a:endParaRPr lang="fr-CA"/>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fr-CA" dirty="0" smtClean="0"/>
              <a:t>Plan de soins</a:t>
            </a:r>
          </a:p>
        </p:txBody>
      </p:sp>
      <p:sp>
        <p:nvSpPr>
          <p:cNvPr id="6" name="Espace réservé du texte 5"/>
          <p:cNvSpPr>
            <a:spLocks noGrp="1"/>
          </p:cNvSpPr>
          <p:nvPr>
            <p:ph type="body" idx="1"/>
          </p:nvPr>
        </p:nvSpPr>
        <p:spPr/>
        <p:txBody>
          <a:bodyPr/>
          <a:lstStyle/>
          <a:p>
            <a:r>
              <a:rPr lang="fr-CA" dirty="0" smtClean="0"/>
              <a:t>Hypofonctionnement</a:t>
            </a:r>
            <a:endParaRPr lang="fr-FR" dirty="0"/>
          </a:p>
        </p:txBody>
      </p:sp>
      <p:sp>
        <p:nvSpPr>
          <p:cNvPr id="7" name="Espace réservé du texte 6"/>
          <p:cNvSpPr>
            <a:spLocks noGrp="1"/>
          </p:cNvSpPr>
          <p:nvPr>
            <p:ph type="body" sz="half" idx="3"/>
          </p:nvPr>
        </p:nvSpPr>
        <p:spPr/>
        <p:txBody>
          <a:bodyPr/>
          <a:lstStyle/>
          <a:p>
            <a:r>
              <a:rPr lang="fr-CA" dirty="0" smtClean="0"/>
              <a:t>Hyperfonctionnement</a:t>
            </a:r>
            <a:endParaRPr lang="fr-FR" dirty="0"/>
          </a:p>
        </p:txBody>
      </p:sp>
      <p:sp>
        <p:nvSpPr>
          <p:cNvPr id="153603" name="Rectangle 3"/>
          <p:cNvSpPr>
            <a:spLocks noGrp="1" noChangeArrowheads="1"/>
          </p:cNvSpPr>
          <p:nvPr>
            <p:ph sz="quarter" idx="2"/>
          </p:nvPr>
        </p:nvSpPr>
        <p:spPr/>
        <p:txBody>
          <a:bodyPr/>
          <a:lstStyle/>
          <a:p>
            <a:r>
              <a:rPr lang="fr-CA" dirty="0" smtClean="0"/>
              <a:t>Brunner, p. 360-361</a:t>
            </a:r>
          </a:p>
        </p:txBody>
      </p:sp>
      <p:sp>
        <p:nvSpPr>
          <p:cNvPr id="153604" name="Rectangle 4"/>
          <p:cNvSpPr>
            <a:spLocks noGrp="1" noChangeArrowheads="1"/>
          </p:cNvSpPr>
          <p:nvPr>
            <p:ph sz="quarter" idx="4"/>
          </p:nvPr>
        </p:nvSpPr>
        <p:spPr/>
        <p:txBody>
          <a:bodyPr/>
          <a:lstStyle/>
          <a:p>
            <a:r>
              <a:rPr lang="fr-CA" smtClean="0"/>
              <a:t>Brunner, p. 364-367</a:t>
            </a:r>
          </a:p>
        </p:txBody>
      </p:sp>
      <p:sp>
        <p:nvSpPr>
          <p:cNvPr id="5" name="Espace réservé du numéro de diapositive 4"/>
          <p:cNvSpPr>
            <a:spLocks noGrp="1"/>
          </p:cNvSpPr>
          <p:nvPr>
            <p:ph type="sldNum" sz="quarter" idx="12"/>
          </p:nvPr>
        </p:nvSpPr>
        <p:spPr/>
        <p:txBody>
          <a:bodyPr/>
          <a:lstStyle/>
          <a:p>
            <a:pPr>
              <a:defRPr/>
            </a:pPr>
            <a:fld id="{D8B3C45B-0CD8-404B-9D5D-D1FDAB825ED3}" type="slidenum">
              <a:rPr lang="fr-CA"/>
              <a:pPr>
                <a:defRPr/>
              </a:pPr>
              <a:t>143</a:t>
            </a:fld>
            <a:endParaRPr lang="fr-CA"/>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pPr fontAlgn="auto">
              <a:spcAft>
                <a:spcPts val="0"/>
              </a:spcAft>
              <a:defRPr/>
            </a:pPr>
            <a:r>
              <a:rPr lang="fr-CA" dirty="0" smtClean="0"/>
              <a:t>Traitement</a:t>
            </a:r>
          </a:p>
        </p:txBody>
      </p:sp>
      <p:sp>
        <p:nvSpPr>
          <p:cNvPr id="6" name="Espace réservé du texte 5"/>
          <p:cNvSpPr>
            <a:spLocks noGrp="1"/>
          </p:cNvSpPr>
          <p:nvPr>
            <p:ph type="body" idx="1"/>
          </p:nvPr>
        </p:nvSpPr>
        <p:spPr/>
        <p:txBody>
          <a:bodyPr/>
          <a:lstStyle/>
          <a:p>
            <a:r>
              <a:rPr lang="fr-CA" dirty="0" smtClean="0"/>
              <a:t>Hypofonctionnement </a:t>
            </a:r>
            <a:endParaRPr lang="fr-FR" dirty="0"/>
          </a:p>
        </p:txBody>
      </p:sp>
      <p:sp>
        <p:nvSpPr>
          <p:cNvPr id="7" name="Espace réservé du texte 6"/>
          <p:cNvSpPr>
            <a:spLocks noGrp="1"/>
          </p:cNvSpPr>
          <p:nvPr>
            <p:ph type="body" sz="half" idx="3"/>
          </p:nvPr>
        </p:nvSpPr>
        <p:spPr/>
        <p:txBody>
          <a:bodyPr/>
          <a:lstStyle/>
          <a:p>
            <a:r>
              <a:rPr lang="fr-CA" dirty="0" smtClean="0"/>
              <a:t>Hyperfonctionnement </a:t>
            </a:r>
            <a:endParaRPr lang="fr-FR" dirty="0"/>
          </a:p>
        </p:txBody>
      </p:sp>
      <p:sp>
        <p:nvSpPr>
          <p:cNvPr id="154627" name="Rectangle 3"/>
          <p:cNvSpPr>
            <a:spLocks noGrp="1" noChangeArrowheads="1"/>
          </p:cNvSpPr>
          <p:nvPr>
            <p:ph sz="quarter" idx="2"/>
          </p:nvPr>
        </p:nvSpPr>
        <p:spPr/>
        <p:txBody>
          <a:bodyPr/>
          <a:lstStyle/>
          <a:p>
            <a:r>
              <a:rPr lang="fr-CA" dirty="0" smtClean="0"/>
              <a:t>Corticostéroïde I/V</a:t>
            </a:r>
          </a:p>
          <a:p>
            <a:r>
              <a:rPr lang="fr-CA" dirty="0" smtClean="0"/>
              <a:t>Antibiotique I/V PRN</a:t>
            </a:r>
          </a:p>
          <a:p>
            <a:r>
              <a:rPr lang="fr-CA" dirty="0" smtClean="0"/>
              <a:t>Solutés</a:t>
            </a:r>
          </a:p>
          <a:p>
            <a:r>
              <a:rPr lang="fr-CA" dirty="0" smtClean="0"/>
              <a:t>Corticostéroïde per os à vie</a:t>
            </a:r>
          </a:p>
          <a:p>
            <a:r>
              <a:rPr lang="fr-CA" dirty="0" smtClean="0"/>
              <a:t>Diète riche en Na</a:t>
            </a:r>
          </a:p>
          <a:p>
            <a:r>
              <a:rPr lang="fr-CA" dirty="0" smtClean="0"/>
              <a:t>Liquide de remplacement</a:t>
            </a:r>
          </a:p>
        </p:txBody>
      </p:sp>
      <p:sp>
        <p:nvSpPr>
          <p:cNvPr id="154628" name="Rectangle 4"/>
          <p:cNvSpPr>
            <a:spLocks noGrp="1" noChangeArrowheads="1"/>
          </p:cNvSpPr>
          <p:nvPr>
            <p:ph sz="quarter" idx="4"/>
          </p:nvPr>
        </p:nvSpPr>
        <p:spPr/>
        <p:txBody>
          <a:bodyPr/>
          <a:lstStyle/>
          <a:p>
            <a:r>
              <a:rPr lang="fr-CA" smtClean="0"/>
              <a:t>Ablation adénome hypophysaire</a:t>
            </a:r>
          </a:p>
          <a:p>
            <a:r>
              <a:rPr lang="fr-CA" smtClean="0"/>
              <a:t>Surrénalectomie</a:t>
            </a:r>
          </a:p>
          <a:p>
            <a:r>
              <a:rPr lang="fr-CA" smtClean="0"/>
              <a:t>Lysodren:</a:t>
            </a:r>
            <a:r>
              <a:rPr lang="fr-CA" smtClean="0">
                <a:cs typeface="Arial" charset="0"/>
              </a:rPr>
              <a:t>↓ production de cortisol</a:t>
            </a:r>
          </a:p>
          <a:p>
            <a:r>
              <a:rPr lang="fr-CA" smtClean="0">
                <a:cs typeface="Arial" charset="0"/>
              </a:rPr>
              <a:t>Nizoral: inhibe la synthèse du cortisol</a:t>
            </a:r>
          </a:p>
          <a:p>
            <a:r>
              <a:rPr lang="fr-CA" smtClean="0">
                <a:cs typeface="Arial" charset="0"/>
              </a:rPr>
              <a:t>Arrêt graduel des corticostéroïdes</a:t>
            </a:r>
          </a:p>
        </p:txBody>
      </p:sp>
      <p:sp>
        <p:nvSpPr>
          <p:cNvPr id="5" name="Espace réservé du numéro de diapositive 4"/>
          <p:cNvSpPr>
            <a:spLocks noGrp="1"/>
          </p:cNvSpPr>
          <p:nvPr>
            <p:ph type="sldNum" sz="quarter" idx="12"/>
          </p:nvPr>
        </p:nvSpPr>
        <p:spPr/>
        <p:txBody>
          <a:bodyPr/>
          <a:lstStyle/>
          <a:p>
            <a:pPr>
              <a:defRPr/>
            </a:pPr>
            <a:fld id="{423F2EC6-91C9-4E9B-9EB5-A3C62794F2CA}" type="slidenum">
              <a:rPr lang="fr-CA"/>
              <a:pPr>
                <a:defRPr/>
              </a:pPr>
              <a:t>144</a:t>
            </a:fld>
            <a:endParaRPr lang="fr-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AB29E31-7910-47B9-8581-CC9983E71978}" type="slidenum">
              <a:rPr lang="fr-CA"/>
              <a:pPr>
                <a:defRPr/>
              </a:pPr>
              <a:t>15</a:t>
            </a:fld>
            <a:endParaRPr lang="fr-CA"/>
          </a:p>
        </p:txBody>
      </p:sp>
      <p:sp>
        <p:nvSpPr>
          <p:cNvPr id="5" name="Espace réservé du pied de page 5"/>
          <p:cNvSpPr>
            <a:spLocks noGrp="1"/>
          </p:cNvSpPr>
          <p:nvPr>
            <p:ph type="ftr" sz="quarter" idx="12"/>
          </p:nvPr>
        </p:nvSpPr>
        <p:spPr/>
        <p:txBody>
          <a:bodyPr/>
          <a:lstStyle/>
          <a:p>
            <a:pPr>
              <a:defRPr/>
            </a:pPr>
            <a:r>
              <a:rPr lang="fr-CA"/>
              <a:t>Le diabète</a:t>
            </a:r>
          </a:p>
        </p:txBody>
      </p:sp>
      <p:sp>
        <p:nvSpPr>
          <p:cNvPr id="23554" name="Rectangle 2"/>
          <p:cNvSpPr>
            <a:spLocks noGrp="1" noChangeArrowheads="1"/>
          </p:cNvSpPr>
          <p:nvPr>
            <p:ph type="title"/>
          </p:nvPr>
        </p:nvSpPr>
        <p:spPr/>
        <p:txBody>
          <a:bodyPr/>
          <a:lstStyle/>
          <a:p>
            <a:pPr eaLnBrk="1" hangingPunct="1">
              <a:defRPr/>
            </a:pPr>
            <a:r>
              <a:rPr lang="fr-CA" sz="4800" smtClean="0"/>
              <a:t>Le diabète</a:t>
            </a:r>
            <a:br>
              <a:rPr lang="fr-CA" sz="4800" smtClean="0"/>
            </a:br>
            <a:r>
              <a:rPr lang="fr-CA" sz="3200" smtClean="0"/>
              <a:t>Altération des mécanismes de type 1 et 2</a:t>
            </a:r>
          </a:p>
        </p:txBody>
      </p:sp>
      <p:pic>
        <p:nvPicPr>
          <p:cNvPr id="18437" name="Espace réservé du contenu 6" descr="Figure_60-2.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123728" y="2060848"/>
            <a:ext cx="4714875" cy="4533900"/>
          </a:xfrm>
        </p:spPr>
      </p:pic>
    </p:spTree>
    <p:extLst>
      <p:ext uri="{BB962C8B-B14F-4D97-AF65-F5344CB8AC3E}">
        <p14:creationId xmlns:p14="http://schemas.microsoft.com/office/powerpoint/2010/main" xmlns="" val="418362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600" dirty="0" smtClean="0"/>
              <a:t>Physiopathologie: type 1 </a:t>
            </a:r>
            <a:br>
              <a:rPr lang="fr-CA" sz="5600" dirty="0" smtClean="0"/>
            </a:br>
            <a:r>
              <a:rPr lang="fr-CA" sz="2200" dirty="0" smtClean="0"/>
              <a:t>Lewis, p. 602</a:t>
            </a:r>
            <a:endParaRPr lang="fr-FR" sz="2200" dirty="0" smtClean="0"/>
          </a:p>
        </p:txBody>
      </p:sp>
      <p:sp>
        <p:nvSpPr>
          <p:cNvPr id="3" name="Espace réservé du contenu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fr-CA" dirty="0" smtClean="0"/>
              <a:t>La destruction des cellules bêta entraîne une diminution de la sécrétion d’insuline, une production désordonnée de glucose par le foie et une hyperglycémie à jeun.</a:t>
            </a:r>
          </a:p>
          <a:p>
            <a:pPr marL="274320" indent="-274320" fontAlgn="auto">
              <a:spcAft>
                <a:spcPts val="0"/>
              </a:spcAft>
              <a:buClr>
                <a:schemeClr val="accent3"/>
              </a:buClr>
              <a:buFont typeface="Wingdings 2"/>
              <a:buChar char=""/>
              <a:defRPr/>
            </a:pPr>
            <a:r>
              <a:rPr lang="fr-CA" dirty="0" smtClean="0"/>
              <a:t>Le glucose provenant de l’alimentation ne peut pas être stocké et reste présent dans la circulation sanguine, provoquant une hyperglycémie postprandiale.</a:t>
            </a:r>
          </a:p>
          <a:p>
            <a:pPr marL="274320" indent="-274320" fontAlgn="auto">
              <a:spcAft>
                <a:spcPts val="0"/>
              </a:spcAft>
              <a:buClr>
                <a:schemeClr val="accent3"/>
              </a:buClr>
              <a:buFont typeface="Wingdings 2"/>
              <a:buChar char=""/>
              <a:defRPr/>
            </a:pPr>
            <a:r>
              <a:rPr lang="fr-CA" dirty="0" smtClean="0"/>
              <a:t>Lorsque la concentration de glucose dans le sang dépasse le seuil que peuvent tolérer les reins (généralement de 9,9 à 11,1 </a:t>
            </a:r>
            <a:r>
              <a:rPr lang="fr-CA" dirty="0" err="1" smtClean="0"/>
              <a:t>mmol</a:t>
            </a:r>
            <a:r>
              <a:rPr lang="fr-CA" dirty="0" smtClean="0"/>
              <a:t>/L), ceux-ci ne peuvent plus réabsorber tout le glucose filtré qui est alors excrété dans les urines (glycosurie), ce qui provoque une importante perte </a:t>
            </a:r>
            <a:r>
              <a:rPr lang="fr-CA" dirty="0" err="1" smtClean="0"/>
              <a:t>hydroélectrolytique</a:t>
            </a:r>
            <a:r>
              <a:rPr lang="fr-CA" dirty="0" smtClean="0"/>
              <a:t>. C’est la diurèse osmotique. </a:t>
            </a:r>
            <a:endParaRPr lang="fr-FR" dirty="0" smtClean="0"/>
          </a:p>
        </p:txBody>
      </p:sp>
      <p:sp>
        <p:nvSpPr>
          <p:cNvPr id="4" name="Espace réservé du numéro de diapositive 3"/>
          <p:cNvSpPr>
            <a:spLocks noGrp="1"/>
          </p:cNvSpPr>
          <p:nvPr>
            <p:ph type="sldNum" sz="quarter" idx="12"/>
          </p:nvPr>
        </p:nvSpPr>
        <p:spPr/>
        <p:txBody>
          <a:bodyPr/>
          <a:lstStyle/>
          <a:p>
            <a:pPr>
              <a:defRPr/>
            </a:pPr>
            <a:fld id="{A7A45F42-A429-4A71-9996-8AB99F542E39}" type="slidenum">
              <a:rPr lang="fr-CA"/>
              <a:pPr>
                <a:defRPr/>
              </a:pPr>
              <a:t>16</a:t>
            </a:fld>
            <a:endParaRPr lang="fr-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400" dirty="0" smtClean="0"/>
              <a:t>Physiopathologie: type 1 </a:t>
            </a:r>
            <a:br>
              <a:rPr lang="fr-CA" sz="5400" dirty="0" smtClean="0"/>
            </a:br>
            <a:r>
              <a:rPr lang="fr-CA" sz="2000" dirty="0" smtClean="0"/>
              <a:t>Lewis, p. 603</a:t>
            </a:r>
            <a:endParaRPr lang="fr-FR" dirty="0" smtClean="0"/>
          </a:p>
        </p:txBody>
      </p:sp>
      <p:sp>
        <p:nvSpPr>
          <p:cNvPr id="25603" name="Espace réservé du contenu 2"/>
          <p:cNvSpPr>
            <a:spLocks noGrp="1"/>
          </p:cNvSpPr>
          <p:nvPr>
            <p:ph idx="1"/>
          </p:nvPr>
        </p:nvSpPr>
        <p:spPr/>
        <p:txBody>
          <a:bodyPr/>
          <a:lstStyle/>
          <a:p>
            <a:r>
              <a:rPr lang="fr-CA" dirty="0" smtClean="0"/>
              <a:t>Au fur et à mesure que s’accroit la carence en insuline, les mécanismes qui sont habituellement inhibés par l’insuline s’activent.</a:t>
            </a:r>
          </a:p>
          <a:p>
            <a:r>
              <a:rPr lang="fr-CA" dirty="0" smtClean="0"/>
              <a:t>La glycogénolyse (dégradation du glycogène stocké) et la néoglucogenèse (synthèse du glucose à partir des acides aminés et autres substrats) aggravent l’hyperglycémie.</a:t>
            </a:r>
          </a:p>
          <a:p>
            <a:r>
              <a:rPr lang="fr-CA" dirty="0" smtClean="0"/>
              <a:t>Il y a aussi dégradation des lipides, ce qui augmente la production de corps cétoniques (sous-produits de la dégradation des lipides).</a:t>
            </a:r>
            <a:endParaRPr lang="fr-FR" dirty="0" smtClean="0"/>
          </a:p>
        </p:txBody>
      </p:sp>
      <p:sp>
        <p:nvSpPr>
          <p:cNvPr id="4" name="Espace réservé du numéro de diapositive 3"/>
          <p:cNvSpPr>
            <a:spLocks noGrp="1"/>
          </p:cNvSpPr>
          <p:nvPr>
            <p:ph type="sldNum" sz="quarter" idx="12"/>
          </p:nvPr>
        </p:nvSpPr>
        <p:spPr/>
        <p:txBody>
          <a:bodyPr/>
          <a:lstStyle/>
          <a:p>
            <a:pPr>
              <a:defRPr/>
            </a:pPr>
            <a:fld id="{2CBFD380-282E-4C2D-8144-5E0BB40EED94}" type="slidenum">
              <a:rPr lang="fr-CA"/>
              <a:pPr>
                <a:defRPr/>
              </a:pPr>
              <a:t>17</a:t>
            </a:fld>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400" dirty="0" smtClean="0"/>
              <a:t>Physiopathologie: type 2 </a:t>
            </a:r>
            <a:br>
              <a:rPr lang="fr-CA" sz="5400" dirty="0" smtClean="0"/>
            </a:br>
            <a:r>
              <a:rPr lang="fr-CA" sz="2000" dirty="0" smtClean="0"/>
              <a:t>Lewis, p. 604</a:t>
            </a:r>
            <a:endParaRPr lang="fr-FR" dirty="0" smtClean="0"/>
          </a:p>
        </p:txBody>
      </p:sp>
      <p:sp>
        <p:nvSpPr>
          <p:cNvPr id="3" name="Espace réservé du contenu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fr-CA" dirty="0" smtClean="0"/>
              <a:t>Attribuable à l’</a:t>
            </a:r>
            <a:r>
              <a:rPr lang="fr-CA" dirty="0" err="1" smtClean="0"/>
              <a:t>insulinorésistance</a:t>
            </a:r>
            <a:r>
              <a:rPr lang="fr-CA" dirty="0" smtClean="0"/>
              <a:t> et à l’insuffisance de la sécrétion d’insuline.</a:t>
            </a:r>
          </a:p>
          <a:p>
            <a:pPr marL="274320" indent="-274320" fontAlgn="auto">
              <a:spcAft>
                <a:spcPts val="0"/>
              </a:spcAft>
              <a:buClr>
                <a:schemeClr val="accent3"/>
              </a:buClr>
              <a:buFont typeface="Wingdings 2"/>
              <a:buChar char=""/>
              <a:defRPr/>
            </a:pPr>
            <a:r>
              <a:rPr lang="fr-CA" dirty="0" smtClean="0"/>
              <a:t>L’</a:t>
            </a:r>
            <a:r>
              <a:rPr lang="fr-CA" dirty="0" err="1" smtClean="0"/>
              <a:t>insulinorésistance</a:t>
            </a:r>
            <a:r>
              <a:rPr lang="fr-CA" dirty="0" smtClean="0"/>
              <a:t> se caractérise par une diminution de la sensibilité cellulaire à l’insuline.</a:t>
            </a:r>
          </a:p>
          <a:p>
            <a:pPr marL="274320" indent="-274320" fontAlgn="auto">
              <a:spcAft>
                <a:spcPts val="0"/>
              </a:spcAft>
              <a:buClr>
                <a:schemeClr val="accent3"/>
              </a:buClr>
              <a:buFont typeface="Wingdings 2"/>
              <a:buChar char=""/>
              <a:defRPr/>
            </a:pPr>
            <a:r>
              <a:rPr lang="fr-CA" dirty="0" smtClean="0"/>
              <a:t>Normalement l’insuline se fixe aux récepteurs membranaires situés à la surface des cellules, ce qui déclenche une réaction en chaîne associée au métabolisme du glucose. L’</a:t>
            </a:r>
            <a:r>
              <a:rPr lang="fr-CA" dirty="0" err="1" smtClean="0"/>
              <a:t>insulinorésistance</a:t>
            </a:r>
            <a:r>
              <a:rPr lang="fr-CA" dirty="0" smtClean="0"/>
              <a:t> s’accompagne d’une baisse des réactions intracellulaires.</a:t>
            </a:r>
          </a:p>
          <a:p>
            <a:pPr marL="274320" indent="-274320" fontAlgn="auto">
              <a:spcAft>
                <a:spcPts val="0"/>
              </a:spcAft>
              <a:buClr>
                <a:schemeClr val="accent3"/>
              </a:buClr>
              <a:buFont typeface="Wingdings 2"/>
              <a:buChar char=""/>
              <a:defRPr/>
            </a:pPr>
            <a:r>
              <a:rPr lang="fr-CA" dirty="0" smtClean="0"/>
              <a:t>L’insuline perd de son efficacité, ce qui réduit l’absorption du glucose par les tissus.</a:t>
            </a:r>
            <a:endParaRPr lang="fr-FR" dirty="0" smtClean="0"/>
          </a:p>
        </p:txBody>
      </p:sp>
      <p:sp>
        <p:nvSpPr>
          <p:cNvPr id="4" name="Espace réservé du numéro de diapositive 3"/>
          <p:cNvSpPr>
            <a:spLocks noGrp="1"/>
          </p:cNvSpPr>
          <p:nvPr>
            <p:ph type="sldNum" sz="quarter" idx="12"/>
          </p:nvPr>
        </p:nvSpPr>
        <p:spPr/>
        <p:txBody>
          <a:bodyPr/>
          <a:lstStyle/>
          <a:p>
            <a:pPr>
              <a:defRPr/>
            </a:pPr>
            <a:fld id="{4574D319-C469-4F40-8293-412195958639}" type="slidenum">
              <a:rPr lang="fr-CA"/>
              <a:pPr>
                <a:defRPr/>
              </a:pPr>
              <a:t>18</a:t>
            </a:fld>
            <a:endParaRPr lang="fr-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88" name="Rectangle 20"/>
          <p:cNvSpPr>
            <a:spLocks noGrp="1" noChangeArrowheads="1"/>
          </p:cNvSpPr>
          <p:nvPr>
            <p:ph type="title"/>
          </p:nvPr>
        </p:nvSpPr>
        <p:spPr>
          <a:xfrm>
            <a:off x="457200" y="705600"/>
            <a:ext cx="8229600" cy="1143000"/>
          </a:xfrm>
        </p:spPr>
        <p:txBody>
          <a:bodyPr>
            <a:normAutofit fontScale="90000"/>
          </a:bodyPr>
          <a:lstStyle/>
          <a:p>
            <a:pPr fontAlgn="auto">
              <a:spcAft>
                <a:spcPts val="0"/>
              </a:spcAft>
              <a:defRPr/>
            </a:pPr>
            <a:r>
              <a:rPr lang="fr-CA" sz="5600" dirty="0" smtClean="0"/>
              <a:t>Étiologie et facteurs de risque </a:t>
            </a:r>
            <a:r>
              <a:rPr lang="fr-CA" dirty="0" smtClean="0"/>
              <a:t/>
            </a:r>
            <a:br>
              <a:rPr lang="fr-CA" dirty="0" smtClean="0"/>
            </a:br>
            <a:r>
              <a:rPr lang="fr-CA" sz="2200" dirty="0" smtClean="0"/>
              <a:t>Lewis, p. 603 </a:t>
            </a:r>
          </a:p>
        </p:txBody>
      </p:sp>
      <p:pic>
        <p:nvPicPr>
          <p:cNvPr id="21507" name="Picture 17" descr="enc_43-1_251"/>
          <p:cNvPicPr>
            <a:picLocks noGrp="1" noChangeAspect="1" noChangeArrowheads="1"/>
          </p:cNvPicPr>
          <p:nvPr>
            <p:ph sz="half" idx="1"/>
          </p:nvPr>
        </p:nvPicPr>
        <p:blipFill>
          <a:blip r:embed="rId2" cstate="print"/>
          <a:srcRect/>
          <a:stretch>
            <a:fillRect/>
          </a:stretch>
        </p:blipFill>
        <p:spPr>
          <a:xfrm>
            <a:off x="917575" y="1928802"/>
            <a:ext cx="3117850" cy="4205298"/>
          </a:xfrm>
        </p:spPr>
      </p:pic>
      <p:sp>
        <p:nvSpPr>
          <p:cNvPr id="263189" name="Rectangle 21"/>
          <p:cNvSpPr>
            <a:spLocks noGrp="1" noChangeArrowheads="1"/>
          </p:cNvSpPr>
          <p:nvPr>
            <p:ph type="body" sz="half" idx="2"/>
          </p:nvPr>
        </p:nvSpPr>
        <p:spPr/>
        <p:txBody>
          <a:bodyPr>
            <a:normAutofit fontScale="85000" lnSpcReduction="10000"/>
          </a:bodyPr>
          <a:lstStyle/>
          <a:p>
            <a:pPr marL="274320" indent="-274320" fontAlgn="auto">
              <a:spcAft>
                <a:spcPts val="0"/>
              </a:spcAft>
              <a:buClr>
                <a:schemeClr val="accent3"/>
              </a:buClr>
              <a:buFont typeface="Wingdings 2"/>
              <a:buChar char=""/>
              <a:defRPr/>
            </a:pPr>
            <a:r>
              <a:rPr lang="fr-CA" dirty="0" smtClean="0"/>
              <a:t>Facteurs génétiques</a:t>
            </a:r>
            <a:r>
              <a:rPr lang="fr-LU" dirty="0" smtClean="0"/>
              <a:t> </a:t>
            </a:r>
          </a:p>
          <a:p>
            <a:pPr marL="274320" indent="-274320" fontAlgn="auto">
              <a:spcAft>
                <a:spcPts val="0"/>
              </a:spcAft>
              <a:buClr>
                <a:schemeClr val="accent3"/>
              </a:buClr>
              <a:buFont typeface="Wingdings 2"/>
              <a:buChar char=""/>
              <a:defRPr/>
            </a:pPr>
            <a:r>
              <a:rPr lang="fr-LU" dirty="0" smtClean="0"/>
              <a:t>Une réaction du système immunitaire : les mécanismes de défense attaquent par erreur les cellules bêta qui produisent l'insuline.</a:t>
            </a:r>
            <a:endParaRPr lang="fr-CA" dirty="0" smtClean="0"/>
          </a:p>
          <a:p>
            <a:pPr marL="274320" indent="-274320" fontAlgn="auto">
              <a:spcAft>
                <a:spcPts val="0"/>
              </a:spcAft>
              <a:buClr>
                <a:schemeClr val="accent3"/>
              </a:buClr>
              <a:buFont typeface="Wingdings 2"/>
              <a:buChar char=""/>
              <a:defRPr/>
            </a:pPr>
            <a:r>
              <a:rPr lang="fr-CA" dirty="0" smtClean="0"/>
              <a:t>Facteurs viraux: virus et toxines</a:t>
            </a:r>
          </a:p>
          <a:p>
            <a:pPr marL="274320" indent="-274320" fontAlgn="auto">
              <a:spcAft>
                <a:spcPts val="0"/>
              </a:spcAft>
              <a:buClr>
                <a:schemeClr val="accent3"/>
              </a:buClr>
              <a:buFont typeface="Wingdings 2"/>
              <a:buChar char=""/>
              <a:defRPr/>
            </a:pPr>
            <a:r>
              <a:rPr lang="fr-CA" dirty="0" smtClean="0"/>
              <a:t>Facteurs environnementaux comme l’obésité, le stress, le manque d’exercice, l’âge, médicaments (Tableau 60.7, p. 619)</a:t>
            </a:r>
          </a:p>
        </p:txBody>
      </p:sp>
      <p:sp>
        <p:nvSpPr>
          <p:cNvPr id="5" name="Espace réservé du numéro de diapositive 4"/>
          <p:cNvSpPr>
            <a:spLocks noGrp="1"/>
          </p:cNvSpPr>
          <p:nvPr>
            <p:ph type="sldNum" sz="quarter" idx="10"/>
          </p:nvPr>
        </p:nvSpPr>
        <p:spPr/>
        <p:txBody>
          <a:bodyPr/>
          <a:lstStyle/>
          <a:p>
            <a:pPr>
              <a:defRPr/>
            </a:pPr>
            <a:fld id="{BFCEBED6-B2FA-4310-84E5-2519F5FDF5E5}" type="slidenum">
              <a:rPr lang="fr-CA" smtClean="0"/>
              <a:pPr>
                <a:defRPr/>
              </a:pPr>
              <a:t>19</a:t>
            </a:fld>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CA" dirty="0" smtClean="0"/>
              <a:t>Plan de la présentation</a:t>
            </a:r>
            <a:endParaRPr lang="fr-FR" dirty="0" smtClean="0"/>
          </a:p>
        </p:txBody>
      </p:sp>
      <p:sp>
        <p:nvSpPr>
          <p:cNvPr id="13315" name="Espace réservé du contenu 2"/>
          <p:cNvSpPr>
            <a:spLocks noGrp="1"/>
          </p:cNvSpPr>
          <p:nvPr>
            <p:ph idx="1"/>
          </p:nvPr>
        </p:nvSpPr>
        <p:spPr/>
        <p:txBody>
          <a:bodyPr/>
          <a:lstStyle/>
          <a:p>
            <a:r>
              <a:rPr lang="fr-CA" dirty="0" smtClean="0"/>
              <a:t>Définition</a:t>
            </a:r>
          </a:p>
          <a:p>
            <a:r>
              <a:rPr lang="fr-CA" dirty="0" smtClean="0"/>
              <a:t>Incidence</a:t>
            </a:r>
          </a:p>
          <a:p>
            <a:r>
              <a:rPr lang="fr-CA" dirty="0" smtClean="0"/>
              <a:t>Physiopathologie</a:t>
            </a:r>
          </a:p>
          <a:p>
            <a:r>
              <a:rPr lang="fr-CA" dirty="0" smtClean="0"/>
              <a:t>Étiologie et facteurs de risque</a:t>
            </a:r>
          </a:p>
          <a:p>
            <a:r>
              <a:rPr lang="fr-CA" dirty="0" smtClean="0"/>
              <a:t>Types de diabète</a:t>
            </a:r>
          </a:p>
          <a:p>
            <a:r>
              <a:rPr lang="fr-CA" dirty="0" smtClean="0"/>
              <a:t>Manifestations cliniques</a:t>
            </a:r>
          </a:p>
          <a:p>
            <a:r>
              <a:rPr lang="fr-CA" dirty="0" smtClean="0"/>
              <a:t>Épreuves diagnostiques</a:t>
            </a:r>
          </a:p>
          <a:p>
            <a:r>
              <a:rPr lang="fr-CA" dirty="0" smtClean="0"/>
              <a:t>Hyperglycémie et hypoglycémie</a:t>
            </a:r>
          </a:p>
          <a:p>
            <a:pPr lvl="1"/>
            <a:endParaRPr lang="fr-CA" dirty="0" smtClean="0"/>
          </a:p>
          <a:p>
            <a:pPr lvl="1"/>
            <a:endParaRPr lang="fr-FR" dirty="0" smtClean="0"/>
          </a:p>
        </p:txBody>
      </p:sp>
      <p:sp>
        <p:nvSpPr>
          <p:cNvPr id="4" name="Espace réservé du numéro de diapositive 3"/>
          <p:cNvSpPr>
            <a:spLocks noGrp="1"/>
          </p:cNvSpPr>
          <p:nvPr>
            <p:ph type="sldNum" sz="quarter" idx="12"/>
          </p:nvPr>
        </p:nvSpPr>
        <p:spPr/>
        <p:txBody>
          <a:bodyPr/>
          <a:lstStyle/>
          <a:p>
            <a:pPr>
              <a:defRPr/>
            </a:pPr>
            <a:fld id="{BC25A5EF-9213-4170-BF7C-49FBDB4B0A47}" type="slidenum">
              <a:rPr lang="fr-CA"/>
              <a:pPr>
                <a:defRPr/>
              </a:pPr>
              <a:t>2</a:t>
            </a:fld>
            <a:endParaRPr lang="fr-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5400" dirty="0"/>
              <a:t>Manifestations cliniques</a:t>
            </a:r>
            <a:endParaRPr lang="fr-CA" dirty="0"/>
          </a:p>
        </p:txBody>
      </p:sp>
      <p:sp>
        <p:nvSpPr>
          <p:cNvPr id="3" name="Espace réservé du contenu 2"/>
          <p:cNvSpPr>
            <a:spLocks noGrp="1"/>
          </p:cNvSpPr>
          <p:nvPr>
            <p:ph sz="half" idx="1"/>
          </p:nvPr>
        </p:nvSpPr>
        <p:spPr/>
        <p:txBody>
          <a:bodyPr/>
          <a:lstStyle/>
          <a:p>
            <a:r>
              <a:rPr lang="fr-CA" sz="2000" dirty="0" smtClean="0"/>
              <a:t>Diabète de type 1 (p. 605)</a:t>
            </a:r>
          </a:p>
          <a:p>
            <a:r>
              <a:rPr lang="fr-CA" sz="2000" dirty="0" smtClean="0"/>
              <a:t>Symptômes aigus, apparition soudaine.</a:t>
            </a:r>
          </a:p>
          <a:p>
            <a:r>
              <a:rPr lang="fr-CA" sz="2000" dirty="0" smtClean="0"/>
              <a:t>Polyurie (effet osmotique du glucose)</a:t>
            </a:r>
          </a:p>
          <a:p>
            <a:r>
              <a:rPr lang="fr-CA" sz="2000" dirty="0" smtClean="0"/>
              <a:t>Polydipsie</a:t>
            </a:r>
          </a:p>
          <a:p>
            <a:r>
              <a:rPr lang="fr-CA" sz="2000" dirty="0" smtClean="0"/>
              <a:t>Polyphagie (dénutrition cellulaire)</a:t>
            </a:r>
          </a:p>
          <a:p>
            <a:r>
              <a:rPr lang="fr-CA" sz="2000" dirty="0" smtClean="0"/>
              <a:t>Perte de poids (cellules puisent leur énergie dans les graisses et protéines)</a:t>
            </a:r>
          </a:p>
          <a:p>
            <a:r>
              <a:rPr lang="fr-CA" sz="2000" dirty="0" smtClean="0"/>
              <a:t>Fatigue </a:t>
            </a:r>
          </a:p>
          <a:p>
            <a:r>
              <a:rPr lang="fr-CA" sz="2000" dirty="0" smtClean="0"/>
              <a:t>Faiblesse</a:t>
            </a:r>
          </a:p>
        </p:txBody>
      </p:sp>
      <p:sp>
        <p:nvSpPr>
          <p:cNvPr id="4" name="Espace réservé du contenu 3"/>
          <p:cNvSpPr>
            <a:spLocks noGrp="1"/>
          </p:cNvSpPr>
          <p:nvPr>
            <p:ph sz="half" idx="2"/>
          </p:nvPr>
        </p:nvSpPr>
        <p:spPr/>
        <p:txBody>
          <a:bodyPr/>
          <a:lstStyle/>
          <a:p>
            <a:r>
              <a:rPr lang="fr-CA" sz="2000" dirty="0" smtClean="0"/>
              <a:t>Diabète de type 2 (p. 606)</a:t>
            </a:r>
          </a:p>
          <a:p>
            <a:r>
              <a:rPr lang="fr-CA" sz="2000" dirty="0" smtClean="0"/>
              <a:t>Manifestations souvent non spécifiques.</a:t>
            </a:r>
          </a:p>
          <a:p>
            <a:r>
              <a:rPr lang="fr-CA" sz="2000" dirty="0" smtClean="0"/>
              <a:t>Certains symptômes classiques du type 1</a:t>
            </a:r>
          </a:p>
          <a:p>
            <a:r>
              <a:rPr lang="fr-CA" sz="2000" dirty="0" smtClean="0"/>
              <a:t>Fatigue</a:t>
            </a:r>
          </a:p>
          <a:p>
            <a:r>
              <a:rPr lang="fr-CA" sz="2000" dirty="0" smtClean="0"/>
              <a:t>Infections à répétition</a:t>
            </a:r>
          </a:p>
          <a:p>
            <a:r>
              <a:rPr lang="fr-CA" sz="2000" dirty="0" smtClean="0"/>
              <a:t>Ralentissement de la guérison des plaies</a:t>
            </a:r>
          </a:p>
          <a:p>
            <a:r>
              <a:rPr lang="fr-CA" sz="2000" dirty="0" smtClean="0"/>
              <a:t>Troubles visuels</a:t>
            </a:r>
            <a:endParaRPr lang="fr-CA" sz="2000" dirty="0"/>
          </a:p>
        </p:txBody>
      </p:sp>
      <p:sp>
        <p:nvSpPr>
          <p:cNvPr id="5" name="Espace réservé du numéro de diapositive 4"/>
          <p:cNvSpPr>
            <a:spLocks noGrp="1"/>
          </p:cNvSpPr>
          <p:nvPr>
            <p:ph type="sldNum" sz="quarter" idx="12"/>
          </p:nvPr>
        </p:nvSpPr>
        <p:spPr/>
        <p:txBody>
          <a:bodyPr/>
          <a:lstStyle/>
          <a:p>
            <a:pPr>
              <a:defRPr/>
            </a:pPr>
            <a:fld id="{BF724B12-64DA-49B1-95DF-3EE66FDD8E12}" type="slidenum">
              <a:rPr lang="fr-CA" smtClean="0"/>
              <a:pPr>
                <a:defRPr/>
              </a:pPr>
              <a:t>20</a:t>
            </a:fld>
            <a:endParaRPr lang="fr-CA"/>
          </a:p>
        </p:txBody>
      </p:sp>
    </p:spTree>
    <p:extLst>
      <p:ext uri="{BB962C8B-B14F-4D97-AF65-F5344CB8AC3E}">
        <p14:creationId xmlns:p14="http://schemas.microsoft.com/office/powerpoint/2010/main" xmlns="" val="121644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a:xfrm>
            <a:off x="457200" y="704850"/>
            <a:ext cx="8229600" cy="1143000"/>
          </a:xfrm>
        </p:spPr>
        <p:txBody>
          <a:bodyPr>
            <a:normAutofit/>
          </a:bodyPr>
          <a:lstStyle/>
          <a:p>
            <a:pPr fontAlgn="auto">
              <a:spcAft>
                <a:spcPts val="0"/>
              </a:spcAft>
              <a:defRPr/>
            </a:pPr>
            <a:r>
              <a:rPr lang="fr-CA" dirty="0" smtClean="0"/>
              <a:t>Épreuves diagnostiques </a:t>
            </a:r>
            <a:br>
              <a:rPr lang="fr-CA" dirty="0" smtClean="0"/>
            </a:br>
            <a:r>
              <a:rPr lang="fr-CA" sz="2200" dirty="0" smtClean="0"/>
              <a:t>Lewis, p.606, Guide pratique des examens paracliniques, p. 52</a:t>
            </a:r>
          </a:p>
        </p:txBody>
      </p:sp>
      <p:sp>
        <p:nvSpPr>
          <p:cNvPr id="28675" name="Rectangle 5"/>
          <p:cNvSpPr>
            <a:spLocks noGrp="1" noChangeArrowheads="1"/>
          </p:cNvSpPr>
          <p:nvPr>
            <p:ph sz="half" idx="1"/>
          </p:nvPr>
        </p:nvSpPr>
        <p:spPr>
          <a:xfrm>
            <a:off x="457200" y="1920875"/>
            <a:ext cx="4038600" cy="4433888"/>
          </a:xfrm>
        </p:spPr>
        <p:txBody>
          <a:bodyPr/>
          <a:lstStyle/>
          <a:p>
            <a:endParaRPr lang="fr-CA" dirty="0" smtClean="0"/>
          </a:p>
          <a:p>
            <a:r>
              <a:rPr lang="fr-CA" sz="2000" dirty="0" smtClean="0"/>
              <a:t>Glycémie normale: 3,6 à 6,1 </a:t>
            </a:r>
            <a:r>
              <a:rPr lang="fr-CA" sz="2000" dirty="0" err="1" smtClean="0"/>
              <a:t>mmol</a:t>
            </a:r>
            <a:r>
              <a:rPr lang="fr-CA" sz="2000" dirty="0" smtClean="0"/>
              <a:t>/L</a:t>
            </a:r>
          </a:p>
          <a:p>
            <a:r>
              <a:rPr lang="fr-CA" sz="2000" dirty="0" smtClean="0"/>
              <a:t>Aux États-Unis, [ADA], recommande d’utiliser l’HbA1c pour poser le diagnostic du diabète</a:t>
            </a:r>
          </a:p>
          <a:p>
            <a:r>
              <a:rPr lang="fr-CA" sz="2000" dirty="0" smtClean="0"/>
              <a:t>HbA1c périodiquement, permet d’évaluer les résultats thérapeutiques</a:t>
            </a:r>
          </a:p>
          <a:p>
            <a:r>
              <a:rPr lang="fr-CA" sz="2000" dirty="0" smtClean="0"/>
              <a:t>HbA1c inférieur ou égal à 7% réduit les risques de complications</a:t>
            </a:r>
          </a:p>
          <a:p>
            <a:endParaRPr lang="fr-CA" dirty="0" smtClean="0"/>
          </a:p>
        </p:txBody>
      </p:sp>
      <p:pic>
        <p:nvPicPr>
          <p:cNvPr id="28676" name="Picture 7" descr="enc_43-5_256"/>
          <p:cNvPicPr>
            <a:picLocks noGrp="1" noChangeAspect="1" noChangeArrowheads="1"/>
          </p:cNvPicPr>
          <p:nvPr>
            <p:ph sz="half" idx="2"/>
          </p:nvPr>
        </p:nvPicPr>
        <p:blipFill>
          <a:blip r:embed="rId2" cstate="print"/>
          <a:srcRect/>
          <a:stretch>
            <a:fillRect/>
          </a:stretch>
        </p:blipFill>
        <p:spPr>
          <a:xfrm>
            <a:off x="4643438" y="2546350"/>
            <a:ext cx="3738562" cy="4025922"/>
          </a:xfrm>
        </p:spPr>
      </p:pic>
      <p:sp>
        <p:nvSpPr>
          <p:cNvPr id="5" name="Espace réservé du numéro de diapositive 4"/>
          <p:cNvSpPr>
            <a:spLocks noGrp="1"/>
          </p:cNvSpPr>
          <p:nvPr>
            <p:ph type="sldNum" sz="quarter" idx="12"/>
          </p:nvPr>
        </p:nvSpPr>
        <p:spPr/>
        <p:txBody>
          <a:bodyPr/>
          <a:lstStyle/>
          <a:p>
            <a:pPr>
              <a:defRPr/>
            </a:pPr>
            <a:fld id="{7702B18F-A769-43B1-BD68-00F3F1A14C52}" type="slidenum">
              <a:rPr lang="fr-CA"/>
              <a:pPr>
                <a:defRPr/>
              </a:pPr>
              <a:t>21</a:t>
            </a:fld>
            <a:endParaRPr lang="fr-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fontAlgn="auto">
              <a:spcAft>
                <a:spcPts val="0"/>
              </a:spcAft>
              <a:defRPr/>
            </a:pPr>
            <a:r>
              <a:rPr lang="fr-CA" sz="5600" dirty="0" smtClean="0"/>
              <a:t>Épreuves diagnostiques </a:t>
            </a:r>
            <a:r>
              <a:rPr lang="fr-CA" dirty="0" smtClean="0"/>
              <a:t/>
            </a:r>
            <a:br>
              <a:rPr lang="fr-CA" dirty="0" smtClean="0"/>
            </a:br>
            <a:endParaRPr lang="fr-CA" sz="2200" dirty="0" smtClean="0"/>
          </a:p>
        </p:txBody>
      </p:sp>
      <p:sp>
        <p:nvSpPr>
          <p:cNvPr id="39939" name="Rectangle 3"/>
          <p:cNvSpPr>
            <a:spLocks noGrp="1" noChangeArrowheads="1"/>
          </p:cNvSpPr>
          <p:nvPr>
            <p:ph idx="1"/>
          </p:nvPr>
        </p:nvSpPr>
        <p:spPr/>
        <p:txBody>
          <a:bodyPr>
            <a:normAutofit fontScale="85000" lnSpcReduction="10000"/>
          </a:bodyPr>
          <a:lstStyle/>
          <a:p>
            <a:pPr marL="274320" indent="-274320" fontAlgn="auto">
              <a:spcAft>
                <a:spcPts val="0"/>
              </a:spcAft>
              <a:buClr>
                <a:schemeClr val="accent3"/>
              </a:buClr>
              <a:buFont typeface="Wingdings 2"/>
              <a:buChar char=""/>
              <a:defRPr/>
            </a:pPr>
            <a:r>
              <a:rPr lang="fr-CA" dirty="0" smtClean="0"/>
              <a:t>Hyperglycémie provoquée:</a:t>
            </a:r>
          </a:p>
          <a:p>
            <a:pPr marL="640080" lvl="1" indent="-246888" fontAlgn="auto">
              <a:spcAft>
                <a:spcPts val="0"/>
              </a:spcAft>
              <a:buFont typeface="Wingdings 2"/>
              <a:buChar char=""/>
              <a:defRPr/>
            </a:pPr>
            <a:r>
              <a:rPr lang="fr-CA" dirty="0" smtClean="0"/>
              <a:t>Ponction veineuse effectuée d’abord à jeun, puis 2 heures après l’ingestion de 75 g de glucose.  Un jeune est requis 4 heures avant l’examen.</a:t>
            </a:r>
          </a:p>
          <a:p>
            <a:pPr marL="640080" lvl="1" indent="-246888" fontAlgn="auto">
              <a:spcAft>
                <a:spcPts val="0"/>
              </a:spcAft>
              <a:buFont typeface="Wingdings 2"/>
              <a:buChar char=""/>
              <a:defRPr/>
            </a:pPr>
            <a:r>
              <a:rPr lang="fr-CA" dirty="0" smtClean="0"/>
              <a:t>Valeurs normales: </a:t>
            </a:r>
          </a:p>
          <a:p>
            <a:pPr lvl="2" indent="-246888" fontAlgn="auto">
              <a:spcAft>
                <a:spcPts val="0"/>
              </a:spcAft>
              <a:buFont typeface="Wingdings 2"/>
              <a:buChar char=""/>
              <a:defRPr/>
            </a:pPr>
            <a:r>
              <a:rPr lang="fr-CA" dirty="0" smtClean="0"/>
              <a:t>à jeun: &lt; 6,1 </a:t>
            </a:r>
            <a:r>
              <a:rPr lang="fr-CA" dirty="0" err="1" smtClean="0"/>
              <a:t>mmol</a:t>
            </a:r>
            <a:r>
              <a:rPr lang="fr-CA" dirty="0" smtClean="0"/>
              <a:t>/L</a:t>
            </a:r>
          </a:p>
          <a:p>
            <a:pPr lvl="2" indent="-246888" fontAlgn="auto">
              <a:spcAft>
                <a:spcPts val="0"/>
              </a:spcAft>
              <a:buFont typeface="Wingdings 2"/>
              <a:buChar char=""/>
              <a:defRPr/>
            </a:pPr>
            <a:r>
              <a:rPr lang="fr-CA" dirty="0" smtClean="0"/>
              <a:t>2 heures post 75 g de glucose: &lt;7,8 </a:t>
            </a:r>
            <a:r>
              <a:rPr lang="fr-CA" dirty="0" err="1" smtClean="0"/>
              <a:t>mmol</a:t>
            </a:r>
            <a:r>
              <a:rPr lang="fr-CA" dirty="0" smtClean="0"/>
              <a:t>/L</a:t>
            </a:r>
          </a:p>
          <a:p>
            <a:pPr marL="274320" indent="-274320" fontAlgn="auto">
              <a:spcAft>
                <a:spcPts val="0"/>
              </a:spcAft>
              <a:buClr>
                <a:schemeClr val="accent3"/>
              </a:buClr>
              <a:buFont typeface="Wingdings 2"/>
              <a:buChar char=""/>
              <a:defRPr/>
            </a:pPr>
            <a:r>
              <a:rPr lang="fr-CA" dirty="0" smtClean="0"/>
              <a:t>Hémoglobine </a:t>
            </a:r>
            <a:r>
              <a:rPr lang="fr-CA" dirty="0" err="1" smtClean="0"/>
              <a:t>glyquée</a:t>
            </a:r>
            <a:r>
              <a:rPr lang="fr-CA" dirty="0" smtClean="0"/>
              <a:t> (A1c, hémoglobine  </a:t>
            </a:r>
            <a:r>
              <a:rPr lang="fr-CA" dirty="0" err="1" smtClean="0"/>
              <a:t>glycosylée</a:t>
            </a:r>
            <a:r>
              <a:rPr lang="fr-CA" dirty="0" smtClean="0"/>
              <a:t>,   </a:t>
            </a:r>
            <a:r>
              <a:rPr lang="fr-CA" dirty="0" err="1" smtClean="0"/>
              <a:t>Hb</a:t>
            </a:r>
            <a:r>
              <a:rPr lang="fr-CA" dirty="0" smtClean="0"/>
              <a:t> A1c ): </a:t>
            </a:r>
          </a:p>
          <a:p>
            <a:pPr marL="640080" lvl="1" indent="-246888" fontAlgn="auto">
              <a:spcAft>
                <a:spcPts val="0"/>
              </a:spcAft>
              <a:buFont typeface="Wingdings 2"/>
              <a:buChar char=""/>
              <a:defRPr/>
            </a:pPr>
            <a:r>
              <a:rPr lang="fr-CA" dirty="0" smtClean="0"/>
              <a:t>Ponction veineuse qui reflète la glycémie moyenne pour une période de 2 à 3 mois. </a:t>
            </a:r>
          </a:p>
          <a:p>
            <a:pPr marL="640080" lvl="1" indent="-246888" fontAlgn="auto">
              <a:spcAft>
                <a:spcPts val="0"/>
              </a:spcAft>
              <a:buFont typeface="Wingdings 2"/>
              <a:buChar char=""/>
              <a:defRPr/>
            </a:pPr>
            <a:r>
              <a:rPr lang="fr-CA" dirty="0" smtClean="0"/>
              <a:t>Valeurs normales:</a:t>
            </a:r>
          </a:p>
          <a:p>
            <a:pPr lvl="2" indent="-246888" fontAlgn="auto">
              <a:spcAft>
                <a:spcPts val="0"/>
              </a:spcAft>
              <a:buFont typeface="Wingdings 2"/>
              <a:buChar char=""/>
              <a:defRPr/>
            </a:pPr>
            <a:r>
              <a:rPr lang="fr-CA" dirty="0" smtClean="0"/>
              <a:t>4 à 6 %, moins de 7% chez le diabétique. Si trop bas: risque d’hypoglycémie; si élevé: diabète insuffisamment traité. Lewis, p. 606</a:t>
            </a:r>
          </a:p>
          <a:p>
            <a:pPr marL="640080" lvl="1" indent="-246888" fontAlgn="auto">
              <a:spcAft>
                <a:spcPts val="0"/>
              </a:spcAft>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109FA679-A1EC-4CC8-BA1C-6FF781356AA3}" type="slidenum">
              <a:rPr lang="fr-CA"/>
              <a:pPr>
                <a:defRPr/>
              </a:pPr>
              <a:t>22</a:t>
            </a:fld>
            <a:endParaRPr lang="fr-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fontAlgn="auto">
              <a:spcAft>
                <a:spcPts val="0"/>
              </a:spcAft>
              <a:defRPr/>
            </a:pPr>
            <a:r>
              <a:rPr lang="fr-CA" sz="5600" dirty="0" smtClean="0"/>
              <a:t>Épreuves diagnostiques</a:t>
            </a:r>
            <a:r>
              <a:rPr lang="fr-CA" dirty="0" smtClean="0"/>
              <a:t/>
            </a:r>
            <a:br>
              <a:rPr lang="fr-CA" dirty="0" smtClean="0"/>
            </a:br>
            <a:endParaRPr lang="fr-CA" sz="2200" dirty="0" smtClean="0"/>
          </a:p>
        </p:txBody>
      </p:sp>
      <p:sp>
        <p:nvSpPr>
          <p:cNvPr id="82947" name="Rectangle 3"/>
          <p:cNvSpPr>
            <a:spLocks noGrp="1" noChangeArrowheads="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fr-CA" dirty="0" smtClean="0"/>
              <a:t>Glycosurie: </a:t>
            </a:r>
          </a:p>
          <a:p>
            <a:pPr marL="640080" lvl="1" indent="-246888" fontAlgn="auto">
              <a:spcAft>
                <a:spcPts val="0"/>
              </a:spcAft>
              <a:buFont typeface="Wingdings 2"/>
              <a:buChar char=""/>
              <a:defRPr/>
            </a:pPr>
            <a:r>
              <a:rPr lang="fr-CA" dirty="0" smtClean="0"/>
              <a:t>glucose dans l’urine</a:t>
            </a:r>
          </a:p>
          <a:p>
            <a:pPr marL="640080" lvl="1" indent="-246888" fontAlgn="auto">
              <a:spcAft>
                <a:spcPts val="0"/>
              </a:spcAft>
              <a:buFont typeface="Wingdings 2"/>
              <a:buChar char=""/>
              <a:defRPr/>
            </a:pPr>
            <a:r>
              <a:rPr lang="fr-CA" dirty="0" smtClean="0"/>
              <a:t>nulle dans un échantillon aléatoire et </a:t>
            </a:r>
            <a:r>
              <a:rPr lang="en-US" dirty="0" smtClean="0"/>
              <a:t>&lt; 2,78 </a:t>
            </a:r>
            <a:r>
              <a:rPr lang="en-US" dirty="0" err="1" smtClean="0"/>
              <a:t>mmol</a:t>
            </a:r>
            <a:r>
              <a:rPr lang="en-US" dirty="0" smtClean="0"/>
              <a:t>/L </a:t>
            </a:r>
            <a:r>
              <a:rPr lang="en-US" dirty="0" err="1" smtClean="0"/>
              <a:t>dans</a:t>
            </a:r>
            <a:r>
              <a:rPr lang="en-US" dirty="0" smtClean="0"/>
              <a:t> urine des 24 </a:t>
            </a:r>
            <a:r>
              <a:rPr lang="en-US" dirty="0" err="1" smtClean="0"/>
              <a:t>heures</a:t>
            </a:r>
            <a:r>
              <a:rPr lang="en-US" dirty="0" smtClean="0"/>
              <a:t>.</a:t>
            </a:r>
          </a:p>
          <a:p>
            <a:pPr marL="274320" indent="-274320" fontAlgn="auto">
              <a:spcAft>
                <a:spcPts val="0"/>
              </a:spcAft>
              <a:buClr>
                <a:schemeClr val="accent3"/>
              </a:buClr>
              <a:buFont typeface="Wingdings 2"/>
              <a:buChar char=""/>
              <a:defRPr/>
            </a:pPr>
            <a:r>
              <a:rPr lang="en-US" dirty="0" err="1" smtClean="0"/>
              <a:t>Acétonurie</a:t>
            </a:r>
            <a:r>
              <a:rPr lang="en-US" dirty="0" smtClean="0"/>
              <a:t>: </a:t>
            </a:r>
          </a:p>
          <a:p>
            <a:pPr marL="640080" lvl="1" indent="-246888" fontAlgn="auto">
              <a:spcAft>
                <a:spcPts val="0"/>
              </a:spcAft>
              <a:buFont typeface="Wingdings 2"/>
              <a:buChar char=""/>
              <a:defRPr/>
            </a:pPr>
            <a:r>
              <a:rPr lang="en-US" dirty="0" smtClean="0"/>
              <a:t>corps </a:t>
            </a:r>
            <a:r>
              <a:rPr lang="en-US" dirty="0" err="1" smtClean="0"/>
              <a:t>cétoniques</a:t>
            </a:r>
            <a:r>
              <a:rPr lang="en-US" dirty="0" smtClean="0"/>
              <a:t> </a:t>
            </a:r>
            <a:r>
              <a:rPr lang="en-US" dirty="0" err="1" smtClean="0"/>
              <a:t>dans</a:t>
            </a:r>
            <a:r>
              <a:rPr lang="en-US" dirty="0" smtClean="0"/>
              <a:t> </a:t>
            </a:r>
            <a:r>
              <a:rPr lang="en-US" dirty="0" err="1" smtClean="0"/>
              <a:t>l’urine</a:t>
            </a:r>
            <a:r>
              <a:rPr lang="en-US" dirty="0" smtClean="0"/>
              <a:t> (</a:t>
            </a:r>
            <a:r>
              <a:rPr lang="en-US" dirty="0" err="1" smtClean="0"/>
              <a:t>catabolisme</a:t>
            </a:r>
            <a:r>
              <a:rPr lang="en-US" dirty="0" smtClean="0"/>
              <a:t> des </a:t>
            </a:r>
            <a:r>
              <a:rPr lang="en-US" dirty="0" err="1" smtClean="0"/>
              <a:t>acides</a:t>
            </a:r>
            <a:r>
              <a:rPr lang="en-US" dirty="0" smtClean="0"/>
              <a:t> </a:t>
            </a:r>
            <a:r>
              <a:rPr lang="en-US" dirty="0" err="1" smtClean="0"/>
              <a:t>gras</a:t>
            </a:r>
            <a:r>
              <a:rPr lang="en-US" dirty="0" smtClean="0"/>
              <a:t> qui </a:t>
            </a:r>
            <a:r>
              <a:rPr lang="en-US" dirty="0" err="1" smtClean="0"/>
              <a:t>servent</a:t>
            </a:r>
            <a:r>
              <a:rPr lang="en-US" dirty="0" smtClean="0"/>
              <a:t> de source </a:t>
            </a:r>
            <a:r>
              <a:rPr lang="en-US" dirty="0" err="1" smtClean="0"/>
              <a:t>d’énergie</a:t>
            </a:r>
            <a:r>
              <a:rPr lang="en-US" dirty="0" smtClean="0"/>
              <a:t> </a:t>
            </a:r>
            <a:r>
              <a:rPr lang="en-US" dirty="0" err="1" smtClean="0"/>
              <a:t>puisque</a:t>
            </a:r>
            <a:r>
              <a:rPr lang="en-US" dirty="0" smtClean="0"/>
              <a:t> le glucose ne </a:t>
            </a:r>
            <a:r>
              <a:rPr lang="en-US" dirty="0" err="1" smtClean="0"/>
              <a:t>peut</a:t>
            </a:r>
            <a:r>
              <a:rPr lang="en-US" dirty="0" smtClean="0"/>
              <a:t> </a:t>
            </a:r>
            <a:r>
              <a:rPr lang="en-US" dirty="0" err="1" smtClean="0"/>
              <a:t>être</a:t>
            </a:r>
            <a:r>
              <a:rPr lang="en-US" dirty="0" smtClean="0"/>
              <a:t> </a:t>
            </a:r>
            <a:r>
              <a:rPr lang="en-US" dirty="0" err="1" smtClean="0"/>
              <a:t>transféré</a:t>
            </a:r>
            <a:r>
              <a:rPr lang="en-US" dirty="0" smtClean="0"/>
              <a:t> </a:t>
            </a:r>
            <a:r>
              <a:rPr lang="en-US" dirty="0" err="1" smtClean="0"/>
              <a:t>dans</a:t>
            </a:r>
            <a:r>
              <a:rPr lang="en-US" dirty="0" smtClean="0"/>
              <a:t> les ¢ par </a:t>
            </a:r>
            <a:r>
              <a:rPr lang="en-US" dirty="0" err="1" smtClean="0"/>
              <a:t>manque</a:t>
            </a:r>
            <a:r>
              <a:rPr lang="en-US" dirty="0" smtClean="0"/>
              <a:t> </a:t>
            </a:r>
            <a:r>
              <a:rPr lang="en-US" dirty="0" err="1" smtClean="0"/>
              <a:t>d’insuline</a:t>
            </a:r>
            <a:r>
              <a:rPr lang="en-US" dirty="0" smtClean="0"/>
              <a:t>)</a:t>
            </a:r>
          </a:p>
          <a:p>
            <a:pPr marL="274320" indent="-274320" fontAlgn="auto">
              <a:spcAft>
                <a:spcPts val="0"/>
              </a:spcAft>
              <a:buClr>
                <a:schemeClr val="accent3"/>
              </a:buClr>
              <a:buFont typeface="Wingdings 2"/>
              <a:buChar char=""/>
              <a:defRPr/>
            </a:pPr>
            <a:r>
              <a:rPr lang="en-US" dirty="0" err="1" smtClean="0"/>
              <a:t>Albuminurie</a:t>
            </a:r>
            <a:r>
              <a:rPr lang="en-US" dirty="0" smtClean="0"/>
              <a:t>: </a:t>
            </a:r>
          </a:p>
          <a:p>
            <a:pPr marL="640080" lvl="1" indent="-246888" fontAlgn="auto">
              <a:spcAft>
                <a:spcPts val="0"/>
              </a:spcAft>
              <a:buFont typeface="Wingdings 2"/>
              <a:buChar char=""/>
              <a:defRPr/>
            </a:pPr>
            <a:r>
              <a:rPr lang="en-US" dirty="0" err="1" smtClean="0"/>
              <a:t>présence</a:t>
            </a:r>
            <a:r>
              <a:rPr lang="en-US" dirty="0" smtClean="0"/>
              <a:t> de </a:t>
            </a:r>
            <a:r>
              <a:rPr lang="en-US" dirty="0" err="1" smtClean="0"/>
              <a:t>protéines</a:t>
            </a:r>
            <a:r>
              <a:rPr lang="en-US" dirty="0" smtClean="0"/>
              <a:t> </a:t>
            </a:r>
            <a:r>
              <a:rPr lang="en-US" dirty="0" err="1" smtClean="0"/>
              <a:t>dans</a:t>
            </a:r>
            <a:r>
              <a:rPr lang="en-US" dirty="0" smtClean="0"/>
              <a:t> </a:t>
            </a:r>
            <a:r>
              <a:rPr lang="en-US" dirty="0" err="1" smtClean="0"/>
              <a:t>l’urine</a:t>
            </a:r>
            <a:r>
              <a:rPr lang="en-US" dirty="0" smtClean="0"/>
              <a:t> </a:t>
            </a:r>
            <a:r>
              <a:rPr lang="en-US" dirty="0" err="1" smtClean="0"/>
              <a:t>indiquant</a:t>
            </a:r>
            <a:r>
              <a:rPr lang="en-US" dirty="0" smtClean="0"/>
              <a:t> </a:t>
            </a:r>
            <a:r>
              <a:rPr lang="en-US" dirty="0" err="1" smtClean="0"/>
              <a:t>une</a:t>
            </a:r>
            <a:r>
              <a:rPr lang="en-US" dirty="0" smtClean="0"/>
              <a:t> </a:t>
            </a:r>
            <a:r>
              <a:rPr lang="en-US" dirty="0" err="1" smtClean="0"/>
              <a:t>néphropathie</a:t>
            </a:r>
            <a:r>
              <a:rPr lang="en-US" dirty="0" smtClean="0"/>
              <a:t>.</a:t>
            </a:r>
          </a:p>
          <a:p>
            <a:pPr marL="274320" indent="-274320" fontAlgn="auto">
              <a:spcAft>
                <a:spcPts val="0"/>
              </a:spcAft>
              <a:buClr>
                <a:schemeClr val="accent3"/>
              </a:buClr>
              <a:buFont typeface="Wingdings 2"/>
              <a:buChar char=""/>
              <a:defRPr/>
            </a:pPr>
            <a:endParaRPr lang="en-US" dirty="0" smtClean="0"/>
          </a:p>
        </p:txBody>
      </p:sp>
      <p:sp>
        <p:nvSpPr>
          <p:cNvPr id="4" name="Espace réservé du numéro de diapositive 3"/>
          <p:cNvSpPr>
            <a:spLocks noGrp="1"/>
          </p:cNvSpPr>
          <p:nvPr>
            <p:ph type="sldNum" sz="quarter" idx="12"/>
          </p:nvPr>
        </p:nvSpPr>
        <p:spPr/>
        <p:txBody>
          <a:bodyPr/>
          <a:lstStyle/>
          <a:p>
            <a:pPr>
              <a:defRPr/>
            </a:pPr>
            <a:fld id="{360D6BB3-2AC2-4A9E-B781-D278C4113519}" type="slidenum">
              <a:rPr lang="fr-CA"/>
              <a:pPr>
                <a:defRPr/>
              </a:pPr>
              <a:t>23</a:t>
            </a:fld>
            <a:endParaRPr lang="fr-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22" name="Rectangle 10"/>
          <p:cNvSpPr>
            <a:spLocks noGrp="1" noChangeArrowheads="1"/>
          </p:cNvSpPr>
          <p:nvPr>
            <p:ph type="title"/>
          </p:nvPr>
        </p:nvSpPr>
        <p:spPr>
          <a:xfrm>
            <a:off x="457200" y="705600"/>
            <a:ext cx="8229600" cy="1143000"/>
          </a:xfrm>
        </p:spPr>
        <p:txBody>
          <a:bodyPr>
            <a:normAutofit fontScale="90000"/>
          </a:bodyPr>
          <a:lstStyle/>
          <a:p>
            <a:pPr fontAlgn="auto">
              <a:spcAft>
                <a:spcPts val="0"/>
              </a:spcAft>
              <a:defRPr/>
            </a:pPr>
            <a:r>
              <a:rPr lang="fr-CA" sz="5600" dirty="0" smtClean="0"/>
              <a:t>L’hyperglycémie </a:t>
            </a:r>
            <a:r>
              <a:rPr lang="fr-CA" dirty="0" smtClean="0"/>
              <a:t/>
            </a:r>
            <a:br>
              <a:rPr lang="fr-CA" dirty="0" smtClean="0"/>
            </a:br>
            <a:endParaRPr lang="fr-CA" sz="2200" dirty="0" smtClean="0"/>
          </a:p>
        </p:txBody>
      </p:sp>
      <p:pic>
        <p:nvPicPr>
          <p:cNvPr id="31747" name="Picture 7"/>
          <p:cNvPicPr>
            <a:picLocks noGrp="1" noRot="1" noChangeAspect="1" noChangeArrowheads="1"/>
          </p:cNvPicPr>
          <p:nvPr>
            <p:ph sz="half" idx="1"/>
          </p:nvPr>
        </p:nvPicPr>
        <p:blipFill>
          <a:blip r:embed="rId2" cstate="print"/>
          <a:srcRect/>
          <a:stretch>
            <a:fillRect/>
          </a:stretch>
        </p:blipFill>
        <p:spPr>
          <a:xfrm>
            <a:off x="457200" y="2352675"/>
            <a:ext cx="4038600" cy="3028950"/>
          </a:xfrm>
        </p:spPr>
      </p:pic>
      <p:sp>
        <p:nvSpPr>
          <p:cNvPr id="218123" name="Rectangle 11"/>
          <p:cNvSpPr>
            <a:spLocks noGrp="1" noChangeArrowheads="1"/>
          </p:cNvSpPr>
          <p:nvPr>
            <p:ph type="body" sz="half" idx="2"/>
          </p:nvPr>
        </p:nvSpPr>
        <p:spPr>
          <a:xfrm>
            <a:off x="4648200" y="2000240"/>
            <a:ext cx="4038600" cy="4286280"/>
          </a:xfrm>
        </p:spPr>
        <p:txBody>
          <a:bodyPr>
            <a:normAutofit fontScale="62500" lnSpcReduction="20000"/>
          </a:bodyPr>
          <a:lstStyle/>
          <a:p>
            <a:pPr marL="274320" indent="-274320" fontAlgn="auto">
              <a:spcAft>
                <a:spcPts val="0"/>
              </a:spcAft>
              <a:buClr>
                <a:schemeClr val="accent3"/>
              </a:buClr>
              <a:buFont typeface="Wingdings 2"/>
              <a:buChar char=""/>
              <a:defRPr/>
            </a:pPr>
            <a:r>
              <a:rPr lang="fr-LU" dirty="0" smtClean="0"/>
              <a:t>Les symptômes d’hyperglycémie sont rarement présents avant d’atteindre 13mmol/L. Les personnes diabétiques peuvent ressentir de la fatigue, de la somnolence surtout après les repas, bouche sèche et maux de ventre. Cependant lorsque les glycémies s’élèvent au-delà de 13mmol/L, les symptômes se manifestent. Par exemple, comme le glucose ne se rend pas aux cellules, la seule façon de sortir de l’organisme, c’est en urinant, donc si la personne se met à uriner beaucoup, elle se déshydrate. La déshydratation entraînera une grande soif. Si la personne ne sait pas qu’elle est diabétique, elle boira du jus, de la liqueur, de la bière et ajoutera ainsi du sucre dans la circulation et augmentera ainsi ses glycémies.</a:t>
            </a:r>
          </a:p>
          <a:p>
            <a:pPr marL="274320" indent="-274320" fontAlgn="auto">
              <a:spcAft>
                <a:spcPts val="0"/>
              </a:spcAft>
              <a:buClr>
                <a:schemeClr val="accent3"/>
              </a:buClr>
              <a:buFont typeface="Wingdings 2"/>
              <a:buChar char=""/>
              <a:defRPr/>
            </a:pPr>
            <a:endParaRPr lang="fr-CA" dirty="0" smtClean="0"/>
          </a:p>
        </p:txBody>
      </p:sp>
      <p:sp>
        <p:nvSpPr>
          <p:cNvPr id="5" name="Espace réservé du numéro de diapositive 4"/>
          <p:cNvSpPr>
            <a:spLocks noGrp="1"/>
          </p:cNvSpPr>
          <p:nvPr>
            <p:ph type="sldNum" sz="quarter" idx="10"/>
          </p:nvPr>
        </p:nvSpPr>
        <p:spPr/>
        <p:txBody>
          <a:bodyPr/>
          <a:lstStyle/>
          <a:p>
            <a:pPr>
              <a:defRPr/>
            </a:pPr>
            <a:fld id="{4756E11A-E7C5-4FEC-9E81-227711EAA0D4}" type="slidenum">
              <a:rPr lang="fr-CA" smtClean="0"/>
              <a:pPr>
                <a:defRPr/>
              </a:pPr>
              <a:t>24</a:t>
            </a:fld>
            <a:endParaRPr lang="fr-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p:cNvSpPr>
            <a:spLocks noGrp="1"/>
          </p:cNvSpPr>
          <p:nvPr>
            <p:ph type="sldNum" sz="quarter" idx="12"/>
          </p:nvPr>
        </p:nvSpPr>
        <p:spPr/>
        <p:txBody>
          <a:bodyPr/>
          <a:lstStyle/>
          <a:p>
            <a:pPr>
              <a:defRPr/>
            </a:pPr>
            <a:fld id="{5421A54D-2A81-4403-BFB0-D34F62F0F4D6}" type="slidenum">
              <a:rPr lang="fr-CA"/>
              <a:pPr>
                <a:defRPr/>
              </a:pPr>
              <a:t>25</a:t>
            </a:fld>
            <a:endParaRPr lang="fr-CA"/>
          </a:p>
        </p:txBody>
      </p:sp>
      <p:sp>
        <p:nvSpPr>
          <p:cNvPr id="32771" name="Rectangle 4"/>
          <p:cNvSpPr>
            <a:spLocks noGrp="1" noChangeArrowheads="1"/>
          </p:cNvSpPr>
          <p:nvPr>
            <p:ph type="title" idx="4294967295"/>
          </p:nvPr>
        </p:nvSpPr>
        <p:spPr>
          <a:xfrm>
            <a:off x="457200" y="705600"/>
            <a:ext cx="8229600" cy="1143000"/>
          </a:xfrm>
        </p:spPr>
        <p:txBody>
          <a:bodyPr/>
          <a:lstStyle/>
          <a:p>
            <a:r>
              <a:rPr lang="fr-CA" dirty="0" smtClean="0"/>
              <a:t>L’hypoglycémie</a:t>
            </a:r>
            <a:r>
              <a:rPr lang="fr-CA" sz="2800" dirty="0" smtClean="0"/>
              <a:t/>
            </a:r>
            <a:br>
              <a:rPr lang="fr-CA" sz="2800" dirty="0" smtClean="0"/>
            </a:br>
            <a:endParaRPr lang="fr-CA" sz="2000" dirty="0" smtClean="0"/>
          </a:p>
        </p:txBody>
      </p:sp>
      <p:sp>
        <p:nvSpPr>
          <p:cNvPr id="227333" name="Rectangle 5"/>
          <p:cNvSpPr>
            <a:spLocks noGrp="1" noChangeArrowheads="1"/>
          </p:cNvSpPr>
          <p:nvPr>
            <p:ph type="body" sz="half" idx="4294967295"/>
          </p:nvPr>
        </p:nvSpPr>
        <p:spPr>
          <a:xfrm>
            <a:off x="457200" y="1936800"/>
            <a:ext cx="8101013" cy="4248161"/>
          </a:xfrm>
        </p:spPr>
        <p:txBody>
          <a:bodyPr>
            <a:normAutofit lnSpcReduction="10000"/>
          </a:bodyPr>
          <a:lstStyle/>
          <a:p>
            <a:pPr marL="640080" lvl="1" indent="-246888" fontAlgn="auto">
              <a:lnSpc>
                <a:spcPct val="90000"/>
              </a:lnSpc>
              <a:spcAft>
                <a:spcPts val="0"/>
              </a:spcAft>
              <a:buFont typeface="Wingdings 2"/>
              <a:buChar char=""/>
              <a:defRPr/>
            </a:pPr>
            <a:endParaRPr lang="fr-CA" sz="2000" dirty="0" smtClean="0"/>
          </a:p>
          <a:p>
            <a:pPr marL="274320" indent="-274320" fontAlgn="auto">
              <a:lnSpc>
                <a:spcPct val="90000"/>
              </a:lnSpc>
              <a:spcAft>
                <a:spcPts val="0"/>
              </a:spcAft>
              <a:buClr>
                <a:schemeClr val="accent3"/>
              </a:buClr>
              <a:buFont typeface="Wingdings 2"/>
              <a:buChar char=""/>
              <a:defRPr/>
            </a:pPr>
            <a:r>
              <a:rPr lang="fr-CA" sz="2200" dirty="0" smtClean="0"/>
              <a:t>Baisse anormale du taux de glucose dans le sang</a:t>
            </a:r>
          </a:p>
          <a:p>
            <a:pPr marL="274320" indent="-274320" fontAlgn="auto">
              <a:lnSpc>
                <a:spcPct val="90000"/>
              </a:lnSpc>
              <a:spcAft>
                <a:spcPts val="0"/>
              </a:spcAft>
              <a:buClr>
                <a:schemeClr val="accent3"/>
              </a:buClr>
              <a:buFont typeface="Wingdings 2"/>
              <a:buChar char=""/>
              <a:defRPr/>
            </a:pPr>
            <a:r>
              <a:rPr lang="fr-CA" sz="2200" dirty="0" smtClean="0"/>
              <a:t>Taux de glucose entre 2,7 et 3,3 </a:t>
            </a:r>
            <a:r>
              <a:rPr lang="fr-CA" sz="2200" dirty="0" err="1" smtClean="0"/>
              <a:t>mmol</a:t>
            </a:r>
            <a:r>
              <a:rPr lang="fr-CA" sz="2200" dirty="0" smtClean="0"/>
              <a:t>/L</a:t>
            </a:r>
          </a:p>
          <a:p>
            <a:pPr marL="274320" indent="-274320" fontAlgn="auto">
              <a:lnSpc>
                <a:spcPct val="90000"/>
              </a:lnSpc>
              <a:spcAft>
                <a:spcPts val="0"/>
              </a:spcAft>
              <a:buClr>
                <a:schemeClr val="accent3"/>
              </a:buClr>
              <a:buFont typeface="Wingdings 2"/>
              <a:buChar char=""/>
              <a:defRPr/>
            </a:pPr>
            <a:r>
              <a:rPr lang="fr-CA" sz="2200" dirty="0" smtClean="0"/>
              <a:t>Peut être causé par :</a:t>
            </a:r>
          </a:p>
          <a:p>
            <a:pPr marL="640080" lvl="1" indent="-246888" fontAlgn="auto">
              <a:lnSpc>
                <a:spcPct val="90000"/>
              </a:lnSpc>
              <a:spcAft>
                <a:spcPts val="0"/>
              </a:spcAft>
              <a:buFont typeface="Wingdings 2"/>
              <a:buChar char=""/>
              <a:defRPr/>
            </a:pPr>
            <a:r>
              <a:rPr lang="fr-CA" sz="2000" dirty="0" smtClean="0"/>
              <a:t>Dose trop importante d’insuline ou hypoglycémiant oral</a:t>
            </a:r>
          </a:p>
          <a:p>
            <a:pPr marL="640080" lvl="1" indent="-246888" fontAlgn="auto">
              <a:lnSpc>
                <a:spcPct val="90000"/>
              </a:lnSpc>
              <a:spcAft>
                <a:spcPts val="0"/>
              </a:spcAft>
              <a:buFont typeface="Wingdings 2"/>
              <a:buChar char=""/>
              <a:defRPr/>
            </a:pPr>
            <a:r>
              <a:rPr lang="fr-CA" sz="2000" dirty="0" smtClean="0"/>
              <a:t>Apport alimentaire insuffisant</a:t>
            </a:r>
          </a:p>
          <a:p>
            <a:pPr marL="640080" lvl="1" indent="-246888" fontAlgn="auto">
              <a:lnSpc>
                <a:spcPct val="90000"/>
              </a:lnSpc>
              <a:spcAft>
                <a:spcPts val="0"/>
              </a:spcAft>
              <a:buFont typeface="Wingdings 2"/>
              <a:buChar char=""/>
              <a:defRPr/>
            </a:pPr>
            <a:r>
              <a:rPr lang="fr-CA" sz="2000" dirty="0" smtClean="0"/>
              <a:t>Activité physique trop intense</a:t>
            </a:r>
          </a:p>
          <a:p>
            <a:pPr marL="274320" indent="-274320" fontAlgn="auto">
              <a:lnSpc>
                <a:spcPct val="90000"/>
              </a:lnSpc>
              <a:spcAft>
                <a:spcPts val="0"/>
              </a:spcAft>
              <a:buClr>
                <a:schemeClr val="accent3"/>
              </a:buClr>
              <a:buFont typeface="Wingdings 2"/>
              <a:buChar char=""/>
              <a:defRPr/>
            </a:pPr>
            <a:r>
              <a:rPr lang="fr-CA" sz="2200" dirty="0" smtClean="0"/>
              <a:t>Survient à n’importe quelle heure du jour ou de la nuit</a:t>
            </a:r>
          </a:p>
          <a:p>
            <a:pPr marL="274320" indent="-274320" fontAlgn="auto">
              <a:lnSpc>
                <a:spcPct val="90000"/>
              </a:lnSpc>
              <a:spcAft>
                <a:spcPts val="0"/>
              </a:spcAft>
              <a:buClr>
                <a:schemeClr val="accent3"/>
              </a:buClr>
              <a:buFont typeface="Wingdings 2"/>
              <a:buChar char=""/>
              <a:defRPr/>
            </a:pPr>
            <a:r>
              <a:rPr lang="fr-CA" sz="2200" dirty="0" smtClean="0"/>
              <a:t>Souvent entre les repas, surtout si le repas est consommé plus tard que prévu ou si la personne n’a pas pris de collation.</a:t>
            </a:r>
          </a:p>
          <a:p>
            <a:pPr marL="274320" indent="-274320" fontAlgn="auto">
              <a:lnSpc>
                <a:spcPct val="90000"/>
              </a:lnSpc>
              <a:spcAft>
                <a:spcPts val="0"/>
              </a:spcAft>
              <a:buClr>
                <a:schemeClr val="accent3"/>
              </a:buClr>
              <a:buFont typeface="Wingdings 2"/>
              <a:buChar char=""/>
              <a:defRPr/>
            </a:pPr>
            <a:r>
              <a:rPr lang="fr-CA" sz="2200" dirty="0" smtClean="0"/>
              <a:t>Selon :</a:t>
            </a:r>
          </a:p>
          <a:p>
            <a:pPr marL="640080" lvl="1" indent="-246888" fontAlgn="auto">
              <a:lnSpc>
                <a:spcPct val="90000"/>
              </a:lnSpc>
              <a:spcAft>
                <a:spcPts val="0"/>
              </a:spcAft>
              <a:buFont typeface="Wingdings 2"/>
              <a:buChar char=""/>
              <a:defRPr/>
            </a:pPr>
            <a:r>
              <a:rPr lang="fr-CA" sz="2000" dirty="0" smtClean="0"/>
              <a:t>Le pic d’activité de l’insuline</a:t>
            </a:r>
          </a:p>
          <a:p>
            <a:pPr marL="640080" lvl="1" indent="-246888" fontAlgn="auto">
              <a:lnSpc>
                <a:spcPct val="90000"/>
              </a:lnSpc>
              <a:spcAft>
                <a:spcPts val="0"/>
              </a:spcAft>
              <a:buFont typeface="Wingdings 2"/>
              <a:buChar char=""/>
              <a:defRPr/>
            </a:pPr>
            <a:r>
              <a:rPr lang="fr-CA" sz="2000" dirty="0" smtClean="0"/>
              <a:t>La sorte d’insuline injectée</a:t>
            </a:r>
          </a:p>
          <a:p>
            <a:pPr marL="274320" indent="-274320" fontAlgn="auto">
              <a:lnSpc>
                <a:spcPct val="90000"/>
              </a:lnSpc>
              <a:spcAft>
                <a:spcPts val="0"/>
              </a:spcAft>
              <a:buClr>
                <a:schemeClr val="accent3"/>
              </a:buClr>
              <a:buFont typeface="Wingdings 2"/>
              <a:buChar char=""/>
              <a:defRPr/>
            </a:pPr>
            <a:endParaRPr lang="fr-CA" sz="2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fontAlgn="auto">
              <a:spcAft>
                <a:spcPts val="0"/>
              </a:spcAft>
              <a:defRPr/>
            </a:pPr>
            <a:r>
              <a:rPr lang="fr-CA" dirty="0" smtClean="0"/>
              <a:t>L’hypoglycémie: symptômes </a:t>
            </a:r>
            <a:br>
              <a:rPr lang="fr-CA" dirty="0" smtClean="0"/>
            </a:br>
            <a:endParaRPr lang="fr-CA" sz="2200" dirty="0" smtClean="0"/>
          </a:p>
        </p:txBody>
      </p:sp>
      <p:sp>
        <p:nvSpPr>
          <p:cNvPr id="282627" name="Rectangle 3"/>
          <p:cNvSpPr>
            <a:spLocks noGrp="1" noChangeArrowheads="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fr-CA" dirty="0" smtClean="0"/>
              <a:t>Manifestations cliniques :</a:t>
            </a:r>
          </a:p>
          <a:p>
            <a:pPr marL="640080" lvl="1" indent="-246888" fontAlgn="auto">
              <a:spcAft>
                <a:spcPts val="0"/>
              </a:spcAft>
              <a:buFont typeface="Wingdings 2"/>
              <a:buChar char=""/>
              <a:defRPr/>
            </a:pPr>
            <a:r>
              <a:rPr lang="fr-CA" dirty="0" smtClean="0"/>
              <a:t>Hypoglycémie légère</a:t>
            </a:r>
          </a:p>
          <a:p>
            <a:pPr lvl="2" indent="-246888" fontAlgn="auto">
              <a:spcAft>
                <a:spcPts val="0"/>
              </a:spcAft>
              <a:buFont typeface="Wingdings 2"/>
              <a:buChar char=""/>
              <a:defRPr/>
            </a:pPr>
            <a:r>
              <a:rPr lang="fr-CA" dirty="0" smtClean="0"/>
              <a:t>provoque la stimulation du système nerveux central</a:t>
            </a:r>
          </a:p>
          <a:p>
            <a:pPr marL="1188720" lvl="3" indent="-210312" fontAlgn="auto">
              <a:spcAft>
                <a:spcPts val="0"/>
              </a:spcAft>
              <a:buClr>
                <a:schemeClr val="accent3"/>
              </a:buClr>
              <a:buFont typeface="Wingdings 2"/>
              <a:buChar char=""/>
              <a:defRPr/>
            </a:pPr>
            <a:r>
              <a:rPr lang="fr-CA" dirty="0" smtClean="0"/>
              <a:t>Augmentation subite d’adrénaline et de la noradrénaline</a:t>
            </a:r>
          </a:p>
          <a:p>
            <a:pPr marL="1188720" lvl="3" indent="-210312" fontAlgn="auto">
              <a:spcAft>
                <a:spcPts val="0"/>
              </a:spcAft>
              <a:buClr>
                <a:schemeClr val="accent3"/>
              </a:buClr>
              <a:buFont typeface="Wingdings 2"/>
              <a:buChar char=""/>
              <a:defRPr/>
            </a:pPr>
            <a:r>
              <a:rPr lang="fr-CA" dirty="0" smtClean="0"/>
              <a:t>Symptômes adrénergiques</a:t>
            </a:r>
          </a:p>
          <a:p>
            <a:pPr marL="640080" lvl="1" indent="-246888" fontAlgn="auto">
              <a:spcAft>
                <a:spcPts val="0"/>
              </a:spcAft>
              <a:buFont typeface="Wingdings 2"/>
              <a:buChar char=""/>
              <a:defRPr/>
            </a:pPr>
            <a:r>
              <a:rPr lang="fr-CA" dirty="0" smtClean="0"/>
              <a:t>Hypoglycémie modérée</a:t>
            </a:r>
          </a:p>
          <a:p>
            <a:pPr lvl="2" indent="-246888" fontAlgn="auto">
              <a:spcAft>
                <a:spcPts val="0"/>
              </a:spcAft>
              <a:buFont typeface="Wingdings 2"/>
              <a:buChar char=""/>
              <a:defRPr/>
            </a:pPr>
            <a:r>
              <a:rPr lang="fr-CA" dirty="0" smtClean="0"/>
              <a:t>les cellules du cerveau sont privées du combustible indispensable pour fonctionner normalement</a:t>
            </a:r>
          </a:p>
          <a:p>
            <a:pPr marL="1188720" lvl="3" indent="-210312" fontAlgn="auto">
              <a:spcAft>
                <a:spcPts val="0"/>
              </a:spcAft>
              <a:buClr>
                <a:schemeClr val="accent3"/>
              </a:buClr>
              <a:buFont typeface="Wingdings 2"/>
              <a:buChar char=""/>
              <a:defRPr/>
            </a:pPr>
            <a:r>
              <a:rPr lang="fr-CA" dirty="0" smtClean="0"/>
              <a:t>Symptômes neurologiques + symptômes adrénergiques</a:t>
            </a:r>
          </a:p>
          <a:p>
            <a:pPr marL="640080" lvl="1" indent="-246888" fontAlgn="auto">
              <a:spcAft>
                <a:spcPts val="0"/>
              </a:spcAft>
              <a:buFont typeface="Wingdings 2"/>
              <a:buChar char=""/>
              <a:defRPr/>
            </a:pPr>
            <a:r>
              <a:rPr lang="fr-CA" dirty="0" smtClean="0"/>
              <a:t>Hypoglycémie grave</a:t>
            </a:r>
          </a:p>
          <a:p>
            <a:pPr lvl="2" indent="-246888" fontAlgn="auto">
              <a:spcAft>
                <a:spcPts val="0"/>
              </a:spcAft>
              <a:buFont typeface="Wingdings 2"/>
              <a:buChar char=""/>
              <a:defRPr/>
            </a:pPr>
            <a:r>
              <a:rPr lang="fr-CA" dirty="0" smtClean="0"/>
              <a:t>Les perturbations du système nerveux central sont si importantes qu’il faut aider la personne à traiter son hypoglycémie</a:t>
            </a:r>
          </a:p>
          <a:p>
            <a:pPr marL="274320" indent="-274320" fontAlgn="auto">
              <a:spcAft>
                <a:spcPts val="0"/>
              </a:spcAft>
              <a:buClr>
                <a:schemeClr val="accent3"/>
              </a:buClr>
              <a:buFont typeface="Wingdings 2"/>
              <a:buChar char=""/>
              <a:defRPr/>
            </a:pPr>
            <a:endParaRPr lang="fr-CA" dirty="0" smtClean="0"/>
          </a:p>
          <a:p>
            <a:pPr marL="1188720" lvl="3" indent="-210312" fontAlgn="auto">
              <a:spcAft>
                <a:spcPts val="0"/>
              </a:spcAft>
              <a:buClr>
                <a:schemeClr val="accent3"/>
              </a:buClr>
              <a:buFont typeface="Wingdings 2"/>
              <a:buChar char=""/>
              <a:defRPr/>
            </a:pPr>
            <a:endParaRPr lang="fr-CA" dirty="0" smtClean="0"/>
          </a:p>
          <a:p>
            <a:pPr lvl="2" indent="-246888" fontAlgn="auto">
              <a:spcAft>
                <a:spcPts val="0"/>
              </a:spcAft>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56C3B10C-F0D8-41C5-A272-421883CC7503}" type="slidenum">
              <a:rPr lang="fr-CA"/>
              <a:pPr>
                <a:defRPr/>
              </a:pPr>
              <a:t>26</a:t>
            </a:fld>
            <a:endParaRPr lang="fr-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title" sz="quarter"/>
          </p:nvPr>
        </p:nvSpPr>
        <p:spPr>
          <a:xfrm>
            <a:off x="457200" y="705600"/>
            <a:ext cx="8229600" cy="1143000"/>
          </a:xfrm>
        </p:spPr>
        <p:txBody>
          <a:bodyPr>
            <a:normAutofit/>
          </a:bodyPr>
          <a:lstStyle/>
          <a:p>
            <a:pPr fontAlgn="auto">
              <a:spcAft>
                <a:spcPts val="0"/>
              </a:spcAft>
              <a:defRPr/>
            </a:pPr>
            <a:r>
              <a:rPr lang="fr-CA" dirty="0" smtClean="0"/>
              <a:t>L’hypoglycémie: symptômes </a:t>
            </a:r>
            <a:br>
              <a:rPr lang="fr-CA" dirty="0" smtClean="0"/>
            </a:br>
            <a:endParaRPr lang="fr-CA" sz="2000" dirty="0" smtClean="0"/>
          </a:p>
        </p:txBody>
      </p:sp>
      <p:sp>
        <p:nvSpPr>
          <p:cNvPr id="279557" name="Rectangle 5"/>
          <p:cNvSpPr>
            <a:spLocks noGrp="1" noChangeArrowheads="1"/>
          </p:cNvSpPr>
          <p:nvPr>
            <p:ph sz="quarter" idx="1"/>
          </p:nvPr>
        </p:nvSpPr>
        <p:spPr>
          <a:xfrm>
            <a:off x="457200" y="1857364"/>
            <a:ext cx="4038600" cy="1933586"/>
          </a:xfrm>
        </p:spPr>
        <p:txBody>
          <a:bodyPr>
            <a:normAutofit fontScale="62500" lnSpcReduction="20000"/>
          </a:bodyPr>
          <a:lstStyle/>
          <a:p>
            <a:pPr marL="274320" indent="-274320" fontAlgn="auto">
              <a:spcAft>
                <a:spcPts val="0"/>
              </a:spcAft>
              <a:buClr>
                <a:schemeClr val="accent3"/>
              </a:buClr>
              <a:buFont typeface="Wingdings 2"/>
              <a:buChar char=""/>
              <a:defRPr/>
            </a:pPr>
            <a:r>
              <a:rPr lang="fr-CA" dirty="0" smtClean="0"/>
              <a:t>Si légère:</a:t>
            </a:r>
          </a:p>
          <a:p>
            <a:pPr marL="640080" lvl="1" indent="-246888" fontAlgn="auto">
              <a:spcAft>
                <a:spcPts val="0"/>
              </a:spcAft>
              <a:buFont typeface="Wingdings 2"/>
              <a:buChar char=""/>
              <a:defRPr/>
            </a:pPr>
            <a:r>
              <a:rPr lang="fr-CA" dirty="0" smtClean="0"/>
              <a:t>Faim;</a:t>
            </a:r>
          </a:p>
          <a:p>
            <a:pPr marL="640080" lvl="1" indent="-246888" fontAlgn="auto">
              <a:spcAft>
                <a:spcPts val="0"/>
              </a:spcAft>
              <a:buFont typeface="Wingdings 2"/>
              <a:buChar char=""/>
              <a:defRPr/>
            </a:pPr>
            <a:r>
              <a:rPr lang="fr-CA" dirty="0" smtClean="0"/>
              <a:t>Transpiration;</a:t>
            </a:r>
          </a:p>
          <a:p>
            <a:pPr marL="640080" lvl="1" indent="-246888" fontAlgn="auto">
              <a:spcAft>
                <a:spcPts val="0"/>
              </a:spcAft>
              <a:buFont typeface="Wingdings 2"/>
              <a:buChar char=""/>
              <a:defRPr/>
            </a:pPr>
            <a:r>
              <a:rPr lang="fr-CA" dirty="0" smtClean="0"/>
              <a:t>Tremblements;</a:t>
            </a:r>
          </a:p>
          <a:p>
            <a:pPr marL="640080" lvl="1" indent="-246888" fontAlgn="auto">
              <a:spcAft>
                <a:spcPts val="0"/>
              </a:spcAft>
              <a:buFont typeface="Wingdings 2"/>
              <a:buChar char=""/>
              <a:defRPr/>
            </a:pPr>
            <a:r>
              <a:rPr lang="fr-CA" dirty="0" smtClean="0"/>
              <a:t>Tachycardie, palpitations;</a:t>
            </a:r>
          </a:p>
          <a:p>
            <a:pPr marL="640080" lvl="1" indent="-246888" fontAlgn="auto">
              <a:spcAft>
                <a:spcPts val="0"/>
              </a:spcAft>
              <a:buFont typeface="Wingdings 2"/>
              <a:buChar char=""/>
              <a:defRPr/>
            </a:pPr>
            <a:r>
              <a:rPr lang="fr-CA" dirty="0" smtClean="0"/>
              <a:t>Nervosité, anxiété;</a:t>
            </a:r>
          </a:p>
          <a:p>
            <a:pPr marL="640080" lvl="1" indent="-246888" fontAlgn="auto">
              <a:spcAft>
                <a:spcPts val="0"/>
              </a:spcAft>
              <a:buFont typeface="Wingdings 2"/>
              <a:buChar char=""/>
              <a:defRPr/>
            </a:pPr>
            <a:r>
              <a:rPr lang="fr-CA" dirty="0" smtClean="0"/>
              <a:t>Pâleur;</a:t>
            </a:r>
          </a:p>
          <a:p>
            <a:pPr marL="640080" lvl="1" indent="-246888" fontAlgn="auto">
              <a:spcAft>
                <a:spcPts val="0"/>
              </a:spcAft>
              <a:buFont typeface="Wingdings 2"/>
              <a:buChar char=""/>
              <a:defRPr/>
            </a:pPr>
            <a:r>
              <a:rPr lang="fr-CA" dirty="0" smtClean="0"/>
              <a:t>Sommeil agité, céphalée.</a:t>
            </a:r>
          </a:p>
        </p:txBody>
      </p:sp>
      <p:pic>
        <p:nvPicPr>
          <p:cNvPr id="34820" name="Espace réservé du contenu 9" descr="hypo.jpg"/>
          <p:cNvPicPr>
            <a:picLocks noGrp="1" noChangeAspect="1"/>
          </p:cNvPicPr>
          <p:nvPr>
            <p:ph sz="quarter" idx="2"/>
          </p:nvPr>
        </p:nvPicPr>
        <p:blipFill>
          <a:blip r:embed="rId2" cstate="print"/>
          <a:srcRect/>
          <a:stretch>
            <a:fillRect/>
          </a:stretch>
        </p:blipFill>
        <p:spPr>
          <a:xfrm>
            <a:off x="6043613" y="1785926"/>
            <a:ext cx="1957411" cy="1928826"/>
          </a:xfrm>
        </p:spPr>
      </p:pic>
      <p:sp>
        <p:nvSpPr>
          <p:cNvPr id="279559" name="Rectangle 7"/>
          <p:cNvSpPr>
            <a:spLocks noGrp="1" noChangeArrowheads="1"/>
          </p:cNvSpPr>
          <p:nvPr>
            <p:ph sz="quarter" idx="3"/>
          </p:nvPr>
        </p:nvSpPr>
        <p:spPr>
          <a:xfrm>
            <a:off x="457200" y="3943350"/>
            <a:ext cx="4038600" cy="2414608"/>
          </a:xfrm>
        </p:spPr>
        <p:txBody>
          <a:bodyPr>
            <a:normAutofit fontScale="62500" lnSpcReduction="20000"/>
          </a:bodyPr>
          <a:lstStyle/>
          <a:p>
            <a:pPr marL="274320" indent="-274320" fontAlgn="auto">
              <a:spcAft>
                <a:spcPts val="0"/>
              </a:spcAft>
              <a:buClr>
                <a:schemeClr val="accent3"/>
              </a:buClr>
              <a:buFont typeface="Wingdings 2"/>
              <a:buChar char=""/>
              <a:defRPr/>
            </a:pPr>
            <a:r>
              <a:rPr lang="fr-CA" dirty="0" smtClean="0"/>
              <a:t>Si modérée:</a:t>
            </a:r>
          </a:p>
          <a:p>
            <a:pPr marL="640080" lvl="1" indent="-246888" fontAlgn="auto">
              <a:spcAft>
                <a:spcPts val="0"/>
              </a:spcAft>
              <a:buFont typeface="Wingdings 2"/>
              <a:buChar char=""/>
              <a:defRPr/>
            </a:pPr>
            <a:r>
              <a:rPr lang="fr-CA" dirty="0" smtClean="0"/>
              <a:t>Incapacité de se concentrer;</a:t>
            </a:r>
          </a:p>
          <a:p>
            <a:pPr marL="640080" lvl="1" indent="-246888" fontAlgn="auto">
              <a:spcAft>
                <a:spcPts val="0"/>
              </a:spcAft>
              <a:buFont typeface="Wingdings 2"/>
              <a:buChar char=""/>
              <a:defRPr/>
            </a:pPr>
            <a:r>
              <a:rPr lang="fr-CA" dirty="0" smtClean="0"/>
              <a:t>Céphalée, confusion, vision double</a:t>
            </a:r>
          </a:p>
          <a:p>
            <a:pPr marL="640080" lvl="1" indent="-246888" fontAlgn="auto">
              <a:spcAft>
                <a:spcPts val="0"/>
              </a:spcAft>
              <a:buFont typeface="Wingdings 2"/>
              <a:buChar char=""/>
              <a:defRPr/>
            </a:pPr>
            <a:r>
              <a:rPr lang="fr-CA" dirty="0" smtClean="0"/>
              <a:t>Sensation ébrieuse, somnolence;</a:t>
            </a:r>
          </a:p>
          <a:p>
            <a:pPr marL="640080" lvl="1" indent="-246888" fontAlgn="auto">
              <a:spcAft>
                <a:spcPts val="0"/>
              </a:spcAft>
              <a:buFont typeface="Wingdings 2"/>
              <a:buChar char=""/>
              <a:defRPr/>
            </a:pPr>
            <a:r>
              <a:rPr lang="fr-CA" dirty="0" smtClean="0"/>
              <a:t>Pertes de mémoire, émotivité;</a:t>
            </a:r>
          </a:p>
          <a:p>
            <a:pPr marL="640080" lvl="1" indent="-246888" fontAlgn="auto">
              <a:spcAft>
                <a:spcPts val="0"/>
              </a:spcAft>
              <a:buFont typeface="Wingdings 2"/>
              <a:buChar char=""/>
              <a:defRPr/>
            </a:pPr>
            <a:r>
              <a:rPr lang="fr-CA" dirty="0" smtClean="0"/>
              <a:t>Manque de coordination; </a:t>
            </a:r>
          </a:p>
          <a:p>
            <a:pPr marL="640080" lvl="1" indent="-246888" fontAlgn="auto">
              <a:spcAft>
                <a:spcPts val="0"/>
              </a:spcAft>
              <a:buFont typeface="Wingdings 2"/>
              <a:buChar char=""/>
              <a:defRPr/>
            </a:pPr>
            <a:r>
              <a:rPr lang="fr-CA" dirty="0" smtClean="0"/>
              <a:t>Trouble de l’élocution;</a:t>
            </a:r>
          </a:p>
          <a:p>
            <a:pPr marL="640080" lvl="1" indent="-246888" fontAlgn="auto">
              <a:spcAft>
                <a:spcPts val="0"/>
              </a:spcAft>
              <a:buFont typeface="Wingdings 2"/>
              <a:buChar char=""/>
              <a:defRPr/>
            </a:pPr>
            <a:r>
              <a:rPr lang="fr-CA" dirty="0" smtClean="0"/>
              <a:t>Engourdissement des lèvres;</a:t>
            </a:r>
          </a:p>
          <a:p>
            <a:pPr marL="640080" lvl="1" indent="-246888" fontAlgn="auto">
              <a:spcAft>
                <a:spcPts val="0"/>
              </a:spcAft>
              <a:buFont typeface="Wingdings 2"/>
              <a:buChar char=""/>
              <a:defRPr/>
            </a:pPr>
            <a:r>
              <a:rPr lang="fr-CA" dirty="0" smtClean="0"/>
              <a:t>Comportement irrationnel, changement d’humeur.</a:t>
            </a:r>
          </a:p>
        </p:txBody>
      </p:sp>
      <p:sp>
        <p:nvSpPr>
          <p:cNvPr id="34822" name="Rectangle 8"/>
          <p:cNvSpPr>
            <a:spLocks noGrp="1" noChangeArrowheads="1"/>
          </p:cNvSpPr>
          <p:nvPr>
            <p:ph sz="quarter" idx="4"/>
          </p:nvPr>
        </p:nvSpPr>
        <p:spPr>
          <a:xfrm>
            <a:off x="4648200" y="3943350"/>
            <a:ext cx="4038600" cy="1628790"/>
          </a:xfrm>
        </p:spPr>
        <p:txBody>
          <a:bodyPr/>
          <a:lstStyle/>
          <a:p>
            <a:r>
              <a:rPr lang="fr-CA" sz="1500" dirty="0" smtClean="0"/>
              <a:t>Si grave:</a:t>
            </a:r>
          </a:p>
          <a:p>
            <a:pPr lvl="1"/>
            <a:r>
              <a:rPr lang="fr-CA" sz="1500" dirty="0" smtClean="0"/>
              <a:t>Désorientation;</a:t>
            </a:r>
          </a:p>
          <a:p>
            <a:pPr lvl="1"/>
            <a:r>
              <a:rPr lang="fr-CA" sz="1500" dirty="0" smtClean="0"/>
              <a:t>Convulsions;</a:t>
            </a:r>
          </a:p>
          <a:p>
            <a:pPr lvl="1"/>
            <a:r>
              <a:rPr lang="fr-CA" sz="1500" dirty="0" smtClean="0"/>
              <a:t>Difficulté à s’éveiller ou perte de conscience.</a:t>
            </a:r>
          </a:p>
        </p:txBody>
      </p:sp>
      <p:sp>
        <p:nvSpPr>
          <p:cNvPr id="7" name="Espace réservé du numéro de diapositive 6"/>
          <p:cNvSpPr>
            <a:spLocks noGrp="1"/>
          </p:cNvSpPr>
          <p:nvPr>
            <p:ph type="sldNum" sz="quarter" idx="10"/>
          </p:nvPr>
        </p:nvSpPr>
        <p:spPr/>
        <p:txBody>
          <a:bodyPr/>
          <a:lstStyle/>
          <a:p>
            <a:pPr>
              <a:defRPr/>
            </a:pPr>
            <a:fld id="{81EE5430-81C3-453D-8D71-BC072BE0DD1C}" type="slidenum">
              <a:rPr lang="fr-CA" smtClean="0"/>
              <a:pPr>
                <a:defRPr/>
              </a:pPr>
              <a:t>27</a:t>
            </a:fld>
            <a:endParaRPr lang="fr-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r-CA" dirty="0" smtClean="0"/>
              <a:t>Traitement</a:t>
            </a:r>
          </a:p>
        </p:txBody>
      </p:sp>
      <p:sp>
        <p:nvSpPr>
          <p:cNvPr id="36867" name="Rectangle 3"/>
          <p:cNvSpPr>
            <a:spLocks noGrp="1" noChangeArrowheads="1"/>
          </p:cNvSpPr>
          <p:nvPr>
            <p:ph idx="1"/>
          </p:nvPr>
        </p:nvSpPr>
        <p:spPr/>
        <p:txBody>
          <a:bodyPr/>
          <a:lstStyle/>
          <a:p>
            <a:r>
              <a:rPr lang="fr-CA" dirty="0" smtClean="0"/>
              <a:t>But: vise à maintenir la glycémie dans les limites de la normale en respectant les 5 aspects de la prise en charge du diabète.</a:t>
            </a:r>
          </a:p>
          <a:p>
            <a:r>
              <a:rPr lang="fr-CA" dirty="0" smtClean="0"/>
              <a:t>Atténuer les symptômes, favoriser le bien-être, prévenir les complications aiguës de l’hyperglycémie ainsi que les complications à long terme. </a:t>
            </a:r>
          </a:p>
          <a:p>
            <a:pPr lvl="1"/>
            <a:endParaRPr lang="fr-CA" dirty="0" smtClean="0"/>
          </a:p>
          <a:p>
            <a:endParaRPr lang="fr-CA" dirty="0" smtClean="0"/>
          </a:p>
        </p:txBody>
      </p:sp>
      <p:sp>
        <p:nvSpPr>
          <p:cNvPr id="4" name="Espace réservé du numéro de diapositive 3"/>
          <p:cNvSpPr>
            <a:spLocks noGrp="1"/>
          </p:cNvSpPr>
          <p:nvPr>
            <p:ph type="sldNum" sz="quarter" idx="12"/>
          </p:nvPr>
        </p:nvSpPr>
        <p:spPr/>
        <p:txBody>
          <a:bodyPr/>
          <a:lstStyle/>
          <a:p>
            <a:pPr>
              <a:defRPr/>
            </a:pPr>
            <a:fld id="{01DCDFD8-091F-4345-B786-277202DD18EE}" type="slidenum">
              <a:rPr lang="fr-CA"/>
              <a:pPr>
                <a:defRPr/>
              </a:pPr>
              <a:t>28</a:t>
            </a:fld>
            <a:endParaRPr lang="fr-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fontAlgn="auto">
              <a:spcAft>
                <a:spcPts val="0"/>
              </a:spcAft>
              <a:defRPr/>
            </a:pPr>
            <a:r>
              <a:rPr lang="fr-CA" dirty="0" smtClean="0"/>
              <a:t/>
            </a:r>
            <a:br>
              <a:rPr lang="fr-CA" dirty="0" smtClean="0"/>
            </a:br>
            <a:r>
              <a:rPr lang="fr-CA" sz="5600" dirty="0" smtClean="0"/>
              <a:t>5 composantes du traitement</a:t>
            </a:r>
          </a:p>
        </p:txBody>
      </p:sp>
      <p:pic>
        <p:nvPicPr>
          <p:cNvPr id="37891" name="Picture 7" descr="FIGURE 43-2_258"/>
          <p:cNvPicPr>
            <a:picLocks noGrp="1" noChangeAspect="1" noChangeArrowheads="1"/>
          </p:cNvPicPr>
          <p:nvPr>
            <p:ph idx="1"/>
          </p:nvPr>
        </p:nvPicPr>
        <p:blipFill>
          <a:blip r:embed="rId2" cstate="print"/>
          <a:srcRect/>
          <a:stretch>
            <a:fillRect/>
          </a:stretch>
        </p:blipFill>
        <p:spPr>
          <a:xfrm>
            <a:off x="2357422" y="2000240"/>
            <a:ext cx="4357717" cy="4357718"/>
          </a:xfrm>
        </p:spPr>
      </p:pic>
      <p:sp>
        <p:nvSpPr>
          <p:cNvPr id="4" name="Espace réservé du numéro de diapositive 3"/>
          <p:cNvSpPr>
            <a:spLocks noGrp="1"/>
          </p:cNvSpPr>
          <p:nvPr>
            <p:ph type="sldNum" sz="quarter" idx="12"/>
          </p:nvPr>
        </p:nvSpPr>
        <p:spPr/>
        <p:txBody>
          <a:bodyPr/>
          <a:lstStyle/>
          <a:p>
            <a:pPr>
              <a:defRPr/>
            </a:pPr>
            <a:fld id="{2F957EC8-5768-4D7B-B4F1-2A51DF8F9838}" type="slidenum">
              <a:rPr lang="fr-CA"/>
              <a:pPr>
                <a:defRPr/>
              </a:pPr>
              <a:t>29</a:t>
            </a:fld>
            <a:endParaRPr lang="fr-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alpha val="90000"/>
              </a:schemeClr>
            </a:gs>
            <a:gs pos="25000">
              <a:schemeClr val="bg2">
                <a:tint val="83000"/>
                <a:satMod val="320000"/>
              </a:schemeClr>
            </a:gs>
            <a:gs pos="100000">
              <a:schemeClr val="bg2">
                <a:shade val="15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CA" dirty="0" smtClean="0"/>
              <a:t>Composantes du traitement</a:t>
            </a:r>
          </a:p>
          <a:p>
            <a:pPr lvl="1"/>
            <a:r>
              <a:rPr lang="fr-CA" dirty="0" smtClean="0"/>
              <a:t>Recommandations nutritionnelles</a:t>
            </a:r>
          </a:p>
          <a:p>
            <a:pPr lvl="1"/>
            <a:r>
              <a:rPr lang="fr-CA" dirty="0" smtClean="0"/>
              <a:t>Activité physique</a:t>
            </a:r>
          </a:p>
          <a:p>
            <a:pPr lvl="1"/>
            <a:r>
              <a:rPr lang="fr-CA" dirty="0" smtClean="0"/>
              <a:t>Surveillance de la glycémie</a:t>
            </a:r>
          </a:p>
          <a:p>
            <a:pPr lvl="1"/>
            <a:r>
              <a:rPr lang="fr-CA" dirty="0" smtClean="0"/>
              <a:t>Pharmacothérapie</a:t>
            </a:r>
          </a:p>
          <a:p>
            <a:pPr lvl="1"/>
            <a:r>
              <a:rPr lang="fr-CA" dirty="0" smtClean="0"/>
              <a:t>Enseignement</a:t>
            </a:r>
          </a:p>
          <a:p>
            <a:r>
              <a:rPr lang="fr-CA" dirty="0" smtClean="0"/>
              <a:t>Complications métaboliques aigues</a:t>
            </a:r>
          </a:p>
          <a:p>
            <a:r>
              <a:rPr lang="fr-CA" dirty="0" smtClean="0"/>
              <a:t>Complications chroniques</a:t>
            </a:r>
          </a:p>
          <a:p>
            <a:r>
              <a:rPr lang="fr-CA" dirty="0" smtClean="0"/>
              <a:t>Recommandations diverses</a:t>
            </a:r>
          </a:p>
          <a:p>
            <a:endParaRPr lang="fr-CA" dirty="0" smtClean="0"/>
          </a:p>
          <a:p>
            <a:pPr lvl="1"/>
            <a:endParaRPr lang="fr-CA"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3</a:t>
            </a:fld>
            <a:endParaRPr lang="fr-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548680"/>
            <a:ext cx="8424936" cy="6083834"/>
          </a:xfrm>
        </p:spPr>
      </p:pic>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30</a:t>
            </a:fld>
            <a:endParaRPr lang="fr-CA"/>
          </a:p>
        </p:txBody>
      </p:sp>
    </p:spTree>
    <p:extLst>
      <p:ext uri="{BB962C8B-B14F-4D97-AF65-F5344CB8AC3E}">
        <p14:creationId xmlns:p14="http://schemas.microsoft.com/office/powerpoint/2010/main" xmlns="" val="2213236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fontAlgn="auto">
              <a:spcAft>
                <a:spcPts val="0"/>
              </a:spcAft>
              <a:defRPr/>
            </a:pPr>
            <a:r>
              <a:rPr lang="fr-CA" smtClean="0"/>
              <a:t>Recommandations nutritionnelles</a:t>
            </a:r>
            <a:endParaRPr lang="fr-FR"/>
          </a:p>
        </p:txBody>
      </p:sp>
      <p:sp>
        <p:nvSpPr>
          <p:cNvPr id="38915" name="Espace réservé du texte 11"/>
          <p:cNvSpPr>
            <a:spLocks noGrp="1"/>
          </p:cNvSpPr>
          <p:nvPr>
            <p:ph type="body" idx="1"/>
          </p:nvPr>
        </p:nvSpPr>
        <p:spPr>
          <a:xfrm>
            <a:off x="530225" y="2705100"/>
            <a:ext cx="7772400" cy="1509713"/>
          </a:xfrm>
        </p:spPr>
        <p:txBody>
          <a:bodyPr/>
          <a:lstStyle/>
          <a:p>
            <a:endParaRPr lang="fr-FR" smtClean="0"/>
          </a:p>
        </p:txBody>
      </p:sp>
      <p:sp>
        <p:nvSpPr>
          <p:cNvPr id="4" name="Espace réservé du numéro de diapositive 3"/>
          <p:cNvSpPr>
            <a:spLocks noGrp="1"/>
          </p:cNvSpPr>
          <p:nvPr>
            <p:ph type="sldNum" sz="quarter" idx="12"/>
          </p:nvPr>
        </p:nvSpPr>
        <p:spPr/>
        <p:txBody>
          <a:bodyPr/>
          <a:lstStyle/>
          <a:p>
            <a:pPr>
              <a:defRPr/>
            </a:pPr>
            <a:fld id="{4CEC73C5-DA90-4473-9680-3EA5690E0FDF}" type="slidenum">
              <a:rPr lang="fr-CA"/>
              <a:pPr>
                <a:defRPr/>
              </a:pPr>
              <a:t>31</a:t>
            </a:fld>
            <a:endParaRPr lang="fr-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normAutofit fontScale="90000"/>
          </a:bodyPr>
          <a:lstStyle/>
          <a:p>
            <a:pPr fontAlgn="auto">
              <a:spcAft>
                <a:spcPts val="0"/>
              </a:spcAft>
              <a:defRPr/>
            </a:pPr>
            <a:r>
              <a:rPr lang="fr-CA" sz="5600" dirty="0" smtClean="0"/>
              <a:t>Objectifs du plan alimentaire  </a:t>
            </a:r>
            <a:r>
              <a:rPr lang="fr-CA" sz="2200" dirty="0" smtClean="0"/>
              <a:t>Lewis, p. 618</a:t>
            </a:r>
          </a:p>
        </p:txBody>
      </p:sp>
      <p:sp>
        <p:nvSpPr>
          <p:cNvPr id="35843" name="Rectangle 3"/>
          <p:cNvSpPr>
            <a:spLocks noGrp="1" noChangeArrowheads="1"/>
          </p:cNvSpPr>
          <p:nvPr>
            <p:ph idx="1"/>
          </p:nvPr>
        </p:nvSpPr>
        <p:spPr/>
        <p:txBody>
          <a:bodyPr>
            <a:normAutofit/>
          </a:bodyPr>
          <a:lstStyle/>
          <a:p>
            <a:pPr marL="274320" indent="-274320" fontAlgn="auto">
              <a:spcAft>
                <a:spcPts val="0"/>
              </a:spcAft>
              <a:buClr>
                <a:schemeClr val="accent3"/>
              </a:buClr>
              <a:buFont typeface="Wingdings 2"/>
              <a:buChar char=""/>
              <a:defRPr/>
            </a:pPr>
            <a:r>
              <a:rPr lang="fr-CA" dirty="0" smtClean="0"/>
              <a:t>Fournir les éléments nutritifs essentiels pour une alimentation optimale.</a:t>
            </a:r>
          </a:p>
          <a:p>
            <a:pPr marL="274320" indent="-274320" fontAlgn="auto">
              <a:spcAft>
                <a:spcPts val="0"/>
              </a:spcAft>
              <a:buClr>
                <a:schemeClr val="accent3"/>
              </a:buClr>
              <a:buFont typeface="Wingdings 2"/>
              <a:buChar char=""/>
              <a:defRPr/>
            </a:pPr>
            <a:r>
              <a:rPr lang="fr-CA" dirty="0" smtClean="0"/>
              <a:t>Couvrir les besoins énergétiques.</a:t>
            </a:r>
          </a:p>
          <a:p>
            <a:pPr marL="274320" indent="-274320" fontAlgn="auto">
              <a:spcAft>
                <a:spcPts val="0"/>
              </a:spcAft>
              <a:buClr>
                <a:schemeClr val="accent3"/>
              </a:buClr>
              <a:buFont typeface="Wingdings 2"/>
              <a:buChar char=""/>
              <a:defRPr/>
            </a:pPr>
            <a:r>
              <a:rPr lang="fr-CA" dirty="0" smtClean="0"/>
              <a:t>Permettre d’atteindre le poids santé et de le conserver.</a:t>
            </a:r>
          </a:p>
          <a:p>
            <a:pPr marL="274320" indent="-274320" fontAlgn="auto">
              <a:spcAft>
                <a:spcPts val="0"/>
              </a:spcAft>
              <a:buClr>
                <a:schemeClr val="accent3"/>
              </a:buClr>
              <a:buFont typeface="Wingdings 2"/>
              <a:buChar char=""/>
              <a:defRPr/>
            </a:pPr>
            <a:r>
              <a:rPr lang="fr-CA" dirty="0" smtClean="0"/>
              <a:t>Empêcher que la glycémie ne soit soumise à de trop fortes fluctuations quotidiennes et s’assurer qu’elle se tient le plus près possible des valeurs normales pour prévenir les complications ou en atténuer la gravité.</a:t>
            </a:r>
          </a:p>
          <a:p>
            <a:pPr marL="274320" indent="-274320" fontAlgn="auto">
              <a:spcAft>
                <a:spcPts val="0"/>
              </a:spcAft>
              <a:buClr>
                <a:schemeClr val="accent3"/>
              </a:buClr>
              <a:buFont typeface="Wingdings 2"/>
              <a:buChar char=""/>
              <a:defRPr/>
            </a:pPr>
            <a:r>
              <a:rPr lang="fr-CA" dirty="0" smtClean="0"/>
              <a:t>Abaisser les taux de lipides dans le sang, s’ils sont trop élevés, pour réduire le risque de </a:t>
            </a:r>
            <a:r>
              <a:rPr lang="fr-CA" dirty="0" err="1" smtClean="0"/>
              <a:t>macroangiopathie</a:t>
            </a:r>
            <a:r>
              <a:rPr lang="fr-CA" dirty="0" smtClean="0"/>
              <a:t>.</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A58DC770-7A56-4D36-B428-CDD18832F797}" type="slidenum">
              <a:rPr lang="fr-CA"/>
              <a:pPr>
                <a:defRPr/>
              </a:pPr>
              <a:t>32</a:t>
            </a:fld>
            <a:endParaRPr lang="fr-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Autofit/>
          </a:bodyPr>
          <a:lstStyle/>
          <a:p>
            <a:pPr fontAlgn="auto">
              <a:spcAft>
                <a:spcPts val="0"/>
              </a:spcAft>
              <a:defRPr/>
            </a:pPr>
            <a:r>
              <a:rPr lang="fr-CA" sz="4500" dirty="0" smtClean="0"/>
              <a:t>Recommandations nutritionnelles</a:t>
            </a:r>
            <a:endParaRPr lang="fr-CA" sz="2000" dirty="0" smtClean="0"/>
          </a:p>
        </p:txBody>
      </p:sp>
      <p:sp>
        <p:nvSpPr>
          <p:cNvPr id="88067" name="Rectangle 3"/>
          <p:cNvSpPr>
            <a:spLocks noGrp="1" noChangeArrowheads="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fr-CA" dirty="0" smtClean="0"/>
              <a:t>Repas équilibrés en protéines, glucides et matières grasses:</a:t>
            </a:r>
          </a:p>
          <a:p>
            <a:pPr marL="640080" lvl="1" indent="-246888" fontAlgn="auto">
              <a:spcAft>
                <a:spcPts val="0"/>
              </a:spcAft>
              <a:buFont typeface="Wingdings 2"/>
              <a:buChar char=""/>
              <a:defRPr/>
            </a:pPr>
            <a:r>
              <a:rPr lang="fr-CA" dirty="0" smtClean="0"/>
              <a:t>Glucides: la variation de la glycémie au cours de la journée dépend en grande partie du contenu en glucides et collations. Sources: pain, céréales, riz, fruits, lait…</a:t>
            </a:r>
          </a:p>
          <a:p>
            <a:pPr marL="640080" lvl="1" indent="-246888" fontAlgn="auto">
              <a:spcAft>
                <a:spcPts val="0"/>
              </a:spcAft>
              <a:buFont typeface="Wingdings 2"/>
              <a:buChar char=""/>
              <a:defRPr/>
            </a:pPr>
            <a:r>
              <a:rPr lang="fr-CA" dirty="0" smtClean="0"/>
              <a:t>Protéines: elles contribuent à ralentir la digestion donc le passage du sucre de l’intestin au sang. Sources: viandes, volailles, poissons, œufs, fromage, noix…</a:t>
            </a:r>
          </a:p>
          <a:p>
            <a:pPr marL="640080" lvl="1" indent="-246888" fontAlgn="auto">
              <a:spcAft>
                <a:spcPts val="0"/>
              </a:spcAft>
              <a:buFont typeface="Wingdings 2"/>
              <a:buChar char=""/>
              <a:defRPr/>
            </a:pPr>
            <a:r>
              <a:rPr lang="fr-CA" dirty="0" smtClean="0"/>
              <a:t>Lipides: les matières grasses sont une source d’énergie importante mais limiter la quantité pour contrôle du poids. Sources: beurre, gras de viande, lait, fromage, friture, noix…</a:t>
            </a:r>
          </a:p>
        </p:txBody>
      </p:sp>
      <p:sp>
        <p:nvSpPr>
          <p:cNvPr id="4" name="Espace réservé du numéro de diapositive 3"/>
          <p:cNvSpPr>
            <a:spLocks noGrp="1"/>
          </p:cNvSpPr>
          <p:nvPr>
            <p:ph type="sldNum" sz="quarter" idx="12"/>
          </p:nvPr>
        </p:nvSpPr>
        <p:spPr/>
        <p:txBody>
          <a:bodyPr/>
          <a:lstStyle/>
          <a:p>
            <a:pPr>
              <a:defRPr/>
            </a:pPr>
            <a:fld id="{94D0A4DB-BBBC-4BD2-A505-91C981E96751}" type="slidenum">
              <a:rPr lang="fr-CA"/>
              <a:pPr>
                <a:defRPr/>
              </a:pPr>
              <a:t>33</a:t>
            </a:fld>
            <a:endParaRPr lang="fr-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sz="5600" dirty="0" smtClean="0"/>
              <a:t>Glucides </a:t>
            </a:r>
            <a:r>
              <a:rPr lang="fr-FR" dirty="0" smtClean="0"/>
              <a:t/>
            </a:r>
            <a:br>
              <a:rPr lang="fr-FR" dirty="0" smtClean="0"/>
            </a:br>
            <a:endParaRPr lang="fr-FR" sz="2200" dirty="0"/>
          </a:p>
        </p:txBody>
      </p:sp>
      <p:sp>
        <p:nvSpPr>
          <p:cNvPr id="43011" name="Espace réservé du contenu 2"/>
          <p:cNvSpPr>
            <a:spLocks noGrp="1"/>
          </p:cNvSpPr>
          <p:nvPr>
            <p:ph idx="1"/>
          </p:nvPr>
        </p:nvSpPr>
        <p:spPr/>
        <p:txBody>
          <a:bodyPr/>
          <a:lstStyle/>
          <a:p>
            <a:r>
              <a:rPr lang="fr-FR" dirty="0" smtClean="0"/>
              <a:t>Les glucides sont d’importants constituants alimentaires qui fournissent de l’énergie au corps humain. </a:t>
            </a:r>
          </a:p>
          <a:p>
            <a:r>
              <a:rPr lang="fr-FR" dirty="0" smtClean="0"/>
              <a:t>Parmi les glucides, on dénombre :</a:t>
            </a:r>
          </a:p>
          <a:p>
            <a:pPr lvl="1"/>
            <a:r>
              <a:rPr lang="fr-FR" dirty="0" smtClean="0"/>
              <a:t>Les sucres </a:t>
            </a:r>
          </a:p>
          <a:p>
            <a:pPr lvl="1"/>
            <a:r>
              <a:rPr lang="fr-CA" dirty="0" smtClean="0"/>
              <a:t>Les glucides complexes</a:t>
            </a:r>
          </a:p>
          <a:p>
            <a:pPr lvl="1"/>
            <a:endParaRPr lang="fr-FR" dirty="0" smtClean="0"/>
          </a:p>
        </p:txBody>
      </p:sp>
      <p:sp>
        <p:nvSpPr>
          <p:cNvPr id="4" name="Espace réservé du numéro de diapositive 3"/>
          <p:cNvSpPr>
            <a:spLocks noGrp="1"/>
          </p:cNvSpPr>
          <p:nvPr>
            <p:ph type="sldNum" sz="quarter" idx="12"/>
          </p:nvPr>
        </p:nvSpPr>
        <p:spPr/>
        <p:txBody>
          <a:bodyPr/>
          <a:lstStyle/>
          <a:p>
            <a:pPr>
              <a:defRPr/>
            </a:pPr>
            <a:fld id="{5773AAAF-9B76-423D-87AB-969C2C0BB414}" type="slidenum">
              <a:rPr lang="fr-CA"/>
              <a:pPr>
                <a:defRPr/>
              </a:pPr>
              <a:t>34</a:t>
            </a:fld>
            <a:endParaRPr lang="fr-C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600" dirty="0" smtClean="0"/>
              <a:t>Glucides</a:t>
            </a:r>
            <a:r>
              <a:rPr lang="fr-CA" dirty="0" smtClean="0"/>
              <a:t/>
            </a:r>
            <a:br>
              <a:rPr lang="fr-CA" dirty="0" smtClean="0"/>
            </a:br>
            <a:endParaRPr lang="fr-FR" sz="2200" dirty="0"/>
          </a:p>
        </p:txBody>
      </p:sp>
      <p:sp>
        <p:nvSpPr>
          <p:cNvPr id="44035" name="Espace réservé du contenu 2"/>
          <p:cNvSpPr>
            <a:spLocks noGrp="1"/>
          </p:cNvSpPr>
          <p:nvPr>
            <p:ph idx="1"/>
          </p:nvPr>
        </p:nvSpPr>
        <p:spPr/>
        <p:txBody>
          <a:bodyPr/>
          <a:lstStyle/>
          <a:p>
            <a:pPr lvl="1"/>
            <a:r>
              <a:rPr lang="fr-CA" dirty="0" smtClean="0"/>
              <a:t>Les sucres</a:t>
            </a:r>
          </a:p>
          <a:p>
            <a:pPr lvl="2"/>
            <a:r>
              <a:rPr lang="fr-FR" dirty="0" smtClean="0"/>
              <a:t>Glucose</a:t>
            </a:r>
          </a:p>
          <a:p>
            <a:pPr lvl="2"/>
            <a:r>
              <a:rPr lang="fr-FR" dirty="0" smtClean="0"/>
              <a:t>Fructose : le sucre contenu dans les fruits et légumes</a:t>
            </a:r>
          </a:p>
          <a:p>
            <a:pPr lvl="2"/>
            <a:r>
              <a:rPr lang="fr-FR" dirty="0" smtClean="0"/>
              <a:t>Lactose : le sucre contenu dans le lait</a:t>
            </a:r>
          </a:p>
          <a:p>
            <a:pPr lvl="2"/>
            <a:r>
              <a:rPr lang="fr-FR" dirty="0" smtClean="0"/>
              <a:t>Sucrose (ou saccharose) : le sucre de table, ou sucre blanc.</a:t>
            </a:r>
            <a:endParaRPr lang="fr-CA" dirty="0" smtClean="0"/>
          </a:p>
          <a:p>
            <a:pPr lvl="1"/>
            <a:r>
              <a:rPr lang="fr-FR" dirty="0" smtClean="0"/>
              <a:t>Certains de ces sucres sont naturellement présents dans les aliments tandis que d’autres ont été ajoutés aux produits alimentaires lors de leur transformation.</a:t>
            </a:r>
            <a:endParaRPr lang="fr-CA" dirty="0" smtClean="0"/>
          </a:p>
          <a:p>
            <a:pPr lvl="2"/>
            <a:endParaRPr lang="fr-FR" dirty="0" smtClean="0"/>
          </a:p>
          <a:p>
            <a:pPr lvl="2"/>
            <a:endParaRPr lang="fr-FR" dirty="0" smtClean="0"/>
          </a:p>
        </p:txBody>
      </p:sp>
      <p:sp>
        <p:nvSpPr>
          <p:cNvPr id="4" name="Espace réservé du numéro de diapositive 3"/>
          <p:cNvSpPr>
            <a:spLocks noGrp="1"/>
          </p:cNvSpPr>
          <p:nvPr>
            <p:ph type="sldNum" sz="quarter" idx="12"/>
          </p:nvPr>
        </p:nvSpPr>
        <p:spPr/>
        <p:txBody>
          <a:bodyPr/>
          <a:lstStyle/>
          <a:p>
            <a:pPr>
              <a:defRPr/>
            </a:pPr>
            <a:fld id="{B2C2DBA0-DCF2-4735-BE10-D96FC7B68DAC}" type="slidenum">
              <a:rPr lang="fr-CA"/>
              <a:pPr>
                <a:defRPr/>
              </a:pPr>
              <a:t>35</a:t>
            </a:fld>
            <a:endParaRPr lang="fr-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600" dirty="0" smtClean="0"/>
              <a:t>Glucides </a:t>
            </a:r>
            <a:r>
              <a:rPr lang="fr-CA" dirty="0" smtClean="0"/>
              <a:t/>
            </a:r>
            <a:br>
              <a:rPr lang="fr-CA" dirty="0" smtClean="0"/>
            </a:br>
            <a:endParaRPr lang="fr-FR" sz="2200" dirty="0"/>
          </a:p>
        </p:txBody>
      </p:sp>
      <p:sp>
        <p:nvSpPr>
          <p:cNvPr id="45059" name="Espace réservé du contenu 2"/>
          <p:cNvSpPr>
            <a:spLocks noGrp="1"/>
          </p:cNvSpPr>
          <p:nvPr>
            <p:ph idx="1"/>
          </p:nvPr>
        </p:nvSpPr>
        <p:spPr/>
        <p:txBody>
          <a:bodyPr/>
          <a:lstStyle/>
          <a:p>
            <a:pPr lvl="1"/>
            <a:r>
              <a:rPr lang="fr-FR" dirty="0" smtClean="0"/>
              <a:t>Les glucides complexes :</a:t>
            </a:r>
          </a:p>
          <a:p>
            <a:pPr lvl="2"/>
            <a:r>
              <a:rPr lang="fr-FR" dirty="0" smtClean="0"/>
              <a:t>L’amidon : de longues chaînes de glucose qui se trouvent dans les aliments féculents</a:t>
            </a:r>
          </a:p>
          <a:p>
            <a:pPr lvl="2"/>
            <a:r>
              <a:rPr lang="fr-FR" dirty="0" smtClean="0"/>
              <a:t>Les fibres : des glucides non digérés par l’humain, présents dans les produits céréaliers à grains entiers, les fruits, les légumes et les légumineuses</a:t>
            </a:r>
          </a:p>
          <a:p>
            <a:pPr lvl="1"/>
            <a:r>
              <a:rPr lang="fr-CA" dirty="0" smtClean="0"/>
              <a:t>Malgré le fait que les aliments contiennent des protéines, des lipides, des vitamines et des minéraux, ce sont uniquement les glucides qui affectent directement la glycémie.</a:t>
            </a:r>
            <a:endParaRPr lang="fr-FR" dirty="0" smtClean="0"/>
          </a:p>
          <a:p>
            <a:pPr lvl="2"/>
            <a:endParaRPr lang="fr-FR" dirty="0" smtClean="0"/>
          </a:p>
          <a:p>
            <a:pPr lvl="1"/>
            <a:endParaRPr lang="fr-FR" dirty="0" smtClean="0"/>
          </a:p>
        </p:txBody>
      </p:sp>
      <p:sp>
        <p:nvSpPr>
          <p:cNvPr id="4" name="Espace réservé du numéro de diapositive 3"/>
          <p:cNvSpPr>
            <a:spLocks noGrp="1"/>
          </p:cNvSpPr>
          <p:nvPr>
            <p:ph type="sldNum" sz="quarter" idx="12"/>
          </p:nvPr>
        </p:nvSpPr>
        <p:spPr/>
        <p:txBody>
          <a:bodyPr/>
          <a:lstStyle/>
          <a:p>
            <a:pPr>
              <a:defRPr/>
            </a:pPr>
            <a:fld id="{C5D5AC00-C223-474D-89B9-821563CF6CC6}" type="slidenum">
              <a:rPr lang="fr-CA"/>
              <a:pPr>
                <a:defRPr/>
              </a:pPr>
              <a:t>36</a:t>
            </a:fld>
            <a:endParaRPr lang="fr-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sz="5600" dirty="0" smtClean="0"/>
              <a:t>Sources de glucides </a:t>
            </a:r>
            <a:r>
              <a:rPr lang="fr-FR" dirty="0" smtClean="0"/>
              <a:t/>
            </a:r>
            <a:br>
              <a:rPr lang="fr-FR" dirty="0" smtClean="0"/>
            </a:br>
            <a:endParaRPr lang="fr-FR" sz="2200" dirty="0"/>
          </a:p>
        </p:txBody>
      </p:sp>
      <p:sp>
        <p:nvSpPr>
          <p:cNvPr id="46083" name="Espace réservé du contenu 2"/>
          <p:cNvSpPr>
            <a:spLocks noGrp="1"/>
          </p:cNvSpPr>
          <p:nvPr>
            <p:ph idx="1"/>
          </p:nvPr>
        </p:nvSpPr>
        <p:spPr/>
        <p:txBody>
          <a:bodyPr/>
          <a:lstStyle/>
          <a:p>
            <a:r>
              <a:rPr lang="fr-FR" dirty="0" smtClean="0"/>
              <a:t>Sources naturelles</a:t>
            </a:r>
          </a:p>
          <a:p>
            <a:pPr lvl="1"/>
            <a:r>
              <a:rPr lang="fr-FR" dirty="0" smtClean="0"/>
              <a:t>Produits céréaliers </a:t>
            </a:r>
          </a:p>
          <a:p>
            <a:pPr lvl="2"/>
            <a:r>
              <a:rPr lang="fr-FR" dirty="0" smtClean="0"/>
              <a:t>pains, céréales, farines, pâtes alimentaires, </a:t>
            </a:r>
            <a:r>
              <a:rPr lang="fr-FR" dirty="0" err="1" smtClean="0"/>
              <a:t>etc</a:t>
            </a:r>
            <a:endParaRPr lang="fr-FR" dirty="0" smtClean="0"/>
          </a:p>
          <a:p>
            <a:pPr lvl="1"/>
            <a:r>
              <a:rPr lang="fr-FR" dirty="0" smtClean="0"/>
              <a:t>Légumes féculents</a:t>
            </a:r>
          </a:p>
          <a:p>
            <a:pPr lvl="2"/>
            <a:r>
              <a:rPr lang="fr-FR" dirty="0" smtClean="0"/>
              <a:t>pommes de terre, maïs, pois verts, etc.</a:t>
            </a:r>
          </a:p>
          <a:p>
            <a:pPr lvl="1"/>
            <a:r>
              <a:rPr lang="fr-CA" dirty="0" smtClean="0"/>
              <a:t>Légumineuses</a:t>
            </a:r>
          </a:p>
          <a:p>
            <a:pPr lvl="2"/>
            <a:r>
              <a:rPr lang="fr-FR" dirty="0" smtClean="0"/>
              <a:t>haricots rouges, noirs ou blancs, pois chiches, lentilles, etc.</a:t>
            </a:r>
            <a:endParaRPr lang="fr-CA" dirty="0" smtClean="0"/>
          </a:p>
          <a:p>
            <a:pPr lvl="1"/>
            <a:r>
              <a:rPr lang="fr-FR" dirty="0" smtClean="0"/>
              <a:t>Fruits et légumes ainsi que leur jus.</a:t>
            </a:r>
          </a:p>
          <a:p>
            <a:pPr lvl="1"/>
            <a:r>
              <a:rPr lang="fr-FR" dirty="0" smtClean="0"/>
              <a:t>Lait et certains produits laitiers comme le yogourt.</a:t>
            </a:r>
          </a:p>
          <a:p>
            <a:pPr lvl="1"/>
            <a:endParaRPr lang="fr-CA" dirty="0" smtClean="0"/>
          </a:p>
          <a:p>
            <a:pPr lvl="2"/>
            <a:endParaRPr lang="fr-FR" dirty="0" smtClean="0"/>
          </a:p>
        </p:txBody>
      </p:sp>
      <p:sp>
        <p:nvSpPr>
          <p:cNvPr id="4" name="Espace réservé du numéro de diapositive 3"/>
          <p:cNvSpPr>
            <a:spLocks noGrp="1"/>
          </p:cNvSpPr>
          <p:nvPr>
            <p:ph type="sldNum" sz="quarter" idx="12"/>
          </p:nvPr>
        </p:nvSpPr>
        <p:spPr/>
        <p:txBody>
          <a:bodyPr/>
          <a:lstStyle/>
          <a:p>
            <a:pPr>
              <a:defRPr/>
            </a:pPr>
            <a:fld id="{5549ADB1-BC86-4ACC-80A8-CFC681BFB2C9}" type="slidenum">
              <a:rPr lang="fr-CA"/>
              <a:pPr>
                <a:defRPr/>
              </a:pPr>
              <a:t>37</a:t>
            </a:fld>
            <a:endParaRPr lang="fr-C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sz="5600" dirty="0" smtClean="0"/>
              <a:t>Sources de glucides </a:t>
            </a:r>
            <a:r>
              <a:rPr lang="fr-FR" dirty="0" smtClean="0"/>
              <a:t/>
            </a:r>
            <a:br>
              <a:rPr lang="fr-FR" dirty="0" smtClean="0"/>
            </a:br>
            <a:endParaRPr lang="fr-FR" sz="2200" dirty="0"/>
          </a:p>
        </p:txBody>
      </p:sp>
      <p:sp>
        <p:nvSpPr>
          <p:cNvPr id="48131" name="Espace réservé du contenu 2"/>
          <p:cNvSpPr>
            <a:spLocks noGrp="1"/>
          </p:cNvSpPr>
          <p:nvPr>
            <p:ph idx="1"/>
          </p:nvPr>
        </p:nvSpPr>
        <p:spPr/>
        <p:txBody>
          <a:bodyPr/>
          <a:lstStyle/>
          <a:p>
            <a:r>
              <a:rPr lang="fr-FR" dirty="0" smtClean="0"/>
              <a:t>Les aliments riches en sucres concentrés ou en sucres ajoutés</a:t>
            </a:r>
          </a:p>
          <a:p>
            <a:pPr lvl="1"/>
            <a:r>
              <a:rPr lang="fr-FR" dirty="0" smtClean="0"/>
              <a:t>sucre blanc, cassonade, miel, sirops d’érable et de maïs, gâteaux, biscuits, pâtisseries, bonbons, chocolats, boissons gazeuses, boissons aux fruits, etc.</a:t>
            </a:r>
          </a:p>
          <a:p>
            <a:r>
              <a:rPr lang="fr-FR" dirty="0" smtClean="0"/>
              <a:t>Certains de ces aliments sont utiles pour corriger une hypoglycémie. Par contre, comme ils sont peu nutritifs et qu’ils peuvent faire monter la glycémie en flèche, ils doivent être consommés de façon modérée dans l’alimentation quotidienne .</a:t>
            </a:r>
          </a:p>
        </p:txBody>
      </p:sp>
      <p:sp>
        <p:nvSpPr>
          <p:cNvPr id="4" name="Espace réservé du numéro de diapositive 3"/>
          <p:cNvSpPr>
            <a:spLocks noGrp="1"/>
          </p:cNvSpPr>
          <p:nvPr>
            <p:ph type="sldNum" sz="quarter" idx="12"/>
          </p:nvPr>
        </p:nvSpPr>
        <p:spPr/>
        <p:txBody>
          <a:bodyPr/>
          <a:lstStyle/>
          <a:p>
            <a:pPr>
              <a:defRPr/>
            </a:pPr>
            <a:fld id="{CC973759-6EA4-492D-8A29-37B783AB5039}" type="slidenum">
              <a:rPr lang="fr-CA"/>
              <a:pPr>
                <a:defRPr/>
              </a:pPr>
              <a:t>38</a:t>
            </a:fld>
            <a:endParaRPr lang="fr-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900" dirty="0" smtClean="0"/>
              <a:t>Aliments à faible teneur en glucides </a:t>
            </a:r>
            <a:r>
              <a:rPr lang="fr-CA" sz="4700" dirty="0" smtClean="0"/>
              <a:t/>
            </a:r>
            <a:br>
              <a:rPr lang="fr-CA" sz="4700" dirty="0" smtClean="0"/>
            </a:br>
            <a:endParaRPr lang="fr-FR" sz="2200" dirty="0"/>
          </a:p>
        </p:txBody>
      </p:sp>
      <p:sp>
        <p:nvSpPr>
          <p:cNvPr id="49155" name="Espace réservé du contenu 2"/>
          <p:cNvSpPr>
            <a:spLocks noGrp="1"/>
          </p:cNvSpPr>
          <p:nvPr>
            <p:ph idx="1"/>
          </p:nvPr>
        </p:nvSpPr>
        <p:spPr/>
        <p:txBody>
          <a:bodyPr/>
          <a:lstStyle/>
          <a:p>
            <a:r>
              <a:rPr lang="fr-FR" dirty="0" smtClean="0"/>
              <a:t>D’autres aliments ne contiennent pas de glucides, ou sinon en petite quantité. Ces aliments sont une bonne alternative aux collations sucrées et peuvent satisfaire la faim lors d’une fringale. De plus, plusieurs aliments faibles en glucides contiennent de bonnes quantités de protéines, ce qui peut aider à prévenir les épisodes d’hypoglycémie.</a:t>
            </a:r>
          </a:p>
        </p:txBody>
      </p:sp>
      <p:sp>
        <p:nvSpPr>
          <p:cNvPr id="4" name="Espace réservé du numéro de diapositive 3"/>
          <p:cNvSpPr>
            <a:spLocks noGrp="1"/>
          </p:cNvSpPr>
          <p:nvPr>
            <p:ph type="sldNum" sz="quarter" idx="12"/>
          </p:nvPr>
        </p:nvSpPr>
        <p:spPr/>
        <p:txBody>
          <a:bodyPr/>
          <a:lstStyle/>
          <a:p>
            <a:pPr>
              <a:defRPr/>
            </a:pPr>
            <a:fld id="{30B23551-E593-4ACC-AAC2-6E3FFEE13137}" type="slidenum">
              <a:rPr lang="fr-CA"/>
              <a:pPr>
                <a:defRPr/>
              </a:pPr>
              <a:t>39</a:t>
            </a:fld>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BA579B7-E411-4435-86C6-9116DA0B6BEF}" type="slidenum">
              <a:rPr lang="fr-CA"/>
              <a:pPr>
                <a:defRPr/>
              </a:pPr>
              <a:t>4</a:t>
            </a:fld>
            <a:endParaRPr lang="fr-CA"/>
          </a:p>
        </p:txBody>
      </p:sp>
      <p:sp>
        <p:nvSpPr>
          <p:cNvPr id="5" name="Espace réservé du pied de page 5"/>
          <p:cNvSpPr>
            <a:spLocks noGrp="1"/>
          </p:cNvSpPr>
          <p:nvPr>
            <p:ph type="ftr" sz="quarter" idx="12"/>
          </p:nvPr>
        </p:nvSpPr>
        <p:spPr/>
        <p:txBody>
          <a:bodyPr/>
          <a:lstStyle/>
          <a:p>
            <a:pPr>
              <a:defRPr/>
            </a:pPr>
            <a:r>
              <a:rPr lang="fr-CA"/>
              <a:t>Le diabète</a:t>
            </a:r>
          </a:p>
        </p:txBody>
      </p:sp>
      <p:sp>
        <p:nvSpPr>
          <p:cNvPr id="163842" name="Rectangle 2"/>
          <p:cNvSpPr>
            <a:spLocks noGrp="1" noChangeArrowheads="1"/>
          </p:cNvSpPr>
          <p:nvPr>
            <p:ph type="title"/>
          </p:nvPr>
        </p:nvSpPr>
        <p:spPr/>
        <p:txBody>
          <a:bodyPr/>
          <a:lstStyle/>
          <a:p>
            <a:pPr eaLnBrk="1" hangingPunct="1">
              <a:defRPr/>
            </a:pPr>
            <a:r>
              <a:rPr lang="fr-CA" sz="5400" dirty="0" smtClean="0"/>
              <a:t>Le diabète </a:t>
            </a:r>
            <a:r>
              <a:rPr lang="fr-CA" sz="1800" dirty="0" smtClean="0"/>
              <a:t>Lewis Tome 3, chapitre 60, p. 598</a:t>
            </a:r>
            <a:r>
              <a:rPr lang="fr-CA" sz="4000" dirty="0" smtClean="0"/>
              <a:t/>
            </a:r>
            <a:br>
              <a:rPr lang="fr-CA" sz="4000" dirty="0" smtClean="0"/>
            </a:br>
            <a:endParaRPr lang="fr-CA" sz="1800" dirty="0" smtClean="0"/>
          </a:p>
        </p:txBody>
      </p:sp>
      <p:sp>
        <p:nvSpPr>
          <p:cNvPr id="163843" name="Rectangle 3"/>
          <p:cNvSpPr>
            <a:spLocks noGrp="1" noChangeArrowheads="1"/>
          </p:cNvSpPr>
          <p:nvPr>
            <p:ph type="body" idx="1"/>
          </p:nvPr>
        </p:nvSpPr>
        <p:spPr/>
        <p:txBody>
          <a:bodyPr/>
          <a:lstStyle/>
          <a:p>
            <a:pPr eaLnBrk="1" hangingPunct="1">
              <a:defRPr/>
            </a:pPr>
            <a:r>
              <a:rPr lang="fr-CA" smtClean="0"/>
              <a:t>Définition: </a:t>
            </a:r>
          </a:p>
          <a:p>
            <a:pPr algn="just" eaLnBrk="1" hangingPunct="1">
              <a:buFont typeface="Wingdings" pitchFamily="2" charset="2"/>
              <a:buNone/>
              <a:defRPr/>
            </a:pPr>
            <a:r>
              <a:rPr lang="fr-CA" smtClean="0"/>
              <a:t>	le diabète est une maladie chronique caractérisée par une incapacité du pancréas à sécréter suffisamment d’insuline ou une incapacité de l’organisme à bien utiliser l’insuline. L’insuline transforme le glucose en énergie.</a:t>
            </a:r>
          </a:p>
          <a:p>
            <a:pPr eaLnBrk="1" hangingPunct="1">
              <a:defRPr/>
            </a:pPr>
            <a:endParaRPr lang="fr-CA" smtClean="0"/>
          </a:p>
        </p:txBody>
      </p:sp>
    </p:spTree>
    <p:extLst>
      <p:ext uri="{BB962C8B-B14F-4D97-AF65-F5344CB8AC3E}">
        <p14:creationId xmlns:p14="http://schemas.microsoft.com/office/powerpoint/2010/main" xmlns="" val="2525256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900" dirty="0" smtClean="0"/>
              <a:t>Aliments à faible teneur en glucides </a:t>
            </a:r>
            <a:r>
              <a:rPr lang="fr-CA" sz="6000" dirty="0" smtClean="0"/>
              <a:t/>
            </a:r>
            <a:br>
              <a:rPr lang="fr-CA" sz="6000" dirty="0" smtClean="0"/>
            </a:br>
            <a:endParaRPr lang="fr-FR" sz="2200" dirty="0"/>
          </a:p>
        </p:txBody>
      </p:sp>
      <p:sp>
        <p:nvSpPr>
          <p:cNvPr id="3" name="Espace réservé du contenu 2"/>
          <p:cNvSpPr>
            <a:spLocks noGrp="1"/>
          </p:cNvSpPr>
          <p:nvPr>
            <p:ph idx="1"/>
          </p:nvPr>
        </p:nvSpPr>
        <p:spPr/>
        <p:txBody>
          <a:bodyPr>
            <a:normAutofit fontScale="85000" lnSpcReduction="10000"/>
          </a:bodyPr>
          <a:lstStyle/>
          <a:p>
            <a:pPr marL="274320" indent="-274320" fontAlgn="auto">
              <a:spcAft>
                <a:spcPts val="0"/>
              </a:spcAft>
              <a:buClr>
                <a:schemeClr val="accent3"/>
              </a:buClr>
              <a:buFont typeface="Wingdings 2"/>
              <a:buChar char=""/>
              <a:defRPr/>
            </a:pPr>
            <a:r>
              <a:rPr lang="fr-FR" dirty="0" smtClean="0"/>
              <a:t>Aliments qui ne contiennent pas de glucides, ou qui en contiennent en quantité négligeable</a:t>
            </a:r>
          </a:p>
          <a:p>
            <a:pPr marL="640080" lvl="1" indent="-246888" fontAlgn="auto">
              <a:spcAft>
                <a:spcPts val="0"/>
              </a:spcAft>
              <a:buFont typeface="Wingdings 2"/>
              <a:buChar char=""/>
              <a:defRPr/>
            </a:pPr>
            <a:r>
              <a:rPr lang="fr-FR" dirty="0" smtClean="0"/>
              <a:t>La viande, la volaille, le poisson, les abats, les œufs, les charcuteries</a:t>
            </a:r>
          </a:p>
          <a:p>
            <a:pPr marL="640080" lvl="1" indent="-246888" fontAlgn="auto">
              <a:spcAft>
                <a:spcPts val="0"/>
              </a:spcAft>
              <a:buFont typeface="Wingdings 2"/>
              <a:buChar char=""/>
              <a:defRPr/>
            </a:pPr>
            <a:r>
              <a:rPr lang="fr-FR" dirty="0" smtClean="0"/>
              <a:t>Les mollusques, coquillages, crustacés</a:t>
            </a:r>
          </a:p>
          <a:p>
            <a:pPr marL="640080" lvl="1" indent="-246888" fontAlgn="auto">
              <a:spcAft>
                <a:spcPts val="0"/>
              </a:spcAft>
              <a:buFont typeface="Wingdings 2"/>
              <a:buChar char=""/>
              <a:defRPr/>
            </a:pPr>
            <a:r>
              <a:rPr lang="fr-FR" dirty="0" smtClean="0"/>
              <a:t>La plupart des fromages</a:t>
            </a:r>
          </a:p>
          <a:p>
            <a:pPr marL="640080" lvl="1" indent="-246888" fontAlgn="auto">
              <a:spcAft>
                <a:spcPts val="0"/>
              </a:spcAft>
              <a:buFont typeface="Wingdings 2"/>
              <a:buChar char=""/>
              <a:defRPr/>
            </a:pPr>
            <a:r>
              <a:rPr lang="fr-FR" dirty="0" smtClean="0"/>
              <a:t>Le tofu</a:t>
            </a:r>
          </a:p>
          <a:p>
            <a:pPr marL="640080" lvl="1" indent="-246888" fontAlgn="auto">
              <a:spcAft>
                <a:spcPts val="0"/>
              </a:spcAft>
              <a:buFont typeface="Wingdings 2"/>
              <a:buChar char=""/>
              <a:defRPr/>
            </a:pPr>
            <a:r>
              <a:rPr lang="fr-FR" dirty="0" smtClean="0"/>
              <a:t>Les matières grasses (ex. : beurre, margarine, huile, mayonnaise, etc.)</a:t>
            </a:r>
          </a:p>
          <a:p>
            <a:pPr marL="640080" lvl="1" indent="-246888" fontAlgn="auto">
              <a:spcAft>
                <a:spcPts val="0"/>
              </a:spcAft>
              <a:buFont typeface="Wingdings 2"/>
              <a:buChar char=""/>
              <a:defRPr/>
            </a:pPr>
            <a:r>
              <a:rPr lang="fr-FR" dirty="0" smtClean="0"/>
              <a:t>Les épices et certains condiments (ex. : moutarde)</a:t>
            </a:r>
          </a:p>
          <a:p>
            <a:pPr marL="640080" lvl="1" indent="-246888" fontAlgn="auto">
              <a:spcAft>
                <a:spcPts val="0"/>
              </a:spcAft>
              <a:buFont typeface="Wingdings 2"/>
              <a:buChar char=""/>
              <a:defRPr/>
            </a:pPr>
            <a:r>
              <a:rPr lang="fr-FR" dirty="0" smtClean="0"/>
              <a:t>Le thé, le café, les boissons « diète»</a:t>
            </a:r>
          </a:p>
          <a:p>
            <a:pPr marL="640080" lvl="1" indent="-246888" fontAlgn="auto">
              <a:spcAft>
                <a:spcPts val="0"/>
              </a:spcAft>
              <a:buFont typeface="Wingdings 2"/>
              <a:buChar char=""/>
              <a:defRPr/>
            </a:pPr>
            <a:r>
              <a:rPr lang="fr-FR" dirty="0" smtClean="0"/>
              <a:t>Les bouillons clairs, les consommés</a:t>
            </a:r>
          </a:p>
          <a:p>
            <a:pPr marL="640080" lvl="1" indent="-246888" fontAlgn="auto">
              <a:spcAft>
                <a:spcPts val="0"/>
              </a:spcAft>
              <a:buFont typeface="Wingdings 2"/>
              <a:buChar char=""/>
              <a:defRPr/>
            </a:pPr>
            <a:r>
              <a:rPr lang="fr-FR" dirty="0" smtClean="0"/>
              <a:t>La gélatine neutre ou aromatisée (ex. : </a:t>
            </a:r>
            <a:r>
              <a:rPr lang="fr-FR" dirty="0" err="1" smtClean="0"/>
              <a:t>Jell</a:t>
            </a:r>
            <a:r>
              <a:rPr lang="fr-FR" dirty="0" smtClean="0"/>
              <a:t>-O) sans sucre ajouté</a:t>
            </a:r>
            <a:endParaRPr lang="fr-FR" dirty="0"/>
          </a:p>
        </p:txBody>
      </p:sp>
      <p:sp>
        <p:nvSpPr>
          <p:cNvPr id="4" name="Espace réservé du numéro de diapositive 3"/>
          <p:cNvSpPr>
            <a:spLocks noGrp="1"/>
          </p:cNvSpPr>
          <p:nvPr>
            <p:ph type="sldNum" sz="quarter" idx="12"/>
          </p:nvPr>
        </p:nvSpPr>
        <p:spPr/>
        <p:txBody>
          <a:bodyPr/>
          <a:lstStyle/>
          <a:p>
            <a:pPr>
              <a:defRPr/>
            </a:pPr>
            <a:fld id="{D59A0578-0017-41A3-9D7B-423ADF1EE4EB}" type="slidenum">
              <a:rPr lang="fr-CA"/>
              <a:pPr>
                <a:defRPr/>
              </a:pPr>
              <a:t>40</a:t>
            </a:fld>
            <a:endParaRPr lang="fr-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Autres constituants glucidiques</a:t>
            </a:r>
            <a:endParaRPr lang="fr-FR" sz="2200" dirty="0"/>
          </a:p>
        </p:txBody>
      </p:sp>
      <p:sp>
        <p:nvSpPr>
          <p:cNvPr id="52227" name="Espace réservé du contenu 2"/>
          <p:cNvSpPr>
            <a:spLocks noGrp="1"/>
          </p:cNvSpPr>
          <p:nvPr>
            <p:ph idx="1"/>
          </p:nvPr>
        </p:nvSpPr>
        <p:spPr/>
        <p:txBody>
          <a:bodyPr/>
          <a:lstStyle/>
          <a:p>
            <a:r>
              <a:rPr lang="fr-FR" dirty="0" smtClean="0"/>
              <a:t> Fibres alimentaires (n’ont pas d’effet direct sur la glycémie)</a:t>
            </a:r>
          </a:p>
          <a:p>
            <a:pPr lvl="1"/>
            <a:r>
              <a:rPr lang="fr-FR" dirty="0" smtClean="0"/>
              <a:t>favorisent la régularité intestinale</a:t>
            </a:r>
          </a:p>
          <a:p>
            <a:pPr lvl="1"/>
            <a:r>
              <a:rPr lang="fr-FR" dirty="0" smtClean="0"/>
              <a:t>augmentent la satiété</a:t>
            </a:r>
          </a:p>
          <a:p>
            <a:pPr lvl="1"/>
            <a:r>
              <a:rPr lang="fr-FR" dirty="0" smtClean="0"/>
              <a:t>ralentissent la vitesse de digestion des sucres et de l’amidon</a:t>
            </a:r>
          </a:p>
          <a:p>
            <a:pPr lvl="1"/>
            <a:r>
              <a:rPr lang="fr-CA" dirty="0" smtClean="0"/>
              <a:t>réduisent  le cholestérol total et les lipoprotéines de basse densité (LDL) dans le sang</a:t>
            </a:r>
            <a:endParaRPr lang="fr-FR" dirty="0" smtClean="0"/>
          </a:p>
        </p:txBody>
      </p:sp>
      <p:sp>
        <p:nvSpPr>
          <p:cNvPr id="4" name="Espace réservé du numéro de diapositive 3"/>
          <p:cNvSpPr>
            <a:spLocks noGrp="1"/>
          </p:cNvSpPr>
          <p:nvPr>
            <p:ph type="sldNum" sz="quarter" idx="12"/>
          </p:nvPr>
        </p:nvSpPr>
        <p:spPr/>
        <p:txBody>
          <a:bodyPr/>
          <a:lstStyle/>
          <a:p>
            <a:pPr>
              <a:defRPr/>
            </a:pPr>
            <a:fld id="{3063584A-30AC-4D16-B9A2-BB751A94D5E8}" type="slidenum">
              <a:rPr lang="fr-CA"/>
              <a:pPr>
                <a:defRPr/>
              </a:pPr>
              <a:t>41</a:t>
            </a:fld>
            <a:endParaRPr lang="fr-C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Autres constituants glucidiques</a:t>
            </a:r>
            <a:endParaRPr lang="fr-FR" dirty="0"/>
          </a:p>
        </p:txBody>
      </p:sp>
      <p:sp>
        <p:nvSpPr>
          <p:cNvPr id="53251" name="Espace réservé du contenu 2"/>
          <p:cNvSpPr>
            <a:spLocks noGrp="1"/>
          </p:cNvSpPr>
          <p:nvPr>
            <p:ph idx="1"/>
          </p:nvPr>
        </p:nvSpPr>
        <p:spPr/>
        <p:txBody>
          <a:bodyPr/>
          <a:lstStyle/>
          <a:p>
            <a:r>
              <a:rPr lang="fr-CA" dirty="0" smtClean="0"/>
              <a:t>Le fait de manger </a:t>
            </a:r>
            <a:r>
              <a:rPr lang="fr-FR" dirty="0" smtClean="0"/>
              <a:t>un aliment riche en fibres peut donc grandement aider à retarder l’entrée du glucose dans le sang et, conséquemment, faire élever la glycémie moins rapidement. Certains aliments comme les fruits, contiennent des sucres rapidement absorbables mais contiennent également des fibres.</a:t>
            </a:r>
          </a:p>
          <a:p>
            <a:r>
              <a:rPr lang="fr-FR" dirty="0" smtClean="0"/>
              <a:t>Ainsi, le fait de manger un fruit frais (qui contient des fibres), plutôt qu’un jus de fruits (dépourvu de fibres), fera élever la glycémie moins rapidement.</a:t>
            </a:r>
          </a:p>
          <a:p>
            <a:r>
              <a:rPr lang="fr-FR" dirty="0" smtClean="0"/>
              <a:t>Les fibres n’ont pas d’impact sur la glycémie. </a:t>
            </a:r>
          </a:p>
          <a:p>
            <a:endParaRPr lang="fr-FR" dirty="0" smtClean="0"/>
          </a:p>
          <a:p>
            <a:endParaRPr lang="fr-FR" dirty="0" smtClean="0"/>
          </a:p>
        </p:txBody>
      </p:sp>
      <p:sp>
        <p:nvSpPr>
          <p:cNvPr id="4" name="Espace réservé du numéro de diapositive 3"/>
          <p:cNvSpPr>
            <a:spLocks noGrp="1"/>
          </p:cNvSpPr>
          <p:nvPr>
            <p:ph type="sldNum" sz="quarter" idx="12"/>
          </p:nvPr>
        </p:nvSpPr>
        <p:spPr/>
        <p:txBody>
          <a:bodyPr/>
          <a:lstStyle/>
          <a:p>
            <a:pPr>
              <a:defRPr/>
            </a:pPr>
            <a:fld id="{50095F4B-9D2B-4423-938C-4C43AF77595D}" type="slidenum">
              <a:rPr lang="fr-CA"/>
              <a:pPr>
                <a:defRPr/>
              </a:pPr>
              <a:t>42</a:t>
            </a:fld>
            <a:endParaRPr lang="fr-C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5600"/>
            <a:ext cx="8229600" cy="1143000"/>
          </a:xfrm>
        </p:spPr>
        <p:txBody>
          <a:bodyPr/>
          <a:lstStyle/>
          <a:p>
            <a:r>
              <a:rPr lang="fr-CA" sz="4000" dirty="0" smtClean="0"/>
              <a:t>Savoir déterminer le contenu en glucides d’une portion d’aliment </a:t>
            </a:r>
            <a:r>
              <a:rPr lang="fr-CA" sz="5400" dirty="0" smtClean="0"/>
              <a:t/>
            </a:r>
            <a:br>
              <a:rPr lang="fr-CA" sz="5400" dirty="0" smtClean="0"/>
            </a:br>
            <a:endParaRPr lang="fr-FR" sz="2000" dirty="0"/>
          </a:p>
        </p:txBody>
      </p:sp>
      <p:sp>
        <p:nvSpPr>
          <p:cNvPr id="4" name="Espace réservé du texte 3"/>
          <p:cNvSpPr>
            <a:spLocks noGrp="1"/>
          </p:cNvSpPr>
          <p:nvPr>
            <p:ph type="body" sz="half" idx="2"/>
          </p:nvPr>
        </p:nvSpPr>
        <p:spPr>
          <a:xfrm>
            <a:off x="4648200" y="2000240"/>
            <a:ext cx="4038600" cy="4429156"/>
          </a:xfrm>
        </p:spPr>
        <p:txBody>
          <a:bodyPr>
            <a:normAutofit fontScale="70000" lnSpcReduction="20000"/>
          </a:bodyPr>
          <a:lstStyle/>
          <a:p>
            <a:pPr marL="274320" indent="-274320" fontAlgn="auto">
              <a:spcAft>
                <a:spcPts val="0"/>
              </a:spcAft>
              <a:buClr>
                <a:schemeClr val="accent3"/>
              </a:buClr>
              <a:buFont typeface="Wingdings 2"/>
              <a:buChar char=""/>
              <a:defRPr/>
            </a:pPr>
            <a:r>
              <a:rPr lang="fr-FR" dirty="0" smtClean="0"/>
              <a:t>Ce n’est peut-être pas la portion que vous consommez ! Assurez-vous de faire le calcul pour votre portion.</a:t>
            </a:r>
          </a:p>
          <a:p>
            <a:pPr marL="274320" indent="-274320" fontAlgn="auto">
              <a:spcAft>
                <a:spcPts val="0"/>
              </a:spcAft>
              <a:buClr>
                <a:schemeClr val="accent3"/>
              </a:buClr>
              <a:buFont typeface="Wingdings 2"/>
              <a:buChar char=""/>
              <a:defRPr/>
            </a:pPr>
            <a:r>
              <a:rPr lang="fr-FR" dirty="0" smtClean="0"/>
              <a:t>Quantité totale de glucides contenue dans la portion de cet aliment. Cette valeur inclut notamment les fibres, les sucres (naturels et/ou ajoutés) et l’amidon.</a:t>
            </a:r>
          </a:p>
          <a:p>
            <a:pPr marL="274320" indent="-274320" fontAlgn="auto">
              <a:spcAft>
                <a:spcPts val="0"/>
              </a:spcAft>
              <a:buClr>
                <a:schemeClr val="accent3"/>
              </a:buClr>
              <a:buFont typeface="Wingdings 2"/>
              <a:buChar char=""/>
              <a:defRPr/>
            </a:pPr>
            <a:endParaRPr lang="fr-FR" dirty="0" smtClean="0"/>
          </a:p>
          <a:p>
            <a:pPr marL="274320" indent="-274320" fontAlgn="auto">
              <a:spcAft>
                <a:spcPts val="0"/>
              </a:spcAft>
              <a:buClr>
                <a:schemeClr val="accent3"/>
              </a:buClr>
              <a:buFont typeface="Wingdings 2"/>
              <a:buChar char=""/>
              <a:defRPr/>
            </a:pPr>
            <a:r>
              <a:rPr lang="fr-FR" dirty="0" smtClean="0"/>
              <a:t>Les fibres n’ont pas d’impact sur la glycémie. Cet aliment contient donc maintenant 16 g de glucides après y avoir soustrait les fibres.</a:t>
            </a:r>
          </a:p>
          <a:p>
            <a:pPr marL="274320" indent="-274320" fontAlgn="auto">
              <a:spcAft>
                <a:spcPts val="0"/>
              </a:spcAft>
              <a:buClr>
                <a:schemeClr val="accent3"/>
              </a:buClr>
              <a:buFont typeface="Wingdings 2"/>
              <a:buChar char=""/>
              <a:defRPr/>
            </a:pPr>
            <a:endParaRPr lang="fr-FR" dirty="0" smtClean="0"/>
          </a:p>
          <a:p>
            <a:pPr marL="274320" indent="-274320" fontAlgn="auto">
              <a:spcAft>
                <a:spcPts val="0"/>
              </a:spcAft>
              <a:buClr>
                <a:schemeClr val="accent3"/>
              </a:buClr>
              <a:buFont typeface="Wingdings 2"/>
              <a:buChar char=""/>
              <a:defRPr/>
            </a:pPr>
            <a:r>
              <a:rPr lang="fr-FR" dirty="0" smtClean="0"/>
              <a:t>Ces sucres, qui affectent la glycémie, sont compris dans les 18g de glucides.</a:t>
            </a:r>
          </a:p>
          <a:p>
            <a:endParaRPr lang="fr-FR" dirty="0"/>
          </a:p>
        </p:txBody>
      </p:sp>
      <p:sp>
        <p:nvSpPr>
          <p:cNvPr id="5" name="Espace réservé du numéro de diapositive 4"/>
          <p:cNvSpPr>
            <a:spLocks noGrp="1"/>
          </p:cNvSpPr>
          <p:nvPr>
            <p:ph type="sldNum" sz="quarter" idx="10"/>
          </p:nvPr>
        </p:nvSpPr>
        <p:spPr/>
        <p:txBody>
          <a:bodyPr/>
          <a:lstStyle/>
          <a:p>
            <a:pPr>
              <a:defRPr/>
            </a:pPr>
            <a:fld id="{2D08E1FE-C97B-4B9D-BDEF-BB61BB193440}" type="slidenum">
              <a:rPr lang="fr-CA" smtClean="0"/>
              <a:pPr>
                <a:defRPr/>
              </a:pPr>
              <a:t>43</a:t>
            </a:fld>
            <a:endParaRPr lang="fr-CA"/>
          </a:p>
        </p:txBody>
      </p:sp>
      <p:pic>
        <p:nvPicPr>
          <p:cNvPr id="6" name="Picture 5"/>
          <p:cNvPicPr>
            <a:picLocks noGrp="1" noChangeAspect="1" noChangeArrowheads="1"/>
          </p:cNvPicPr>
          <p:nvPr>
            <p:ph sz="half" idx="1"/>
          </p:nvPr>
        </p:nvPicPr>
        <p:blipFill>
          <a:blip r:embed="rId2" cstate="print"/>
          <a:srcRect/>
          <a:stretch>
            <a:fillRect/>
          </a:stretch>
        </p:blipFill>
        <p:spPr>
          <a:xfrm>
            <a:off x="428596" y="1928802"/>
            <a:ext cx="2857520" cy="2214578"/>
          </a:xfrm>
        </p:spPr>
      </p:pic>
      <p:pic>
        <p:nvPicPr>
          <p:cNvPr id="7" name="Picture 4"/>
          <p:cNvPicPr>
            <a:picLocks noChangeAspect="1" noChangeArrowheads="1"/>
          </p:cNvPicPr>
          <p:nvPr/>
        </p:nvPicPr>
        <p:blipFill>
          <a:blip r:embed="rId3" cstate="print"/>
          <a:srcRect/>
          <a:stretch>
            <a:fillRect/>
          </a:stretch>
        </p:blipFill>
        <p:spPr bwMode="auto">
          <a:xfrm>
            <a:off x="428625" y="4143380"/>
            <a:ext cx="2857491" cy="2428892"/>
          </a:xfrm>
          <a:prstGeom prst="rect">
            <a:avLst/>
          </a:prstGeom>
          <a:noFill/>
          <a:ln w="9525">
            <a:noFill/>
            <a:miter lim="800000"/>
            <a:headEnd/>
            <a:tailEnd/>
          </a:ln>
        </p:spPr>
      </p:pic>
      <p:sp>
        <p:nvSpPr>
          <p:cNvPr id="8" name="Ellipse 7"/>
          <p:cNvSpPr/>
          <p:nvPr/>
        </p:nvSpPr>
        <p:spPr>
          <a:xfrm>
            <a:off x="812800" y="2357430"/>
            <a:ext cx="61592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71472" y="4500570"/>
            <a:ext cx="71438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42910" y="4857760"/>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42910" y="5143512"/>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a:stCxn id="8" idx="6"/>
          </p:cNvCxnSpPr>
          <p:nvPr/>
        </p:nvCxnSpPr>
        <p:spPr>
          <a:xfrm flipV="1">
            <a:off x="1428728" y="2143116"/>
            <a:ext cx="3214710"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9" idx="6"/>
          </p:cNvCxnSpPr>
          <p:nvPr/>
        </p:nvCxnSpPr>
        <p:spPr>
          <a:xfrm flipV="1">
            <a:off x="1285852" y="2857496"/>
            <a:ext cx="3357586" cy="18216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0" idx="6"/>
          </p:cNvCxnSpPr>
          <p:nvPr/>
        </p:nvCxnSpPr>
        <p:spPr>
          <a:xfrm flipV="1">
            <a:off x="1357290" y="4357694"/>
            <a:ext cx="3286148" cy="6429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1" idx="6"/>
          </p:cNvCxnSpPr>
          <p:nvPr/>
        </p:nvCxnSpPr>
        <p:spPr>
          <a:xfrm>
            <a:off x="1357290" y="5286388"/>
            <a:ext cx="3286148" cy="214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auto">
              <a:spcAft>
                <a:spcPts val="0"/>
              </a:spcAft>
              <a:defRPr/>
            </a:pPr>
            <a:r>
              <a:rPr lang="fr-CA" sz="5600" dirty="0" smtClean="0"/>
              <a:t>Boissons alcooliques </a:t>
            </a:r>
            <a:r>
              <a:rPr lang="fr-CA" dirty="0" smtClean="0"/>
              <a:t/>
            </a:r>
            <a:br>
              <a:rPr lang="fr-CA" dirty="0" smtClean="0"/>
            </a:br>
            <a:endParaRPr lang="fr-FR" sz="2200" dirty="0"/>
          </a:p>
        </p:txBody>
      </p:sp>
      <p:sp>
        <p:nvSpPr>
          <p:cNvPr id="56323" name="Espace réservé du contenu 6"/>
          <p:cNvSpPr>
            <a:spLocks noGrp="1"/>
          </p:cNvSpPr>
          <p:nvPr>
            <p:ph idx="1"/>
          </p:nvPr>
        </p:nvSpPr>
        <p:spPr/>
        <p:txBody>
          <a:bodyPr/>
          <a:lstStyle/>
          <a:p>
            <a:r>
              <a:rPr lang="fr-FR" dirty="0" smtClean="0"/>
              <a:t>Toute personne diabétique doit savoir que la consommation de boissons alcooliques peut affecter sa glycémie, en provoquant aussi bien des épisodes d’hyperglycémie que d’hypoglycémie. </a:t>
            </a:r>
          </a:p>
          <a:p>
            <a:r>
              <a:rPr lang="fr-FR" dirty="0" smtClean="0"/>
              <a:t>En raison des conséquences graves qu’elle peut avoir, l’hypoglycémie est une situation particulièrement menaçante, d’autant plus que les symptômes qu’elle occasionne peuvent être confondus avec les symptômes d’ébriété (ou ivresse).</a:t>
            </a:r>
          </a:p>
        </p:txBody>
      </p:sp>
      <p:sp>
        <p:nvSpPr>
          <p:cNvPr id="5" name="Espace réservé du numéro de diapositive 4"/>
          <p:cNvSpPr>
            <a:spLocks noGrp="1"/>
          </p:cNvSpPr>
          <p:nvPr>
            <p:ph type="sldNum" sz="quarter" idx="12"/>
          </p:nvPr>
        </p:nvSpPr>
        <p:spPr/>
        <p:txBody>
          <a:bodyPr/>
          <a:lstStyle/>
          <a:p>
            <a:pPr>
              <a:defRPr/>
            </a:pPr>
            <a:fld id="{E4260491-6E94-451F-9698-F84DDE88841D}" type="slidenum">
              <a:rPr lang="fr-CA"/>
              <a:pPr>
                <a:defRPr/>
              </a:pPr>
              <a:t>44</a:t>
            </a:fld>
            <a:endParaRPr lang="fr-C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Boissons alcooliques </a:t>
            </a:r>
            <a:br>
              <a:rPr lang="fr-CA" dirty="0" smtClean="0"/>
            </a:br>
            <a:r>
              <a:rPr lang="fr-CA" sz="2200" dirty="0" smtClean="0"/>
              <a:t>Lewis, p. 621</a:t>
            </a:r>
            <a:endParaRPr lang="fr-FR" sz="2200" dirty="0"/>
          </a:p>
        </p:txBody>
      </p:sp>
      <p:sp>
        <p:nvSpPr>
          <p:cNvPr id="57347" name="Espace réservé du contenu 2"/>
          <p:cNvSpPr>
            <a:spLocks noGrp="1"/>
          </p:cNvSpPr>
          <p:nvPr>
            <p:ph idx="1"/>
          </p:nvPr>
        </p:nvSpPr>
        <p:spPr/>
        <p:txBody>
          <a:bodyPr/>
          <a:lstStyle/>
          <a:p>
            <a:r>
              <a:rPr lang="fr-FR" smtClean="0"/>
              <a:t>L’alcool peut inhiber les mécanismes physiologiques régulant la synthèse du glucose (néoglucogenèse).</a:t>
            </a:r>
          </a:p>
          <a:p>
            <a:r>
              <a:rPr lang="fr-FR" smtClean="0"/>
              <a:t>Les  risques d’hypoglycémie augmentent lorsque la personne consomme de l’alcool à jeun.</a:t>
            </a:r>
          </a:p>
          <a:p>
            <a:r>
              <a:rPr lang="fr-CA" smtClean="0"/>
              <a:t>Afin d’atténuer le risque d’hypoglycémie, il est recommandé de manger en consommant de l’alcool.</a:t>
            </a:r>
          </a:p>
        </p:txBody>
      </p:sp>
      <p:sp>
        <p:nvSpPr>
          <p:cNvPr id="4" name="Espace réservé du numéro de diapositive 3"/>
          <p:cNvSpPr>
            <a:spLocks noGrp="1"/>
          </p:cNvSpPr>
          <p:nvPr>
            <p:ph type="sldNum" sz="quarter" idx="12"/>
          </p:nvPr>
        </p:nvSpPr>
        <p:spPr/>
        <p:txBody>
          <a:bodyPr/>
          <a:lstStyle/>
          <a:p>
            <a:pPr>
              <a:defRPr/>
            </a:pPr>
            <a:fld id="{ACCFD8B4-6484-4C2A-A99D-DF123A9CEDD3}" type="slidenum">
              <a:rPr lang="fr-CA"/>
              <a:pPr>
                <a:defRPr/>
              </a:pPr>
              <a:t>45</a:t>
            </a:fld>
            <a:endParaRPr lang="fr-C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Boissons alcooliques </a:t>
            </a:r>
            <a:br>
              <a:rPr lang="fr-CA" dirty="0" smtClean="0"/>
            </a:br>
            <a:endParaRPr lang="fr-FR" sz="2000" dirty="0"/>
          </a:p>
        </p:txBody>
      </p:sp>
      <p:sp>
        <p:nvSpPr>
          <p:cNvPr id="3" name="Espace réservé du contenu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fr-FR" dirty="0" smtClean="0"/>
              <a:t>La consommation d’alcool peut engendrer un gain pondéral ( en raison de sa teneur énergétique élevée), une hyperlipidémie et une hausse de la glycémie (cocktail ou liqueurs qui contiennent beaucoup de sucre).</a:t>
            </a:r>
          </a:p>
          <a:p>
            <a:pPr marL="274320" indent="-274320" fontAlgn="auto">
              <a:spcAft>
                <a:spcPts val="0"/>
              </a:spcAft>
              <a:buClr>
                <a:schemeClr val="accent3"/>
              </a:buClr>
              <a:buFont typeface="Wingdings 2"/>
              <a:buChar char=""/>
              <a:defRPr/>
            </a:pPr>
            <a:r>
              <a:rPr lang="fr-FR" dirty="0" smtClean="0"/>
              <a:t>Il est aussi important de limiter les quantités d’alcool  </a:t>
            </a:r>
          </a:p>
          <a:p>
            <a:pPr marL="640080" lvl="1" indent="-246888" fontAlgn="auto">
              <a:spcAft>
                <a:spcPts val="0"/>
              </a:spcAft>
              <a:buFont typeface="Wingdings 2"/>
              <a:buChar char=""/>
              <a:defRPr/>
            </a:pPr>
            <a:r>
              <a:rPr lang="fr-FR" dirty="0" smtClean="0"/>
              <a:t>pas plus de 2 consommations par jour</a:t>
            </a:r>
          </a:p>
          <a:p>
            <a:pPr marL="640080" lvl="1" indent="-246888" fontAlgn="auto">
              <a:spcAft>
                <a:spcPts val="0"/>
              </a:spcAft>
              <a:buFont typeface="Wingdings 2"/>
              <a:buChar char=""/>
              <a:defRPr/>
            </a:pPr>
            <a:r>
              <a:rPr lang="fr-FR" dirty="0" smtClean="0"/>
              <a:t>maximum de 9 consommations par semaine pour une femme</a:t>
            </a:r>
          </a:p>
          <a:p>
            <a:pPr marL="640080" lvl="1" indent="-246888" fontAlgn="auto">
              <a:spcAft>
                <a:spcPts val="0"/>
              </a:spcAft>
              <a:buFont typeface="Wingdings 2"/>
              <a:buChar char=""/>
              <a:defRPr/>
            </a:pPr>
            <a:r>
              <a:rPr lang="fr-FR" dirty="0" smtClean="0"/>
              <a:t>maximum de 14 consommations par semaine pour un homme</a:t>
            </a:r>
          </a:p>
          <a:p>
            <a:pPr marL="274320" indent="-274320" fontAlgn="auto">
              <a:spcAft>
                <a:spcPts val="0"/>
              </a:spcAft>
              <a:buClr>
                <a:schemeClr val="accent3"/>
              </a:buClr>
              <a:buFont typeface="Wingdings 2"/>
              <a:buChar char=""/>
              <a:defRPr/>
            </a:pPr>
            <a:endParaRPr lang="fr-FR" dirty="0"/>
          </a:p>
        </p:txBody>
      </p:sp>
      <p:sp>
        <p:nvSpPr>
          <p:cNvPr id="4" name="Espace réservé du numéro de diapositive 3"/>
          <p:cNvSpPr>
            <a:spLocks noGrp="1"/>
          </p:cNvSpPr>
          <p:nvPr>
            <p:ph type="sldNum" sz="quarter" idx="12"/>
          </p:nvPr>
        </p:nvSpPr>
        <p:spPr/>
        <p:txBody>
          <a:bodyPr/>
          <a:lstStyle/>
          <a:p>
            <a:pPr>
              <a:defRPr/>
            </a:pPr>
            <a:fld id="{FD3BFE03-BF50-483B-B72C-766448B0AB56}" type="slidenum">
              <a:rPr lang="fr-CA"/>
              <a:pPr>
                <a:defRPr/>
              </a:pPr>
              <a:t>46</a:t>
            </a:fld>
            <a:endParaRPr lang="fr-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600" dirty="0" smtClean="0"/>
              <a:t>Boissons alcooliques </a:t>
            </a:r>
            <a:r>
              <a:rPr lang="fr-CA" dirty="0" smtClean="0"/>
              <a:t/>
            </a:r>
            <a:br>
              <a:rPr lang="fr-CA" dirty="0" smtClean="0"/>
            </a:br>
            <a:endParaRPr lang="fr-FR" sz="2200" dirty="0"/>
          </a:p>
        </p:txBody>
      </p:sp>
      <p:sp>
        <p:nvSpPr>
          <p:cNvPr id="59395" name="Espace réservé du contenu 2"/>
          <p:cNvSpPr>
            <a:spLocks noGrp="1"/>
          </p:cNvSpPr>
          <p:nvPr>
            <p:ph idx="1"/>
          </p:nvPr>
        </p:nvSpPr>
        <p:spPr/>
        <p:txBody>
          <a:bodyPr/>
          <a:lstStyle/>
          <a:p>
            <a:r>
              <a:rPr lang="fr-CA" dirty="0" smtClean="0"/>
              <a:t>On conseille aux personnes qui boivent de l’alcool d’effectuer des glycémies plus régulièrement et de consommer des protéines et 15 g de glucides avant le coucher .</a:t>
            </a:r>
            <a:endParaRPr lang="fr-FR" dirty="0" smtClean="0"/>
          </a:p>
        </p:txBody>
      </p:sp>
      <p:sp>
        <p:nvSpPr>
          <p:cNvPr id="4" name="Espace réservé du numéro de diapositive 3"/>
          <p:cNvSpPr>
            <a:spLocks noGrp="1"/>
          </p:cNvSpPr>
          <p:nvPr>
            <p:ph type="sldNum" sz="quarter" idx="12"/>
          </p:nvPr>
        </p:nvSpPr>
        <p:spPr/>
        <p:txBody>
          <a:bodyPr/>
          <a:lstStyle/>
          <a:p>
            <a:pPr>
              <a:defRPr/>
            </a:pPr>
            <a:fld id="{2CE9BBC1-6662-4A91-BD64-40DFBFE74113}" type="slidenum">
              <a:rPr lang="fr-CA"/>
              <a:pPr>
                <a:defRPr/>
              </a:pPr>
              <a:t>47</a:t>
            </a:fld>
            <a:endParaRPr lang="fr-CA"/>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 </a:t>
            </a:r>
            <a:r>
              <a:rPr lang="fr-CA" sz="4900" dirty="0" smtClean="0"/>
              <a:t/>
            </a:r>
            <a:br>
              <a:rPr lang="fr-CA" sz="4900" dirty="0" smtClean="0"/>
            </a:br>
            <a:endParaRPr lang="fr-FR" sz="2200" dirty="0"/>
          </a:p>
        </p:txBody>
      </p:sp>
      <p:sp>
        <p:nvSpPr>
          <p:cNvPr id="60419" name="Espace réservé du contenu 2"/>
          <p:cNvSpPr>
            <a:spLocks noGrp="1"/>
          </p:cNvSpPr>
          <p:nvPr>
            <p:ph idx="1"/>
          </p:nvPr>
        </p:nvSpPr>
        <p:spPr/>
        <p:txBody>
          <a:bodyPr/>
          <a:lstStyle/>
          <a:p>
            <a:r>
              <a:rPr lang="fr-FR" dirty="0" smtClean="0"/>
              <a:t>La personne diabétique doit veiller à contrôler son apport en matières grasses et à consommer quotidiennement des aliments sains et nutritifs et ce, dans chacun des 6 groupes d’aliments mentionnés suivants.</a:t>
            </a:r>
          </a:p>
          <a:p>
            <a:endParaRPr lang="fr-FR" dirty="0" smtClean="0"/>
          </a:p>
        </p:txBody>
      </p:sp>
      <p:sp>
        <p:nvSpPr>
          <p:cNvPr id="4" name="Espace réservé du numéro de diapositive 3"/>
          <p:cNvSpPr>
            <a:spLocks noGrp="1"/>
          </p:cNvSpPr>
          <p:nvPr>
            <p:ph type="sldNum" sz="quarter" idx="12"/>
          </p:nvPr>
        </p:nvSpPr>
        <p:spPr/>
        <p:txBody>
          <a:bodyPr/>
          <a:lstStyle/>
          <a:p>
            <a:pPr>
              <a:defRPr/>
            </a:pPr>
            <a:fld id="{0A9015D1-B459-4C10-9E31-11DA5250DD57}" type="slidenum">
              <a:rPr lang="fr-CA"/>
              <a:pPr>
                <a:defRPr/>
              </a:pPr>
              <a:t>48</a:t>
            </a:fld>
            <a:endParaRPr lang="fr-CA"/>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 </a:t>
            </a:r>
            <a:r>
              <a:rPr lang="fr-CA" sz="6600" dirty="0" smtClean="0"/>
              <a:t/>
            </a:r>
            <a:br>
              <a:rPr lang="fr-CA" sz="6600" dirty="0" smtClean="0"/>
            </a:br>
            <a:endParaRPr lang="fr-FR" sz="2200" dirty="0"/>
          </a:p>
        </p:txBody>
      </p:sp>
      <p:sp>
        <p:nvSpPr>
          <p:cNvPr id="61443" name="Espace réservé du contenu 2"/>
          <p:cNvSpPr>
            <a:spLocks noGrp="1"/>
          </p:cNvSpPr>
          <p:nvPr>
            <p:ph idx="1"/>
          </p:nvPr>
        </p:nvSpPr>
        <p:spPr/>
        <p:txBody>
          <a:bodyPr/>
          <a:lstStyle/>
          <a:p>
            <a:r>
              <a:rPr lang="fr-FR" dirty="0" smtClean="0"/>
              <a:t>Féculents : au moins 6 portions par jour</a:t>
            </a:r>
          </a:p>
          <a:p>
            <a:pPr lvl="1"/>
            <a:r>
              <a:rPr lang="fr-FR" dirty="0" smtClean="0"/>
              <a:t>Exemples de portions : </a:t>
            </a:r>
          </a:p>
          <a:p>
            <a:pPr lvl="2"/>
            <a:r>
              <a:rPr lang="fr-FR" dirty="0" smtClean="0"/>
              <a:t>1 tranche de pain</a:t>
            </a:r>
          </a:p>
          <a:p>
            <a:pPr lvl="2"/>
            <a:r>
              <a:rPr lang="fr-FR" dirty="0" smtClean="0"/>
              <a:t>4 toasts melba</a:t>
            </a:r>
          </a:p>
          <a:p>
            <a:pPr lvl="2"/>
            <a:r>
              <a:rPr lang="fr-FR" dirty="0" smtClean="0"/>
              <a:t>½ t (125 ml) de pâtes cuites</a:t>
            </a:r>
          </a:p>
          <a:p>
            <a:pPr lvl="2"/>
            <a:r>
              <a:rPr lang="fr-FR" dirty="0" smtClean="0"/>
              <a:t>½ t (125 ml) de légumineuses cuites </a:t>
            </a:r>
          </a:p>
          <a:p>
            <a:pPr lvl="2"/>
            <a:r>
              <a:rPr lang="fr-FR" dirty="0" smtClean="0"/>
              <a:t>½ t (125 ml) de pommes de terre en purée</a:t>
            </a:r>
          </a:p>
          <a:p>
            <a:pPr lvl="2"/>
            <a:r>
              <a:rPr lang="fr-FR" dirty="0" smtClean="0"/>
              <a:t>½ t (125 ml) de céréales à déjeuner</a:t>
            </a:r>
          </a:p>
          <a:p>
            <a:endParaRPr lang="fr-FR" dirty="0" smtClean="0"/>
          </a:p>
        </p:txBody>
      </p:sp>
      <p:sp>
        <p:nvSpPr>
          <p:cNvPr id="4" name="Espace réservé du numéro de diapositive 3"/>
          <p:cNvSpPr>
            <a:spLocks noGrp="1"/>
          </p:cNvSpPr>
          <p:nvPr>
            <p:ph type="sldNum" sz="quarter" idx="12"/>
          </p:nvPr>
        </p:nvSpPr>
        <p:spPr/>
        <p:txBody>
          <a:bodyPr/>
          <a:lstStyle/>
          <a:p>
            <a:pPr>
              <a:defRPr/>
            </a:pPr>
            <a:fld id="{C2AB64C9-EBD5-43FE-AD56-431D90BC4503}" type="slidenum">
              <a:rPr lang="fr-CA"/>
              <a:pPr>
                <a:defRPr/>
              </a:pPr>
              <a:t>49</a:t>
            </a:fld>
            <a:endParaRPr lang="fr-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4" name="Rectangle 10"/>
          <p:cNvSpPr>
            <a:spLocks noGrp="1" noChangeArrowheads="1"/>
          </p:cNvSpPr>
          <p:nvPr>
            <p:ph type="title"/>
          </p:nvPr>
        </p:nvSpPr>
        <p:spPr>
          <a:xfrm>
            <a:off x="457200" y="705600"/>
            <a:ext cx="8229600" cy="1143000"/>
          </a:xfrm>
        </p:spPr>
        <p:txBody>
          <a:bodyPr/>
          <a:lstStyle/>
          <a:p>
            <a:r>
              <a:rPr lang="fr-CA" dirty="0" smtClean="0"/>
              <a:t/>
            </a:r>
            <a:br>
              <a:rPr lang="fr-CA" dirty="0" smtClean="0"/>
            </a:br>
            <a:r>
              <a:rPr lang="fr-CA" dirty="0" smtClean="0"/>
              <a:t>Le diabète</a:t>
            </a:r>
          </a:p>
        </p:txBody>
      </p:sp>
      <p:sp>
        <p:nvSpPr>
          <p:cNvPr id="210955" name="Rectangle 11"/>
          <p:cNvSpPr>
            <a:spLocks noGrp="1" noChangeArrowheads="1"/>
          </p:cNvSpPr>
          <p:nvPr>
            <p:ph type="body" sz="half" idx="1"/>
          </p:nvPr>
        </p:nvSpPr>
        <p:spPr>
          <a:xfrm>
            <a:off x="457200" y="1936800"/>
            <a:ext cx="4038600" cy="4533900"/>
          </a:xfrm>
        </p:spPr>
        <p:txBody>
          <a:bodyPr>
            <a:normAutofit fontScale="55000" lnSpcReduction="20000"/>
          </a:bodyPr>
          <a:lstStyle/>
          <a:p>
            <a:r>
              <a:rPr lang="fr-LU" dirty="0" smtClean="0"/>
              <a:t>La plupart des aliments, que nous mangeons, contiennent du sucre (fruits, légumes, féculents, produits laitiers). Ce sucre est appelé glucose.</a:t>
            </a:r>
          </a:p>
          <a:p>
            <a:pPr>
              <a:buNone/>
            </a:pPr>
            <a:endParaRPr lang="fr-LU" dirty="0" smtClean="0"/>
          </a:p>
          <a:p>
            <a:r>
              <a:rPr lang="fr-LU" dirty="0" smtClean="0"/>
              <a:t>Notre corps est composé de cellules qui ont besoin d’énergie. Ces cellules puisent principalement cette énergie dans du sucre contenu dans la nourriture. </a:t>
            </a:r>
          </a:p>
          <a:p>
            <a:pPr>
              <a:buNone/>
            </a:pPr>
            <a:endParaRPr lang="fr-LU" dirty="0" smtClean="0"/>
          </a:p>
          <a:p>
            <a:r>
              <a:rPr lang="fr-LU" dirty="0" smtClean="0"/>
              <a:t>Ce glucose doit entrer à l’intérieur de la cellule pour se transformer en énergie.</a:t>
            </a:r>
          </a:p>
          <a:p>
            <a:pPr>
              <a:buNone/>
            </a:pPr>
            <a:endParaRPr lang="fr-LU" dirty="0" smtClean="0"/>
          </a:p>
          <a:p>
            <a:r>
              <a:rPr lang="fr-LU" dirty="0" smtClean="0"/>
              <a:t>L’insuline (seule hormone hypoglycémiante de l’organisme) peut être comparée à une clé qui ouvre la porte de la cellule pour permettre au glucose d ’y pénétrer.</a:t>
            </a:r>
          </a:p>
          <a:p>
            <a:endParaRPr lang="fr-LU" dirty="0" smtClean="0"/>
          </a:p>
          <a:p>
            <a:r>
              <a:rPr lang="fr-LU" dirty="0" smtClean="0"/>
              <a:t>Le diabète est une maladie qui se caractérise par une augmentation anormale du taux de sucre sanguin au-delà de 7mmol/L à jeun et avant les repas. L’organisme n’utilise donc pas adéquatement l’énergie contenue dans la nourriture.</a:t>
            </a:r>
          </a:p>
          <a:p>
            <a:endParaRPr lang="fr-CA" dirty="0" smtClean="0"/>
          </a:p>
        </p:txBody>
      </p:sp>
      <p:pic>
        <p:nvPicPr>
          <p:cNvPr id="15363" name="Picture 7"/>
          <p:cNvPicPr>
            <a:picLocks noGrp="1" noRot="1" noChangeAspect="1" noChangeArrowheads="1"/>
          </p:cNvPicPr>
          <p:nvPr>
            <p:ph sz="half" idx="2"/>
          </p:nvPr>
        </p:nvPicPr>
        <p:blipFill>
          <a:blip r:embed="rId2" cstate="print"/>
          <a:stretch>
            <a:fillRect/>
          </a:stretch>
        </p:blipFill>
        <p:spPr>
          <a:xfrm>
            <a:off x="4648200" y="2352591"/>
            <a:ext cx="4038600" cy="3029118"/>
          </a:xfrm>
        </p:spPr>
      </p:pic>
      <p:sp>
        <p:nvSpPr>
          <p:cNvPr id="5" name="Espace réservé du numéro de diapositive 4"/>
          <p:cNvSpPr>
            <a:spLocks noGrp="1"/>
          </p:cNvSpPr>
          <p:nvPr>
            <p:ph type="sldNum" sz="quarter" idx="10"/>
          </p:nvPr>
        </p:nvSpPr>
        <p:spPr/>
        <p:txBody>
          <a:bodyPr/>
          <a:lstStyle/>
          <a:p>
            <a:fld id="{86945C11-3FFC-4456-9F55-910BB75F181E}" type="slidenum">
              <a:rPr lang="fr-CA" smtClean="0"/>
              <a:pPr/>
              <a:t>5</a:t>
            </a:fld>
            <a:endParaRPr lang="fr-C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 </a:t>
            </a:r>
            <a:r>
              <a:rPr lang="fr-CA" sz="6600" dirty="0" smtClean="0"/>
              <a:t/>
            </a:r>
            <a:br>
              <a:rPr lang="fr-CA" sz="6600" dirty="0" smtClean="0"/>
            </a:br>
            <a:endParaRPr lang="fr-FR" sz="2200" dirty="0"/>
          </a:p>
        </p:txBody>
      </p:sp>
      <p:sp>
        <p:nvSpPr>
          <p:cNvPr id="62467" name="Espace réservé du contenu 2"/>
          <p:cNvSpPr>
            <a:spLocks noGrp="1"/>
          </p:cNvSpPr>
          <p:nvPr>
            <p:ph idx="1"/>
          </p:nvPr>
        </p:nvSpPr>
        <p:spPr/>
        <p:txBody>
          <a:bodyPr/>
          <a:lstStyle/>
          <a:p>
            <a:r>
              <a:rPr lang="fr-FR" dirty="0" smtClean="0"/>
              <a:t>Légumes : au moins 4 portions par jour</a:t>
            </a:r>
          </a:p>
          <a:p>
            <a:pPr lvl="1"/>
            <a:r>
              <a:rPr lang="fr-FR" dirty="0" smtClean="0"/>
              <a:t>Exemples de portions : </a:t>
            </a:r>
          </a:p>
          <a:p>
            <a:pPr lvl="2"/>
            <a:r>
              <a:rPr lang="fr-FR" dirty="0" smtClean="0"/>
              <a:t>½ t (125 ml) de légumes cuits</a:t>
            </a:r>
          </a:p>
          <a:p>
            <a:pPr lvl="2"/>
            <a:r>
              <a:rPr lang="fr-FR" dirty="0" smtClean="0"/>
              <a:t> ½ t (125 ml) de jus de légumes</a:t>
            </a:r>
          </a:p>
          <a:p>
            <a:pPr lvl="2"/>
            <a:r>
              <a:rPr lang="fr-FR" dirty="0" smtClean="0"/>
              <a:t>1 t (250 ml) de légumes crus</a:t>
            </a:r>
          </a:p>
          <a:p>
            <a:endParaRPr lang="fr-FR" dirty="0" smtClean="0"/>
          </a:p>
        </p:txBody>
      </p:sp>
      <p:sp>
        <p:nvSpPr>
          <p:cNvPr id="4" name="Espace réservé du numéro de diapositive 3"/>
          <p:cNvSpPr>
            <a:spLocks noGrp="1"/>
          </p:cNvSpPr>
          <p:nvPr>
            <p:ph type="sldNum" sz="quarter" idx="12"/>
          </p:nvPr>
        </p:nvSpPr>
        <p:spPr/>
        <p:txBody>
          <a:bodyPr/>
          <a:lstStyle/>
          <a:p>
            <a:pPr>
              <a:defRPr/>
            </a:pPr>
            <a:fld id="{0FE159E0-8899-4ECD-B332-710A3B8CCBFE}" type="slidenum">
              <a:rPr lang="fr-CA"/>
              <a:pPr>
                <a:defRPr/>
              </a:pPr>
              <a:t>50</a:t>
            </a:fld>
            <a:endParaRPr lang="fr-CA"/>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 </a:t>
            </a:r>
            <a:r>
              <a:rPr lang="fr-CA" sz="6600" dirty="0" smtClean="0"/>
              <a:t/>
            </a:r>
            <a:br>
              <a:rPr lang="fr-CA" sz="6600" dirty="0" smtClean="0"/>
            </a:br>
            <a:endParaRPr lang="fr-FR" dirty="0"/>
          </a:p>
        </p:txBody>
      </p:sp>
      <p:sp>
        <p:nvSpPr>
          <p:cNvPr id="63491" name="Espace réservé du contenu 2"/>
          <p:cNvSpPr>
            <a:spLocks noGrp="1"/>
          </p:cNvSpPr>
          <p:nvPr>
            <p:ph idx="1"/>
          </p:nvPr>
        </p:nvSpPr>
        <p:spPr/>
        <p:txBody>
          <a:bodyPr/>
          <a:lstStyle/>
          <a:p>
            <a:r>
              <a:rPr lang="fr-FR" dirty="0" smtClean="0"/>
              <a:t>Fruits : 2-5 portions par jour</a:t>
            </a:r>
          </a:p>
          <a:p>
            <a:pPr lvl="1"/>
            <a:r>
              <a:rPr lang="fr-FR" dirty="0" smtClean="0"/>
              <a:t>Exemples de portions : </a:t>
            </a:r>
          </a:p>
          <a:p>
            <a:pPr lvl="2"/>
            <a:r>
              <a:rPr lang="fr-FR" dirty="0" smtClean="0"/>
              <a:t>1 fruit de grosseur moyenne </a:t>
            </a:r>
          </a:p>
          <a:p>
            <a:pPr lvl="2"/>
            <a:r>
              <a:rPr lang="fr-FR" dirty="0" smtClean="0"/>
              <a:t>½ banane ou ½ pamplemousse</a:t>
            </a:r>
          </a:p>
          <a:p>
            <a:pPr lvl="2"/>
            <a:r>
              <a:rPr lang="fr-FR" dirty="0" smtClean="0"/>
              <a:t>15 gros raisins </a:t>
            </a:r>
          </a:p>
          <a:p>
            <a:pPr lvl="2"/>
            <a:r>
              <a:rPr lang="fr-FR" dirty="0" smtClean="0"/>
              <a:t>½ t (125 ml) de fruits en morceaux</a:t>
            </a:r>
          </a:p>
          <a:p>
            <a:pPr lvl="2"/>
            <a:r>
              <a:rPr lang="fr-FR" dirty="0" smtClean="0"/>
              <a:t>½ t (125 ml) de compote de fruits sans sucre ajouté</a:t>
            </a:r>
          </a:p>
          <a:p>
            <a:pPr lvl="2"/>
            <a:r>
              <a:rPr lang="fr-FR" dirty="0" smtClean="0"/>
              <a:t>½ t (125 ml) de jus de fruits sans sucre ajouté</a:t>
            </a:r>
          </a:p>
          <a:p>
            <a:pPr lvl="2"/>
            <a:r>
              <a:rPr lang="fr-FR" dirty="0" smtClean="0"/>
              <a:t>1 t (250 ml) de fraises, framboises, cantaloup ou melon</a:t>
            </a:r>
          </a:p>
          <a:p>
            <a:endParaRPr lang="fr-FR" dirty="0" smtClean="0"/>
          </a:p>
        </p:txBody>
      </p:sp>
      <p:sp>
        <p:nvSpPr>
          <p:cNvPr id="4" name="Espace réservé du numéro de diapositive 3"/>
          <p:cNvSpPr>
            <a:spLocks noGrp="1"/>
          </p:cNvSpPr>
          <p:nvPr>
            <p:ph type="sldNum" sz="quarter" idx="12"/>
          </p:nvPr>
        </p:nvSpPr>
        <p:spPr/>
        <p:txBody>
          <a:bodyPr/>
          <a:lstStyle/>
          <a:p>
            <a:pPr>
              <a:defRPr/>
            </a:pPr>
            <a:fld id="{C1D2E6EA-CC17-4D70-BC6B-7F90EDD3C17F}" type="slidenum">
              <a:rPr lang="fr-CA"/>
              <a:pPr>
                <a:defRPr/>
              </a:pPr>
              <a:t>51</a:t>
            </a:fld>
            <a:endParaRPr lang="fr-CA"/>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a:t>
            </a:r>
            <a:endParaRPr lang="fr-FR" sz="2200" dirty="0"/>
          </a:p>
        </p:txBody>
      </p:sp>
      <p:sp>
        <p:nvSpPr>
          <p:cNvPr id="64515" name="Espace réservé du contenu 2"/>
          <p:cNvSpPr>
            <a:spLocks noGrp="1"/>
          </p:cNvSpPr>
          <p:nvPr>
            <p:ph idx="1"/>
          </p:nvPr>
        </p:nvSpPr>
        <p:spPr/>
        <p:txBody>
          <a:bodyPr/>
          <a:lstStyle/>
          <a:p>
            <a:r>
              <a:rPr lang="fr-FR" dirty="0" smtClean="0"/>
              <a:t>Lait et substituts : 2-4 portions par jour</a:t>
            </a:r>
          </a:p>
          <a:p>
            <a:pPr lvl="1"/>
            <a:r>
              <a:rPr lang="fr-FR" dirty="0" smtClean="0"/>
              <a:t>Exemples de portions : </a:t>
            </a:r>
          </a:p>
          <a:p>
            <a:pPr lvl="2"/>
            <a:r>
              <a:rPr lang="fr-FR" dirty="0" smtClean="0"/>
              <a:t>1 t (250 ml) de lait </a:t>
            </a:r>
          </a:p>
          <a:p>
            <a:pPr lvl="2"/>
            <a:r>
              <a:rPr lang="fr-FR" dirty="0" smtClean="0"/>
              <a:t>1 t (250 ml) de boisson de soya enrichie, aromatisée à la vanille </a:t>
            </a:r>
          </a:p>
          <a:p>
            <a:pPr lvl="2"/>
            <a:r>
              <a:rPr lang="fr-FR" dirty="0" smtClean="0"/>
              <a:t>¾ t (175 g) de yogourt nature</a:t>
            </a:r>
          </a:p>
        </p:txBody>
      </p:sp>
      <p:sp>
        <p:nvSpPr>
          <p:cNvPr id="4" name="Espace réservé du numéro de diapositive 3"/>
          <p:cNvSpPr>
            <a:spLocks noGrp="1"/>
          </p:cNvSpPr>
          <p:nvPr>
            <p:ph type="sldNum" sz="quarter" idx="12"/>
          </p:nvPr>
        </p:nvSpPr>
        <p:spPr/>
        <p:txBody>
          <a:bodyPr/>
          <a:lstStyle/>
          <a:p>
            <a:pPr>
              <a:defRPr/>
            </a:pPr>
            <a:fld id="{1E106D25-FA29-4509-968C-24D40EFFE14F}" type="slidenum">
              <a:rPr lang="fr-CA"/>
              <a:pPr>
                <a:defRPr/>
              </a:pPr>
              <a:t>52</a:t>
            </a:fld>
            <a:endParaRPr lang="fr-CA"/>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a:t>
            </a:r>
            <a:endParaRPr lang="fr-FR" sz="2200" dirty="0"/>
          </a:p>
        </p:txBody>
      </p:sp>
      <p:sp>
        <p:nvSpPr>
          <p:cNvPr id="65539" name="Espace réservé du contenu 2"/>
          <p:cNvSpPr>
            <a:spLocks noGrp="1"/>
          </p:cNvSpPr>
          <p:nvPr>
            <p:ph idx="1"/>
          </p:nvPr>
        </p:nvSpPr>
        <p:spPr/>
        <p:txBody>
          <a:bodyPr/>
          <a:lstStyle/>
          <a:p>
            <a:r>
              <a:rPr lang="fr-FR" dirty="0" smtClean="0"/>
              <a:t>Matières grasses : 3-5 portions par jour</a:t>
            </a:r>
          </a:p>
          <a:p>
            <a:pPr lvl="1"/>
            <a:r>
              <a:rPr lang="fr-FR" dirty="0" smtClean="0"/>
              <a:t>Exemples de portions : </a:t>
            </a:r>
          </a:p>
          <a:p>
            <a:pPr lvl="2"/>
            <a:r>
              <a:rPr lang="fr-FR" dirty="0" smtClean="0"/>
              <a:t>5 ml (1c. à thé) d’huile végétale</a:t>
            </a:r>
          </a:p>
          <a:p>
            <a:pPr lvl="2"/>
            <a:r>
              <a:rPr lang="fr-FR" dirty="0" smtClean="0"/>
              <a:t>5 ml (1c. à thé) de margarine non hydrogénée</a:t>
            </a:r>
          </a:p>
          <a:p>
            <a:pPr lvl="2"/>
            <a:r>
              <a:rPr lang="fr-FR" dirty="0" smtClean="0"/>
              <a:t>5 ml (1c. à thé) de mayonnaise</a:t>
            </a:r>
          </a:p>
          <a:p>
            <a:pPr lvl="2"/>
            <a:r>
              <a:rPr lang="fr-FR" dirty="0" smtClean="0"/>
              <a:t>10 ml (2 c. à thé) de vinaigrette à base d’huile végétale</a:t>
            </a:r>
          </a:p>
          <a:p>
            <a:pPr lvl="2"/>
            <a:r>
              <a:rPr lang="fr-FR" dirty="0" smtClean="0"/>
              <a:t>15 ml (1c. T) de noix ou graines</a:t>
            </a:r>
          </a:p>
          <a:p>
            <a:pPr lvl="2"/>
            <a:r>
              <a:rPr lang="fr-FR" dirty="0" smtClean="0"/>
              <a:t>1/6 d’avocat</a:t>
            </a:r>
          </a:p>
          <a:p>
            <a:endParaRPr lang="fr-FR" dirty="0" smtClean="0"/>
          </a:p>
        </p:txBody>
      </p:sp>
      <p:sp>
        <p:nvSpPr>
          <p:cNvPr id="4" name="Espace réservé du numéro de diapositive 3"/>
          <p:cNvSpPr>
            <a:spLocks noGrp="1"/>
          </p:cNvSpPr>
          <p:nvPr>
            <p:ph type="sldNum" sz="quarter" idx="12"/>
          </p:nvPr>
        </p:nvSpPr>
        <p:spPr/>
        <p:txBody>
          <a:bodyPr/>
          <a:lstStyle/>
          <a:p>
            <a:pPr>
              <a:defRPr/>
            </a:pPr>
            <a:fld id="{F1A58251-C3D7-4186-B4F7-4A7386EE0AE6}" type="slidenum">
              <a:rPr lang="fr-CA"/>
              <a:pPr>
                <a:defRPr/>
              </a:pPr>
              <a:t>53</a:t>
            </a:fld>
            <a:endParaRPr lang="fr-CA"/>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a:t>
            </a:r>
            <a:endParaRPr lang="fr-FR" sz="2200" dirty="0"/>
          </a:p>
        </p:txBody>
      </p:sp>
      <p:sp>
        <p:nvSpPr>
          <p:cNvPr id="66563" name="Espace réservé du contenu 2"/>
          <p:cNvSpPr>
            <a:spLocks noGrp="1"/>
          </p:cNvSpPr>
          <p:nvPr>
            <p:ph idx="1"/>
          </p:nvPr>
        </p:nvSpPr>
        <p:spPr/>
        <p:txBody>
          <a:bodyPr/>
          <a:lstStyle/>
          <a:p>
            <a:r>
              <a:rPr lang="fr-FR" dirty="0" smtClean="0"/>
              <a:t>Viandes et substituts : 2-3 portions par jour</a:t>
            </a:r>
          </a:p>
          <a:p>
            <a:pPr lvl="1"/>
            <a:r>
              <a:rPr lang="fr-FR" dirty="0" smtClean="0"/>
              <a:t>Exemples de portions : </a:t>
            </a:r>
          </a:p>
          <a:p>
            <a:pPr lvl="2"/>
            <a:r>
              <a:rPr lang="fr-FR" dirty="0" smtClean="0"/>
              <a:t>60-90 g (2 à 3 onces) de viande, volaille, poisson, fruits de mer ou abats </a:t>
            </a:r>
          </a:p>
          <a:p>
            <a:pPr lvl="2"/>
            <a:r>
              <a:rPr lang="fr-FR" dirty="0" smtClean="0"/>
              <a:t>90-150 g (3 à 5 onces) de tofu ferme</a:t>
            </a:r>
          </a:p>
          <a:p>
            <a:pPr lvl="2"/>
            <a:r>
              <a:rPr lang="fr-FR" dirty="0" smtClean="0"/>
              <a:t>1 à 2 </a:t>
            </a:r>
            <a:r>
              <a:rPr lang="fr-FR" dirty="0" err="1" smtClean="0"/>
              <a:t>oeufs</a:t>
            </a:r>
            <a:endParaRPr lang="fr-FR" dirty="0" smtClean="0"/>
          </a:p>
          <a:p>
            <a:pPr lvl="2"/>
            <a:r>
              <a:rPr lang="fr-FR" dirty="0" smtClean="0"/>
              <a:t>½ t (125 ml) de fromage cottage</a:t>
            </a:r>
          </a:p>
          <a:p>
            <a:pPr lvl="2"/>
            <a:r>
              <a:rPr lang="fr-FR" dirty="0" smtClean="0"/>
              <a:t>60 g (2 onces) de fromage à moins de 20 % de matières grasses</a:t>
            </a:r>
          </a:p>
          <a:p>
            <a:endParaRPr lang="fr-FR" dirty="0" smtClean="0"/>
          </a:p>
        </p:txBody>
      </p:sp>
      <p:sp>
        <p:nvSpPr>
          <p:cNvPr id="4" name="Espace réservé du numéro de diapositive 3"/>
          <p:cNvSpPr>
            <a:spLocks noGrp="1"/>
          </p:cNvSpPr>
          <p:nvPr>
            <p:ph type="sldNum" sz="quarter" idx="12"/>
          </p:nvPr>
        </p:nvSpPr>
        <p:spPr/>
        <p:txBody>
          <a:bodyPr/>
          <a:lstStyle/>
          <a:p>
            <a:pPr>
              <a:defRPr/>
            </a:pPr>
            <a:fld id="{BCF26479-4D8F-4BF9-AE87-1887E886D40E}" type="slidenum">
              <a:rPr lang="fr-CA"/>
              <a:pPr>
                <a:defRPr/>
              </a:pPr>
              <a:t>54</a:t>
            </a:fld>
            <a:endParaRPr lang="fr-CA"/>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a:t>
            </a:r>
            <a:endParaRPr lang="fr-FR" sz="2200" dirty="0"/>
          </a:p>
        </p:txBody>
      </p:sp>
      <p:sp>
        <p:nvSpPr>
          <p:cNvPr id="67587" name="Espace réservé du contenu 2"/>
          <p:cNvSpPr>
            <a:spLocks noGrp="1"/>
          </p:cNvSpPr>
          <p:nvPr>
            <p:ph idx="1"/>
          </p:nvPr>
        </p:nvSpPr>
        <p:spPr/>
        <p:txBody>
          <a:bodyPr/>
          <a:lstStyle/>
          <a:p>
            <a:r>
              <a:rPr lang="fr-FR" dirty="0" smtClean="0"/>
              <a:t>Lorsqu’il est question de consommer des matières grasses, privilégiez les aliments qui contiennent des acides gras monoinsaturés tels les huiles d’olive, de noisette et de canola, les margarines non hydrogénées faites à partir de ces huiles, les avocats ainsi que les noix et les graines.</a:t>
            </a:r>
          </a:p>
        </p:txBody>
      </p:sp>
      <p:sp>
        <p:nvSpPr>
          <p:cNvPr id="4" name="Espace réservé du numéro de diapositive 3"/>
          <p:cNvSpPr>
            <a:spLocks noGrp="1"/>
          </p:cNvSpPr>
          <p:nvPr>
            <p:ph type="sldNum" sz="quarter" idx="12"/>
          </p:nvPr>
        </p:nvSpPr>
        <p:spPr/>
        <p:txBody>
          <a:bodyPr/>
          <a:lstStyle/>
          <a:p>
            <a:pPr>
              <a:defRPr/>
            </a:pPr>
            <a:fld id="{3F7DBED4-EB1D-455C-BFD7-88BDFBB88C6C}" type="slidenum">
              <a:rPr lang="fr-CA"/>
              <a:pPr>
                <a:defRPr/>
              </a:pPr>
              <a:t>55</a:t>
            </a:fld>
            <a:endParaRPr lang="fr-CA"/>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4400" dirty="0" smtClean="0"/>
              <a:t>Conseils additionnels sur l’alimentation</a:t>
            </a:r>
            <a:endParaRPr lang="fr-FR" sz="2200" dirty="0"/>
          </a:p>
        </p:txBody>
      </p:sp>
      <p:sp>
        <p:nvSpPr>
          <p:cNvPr id="68611" name="Espace réservé du contenu 2"/>
          <p:cNvSpPr>
            <a:spLocks noGrp="1"/>
          </p:cNvSpPr>
          <p:nvPr>
            <p:ph idx="1"/>
          </p:nvPr>
        </p:nvSpPr>
        <p:spPr/>
        <p:txBody>
          <a:bodyPr/>
          <a:lstStyle/>
          <a:p>
            <a:r>
              <a:rPr lang="fr-FR" dirty="0" smtClean="0"/>
              <a:t>Consommez régulièrement des aliments riches en acides gras oméga-3, excellents pour la santé du </a:t>
            </a:r>
            <a:r>
              <a:rPr lang="fr-FR" dirty="0" err="1" smtClean="0"/>
              <a:t>coeur</a:t>
            </a:r>
            <a:r>
              <a:rPr lang="fr-FR" dirty="0" smtClean="0"/>
              <a:t>, tels : les poissons gras (sardine, hareng, saumon, etc.), les huiles de noix et de lin et les graines de lin moulues.</a:t>
            </a:r>
          </a:p>
          <a:p>
            <a:r>
              <a:rPr lang="fr-CA" dirty="0" smtClean="0"/>
              <a:t>Si repas retardé, faire une glycémie, prendre un aliment avec protéines et injecter l’insuline au moment du repas.	</a:t>
            </a:r>
          </a:p>
          <a:p>
            <a:endParaRPr lang="fr-FR" dirty="0" smtClean="0"/>
          </a:p>
        </p:txBody>
      </p:sp>
      <p:sp>
        <p:nvSpPr>
          <p:cNvPr id="4" name="Espace réservé du numéro de diapositive 3"/>
          <p:cNvSpPr>
            <a:spLocks noGrp="1"/>
          </p:cNvSpPr>
          <p:nvPr>
            <p:ph type="sldNum" sz="quarter" idx="12"/>
          </p:nvPr>
        </p:nvSpPr>
        <p:spPr/>
        <p:txBody>
          <a:bodyPr/>
          <a:lstStyle/>
          <a:p>
            <a:pPr>
              <a:defRPr/>
            </a:pPr>
            <a:fld id="{B4EF3A85-247C-4BD0-9909-C71C17F25A07}" type="slidenum">
              <a:rPr lang="fr-CA"/>
              <a:pPr>
                <a:defRPr/>
              </a:pPr>
              <a:t>56</a:t>
            </a:fld>
            <a:endParaRPr lang="fr-CA"/>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Hydratation </a:t>
            </a:r>
            <a:br>
              <a:rPr lang="fr-CA" dirty="0" smtClean="0"/>
            </a:br>
            <a:endParaRPr lang="fr-FR" sz="2200" dirty="0"/>
          </a:p>
        </p:txBody>
      </p:sp>
      <p:sp>
        <p:nvSpPr>
          <p:cNvPr id="69635" name="Espace réservé du contenu 2"/>
          <p:cNvSpPr>
            <a:spLocks noGrp="1"/>
          </p:cNvSpPr>
          <p:nvPr>
            <p:ph idx="1"/>
          </p:nvPr>
        </p:nvSpPr>
        <p:spPr/>
        <p:txBody>
          <a:bodyPr/>
          <a:lstStyle/>
          <a:p>
            <a:r>
              <a:rPr lang="fr-FR" dirty="0" smtClean="0"/>
              <a:t>Enfin, il est recommandé de boire beaucoup d’eau, pour favoriser l’élimination et pour assurer l’hydratation de l’organisme (particulièrement lorsqu’il fait chaud ou lorsque vous faites de l’activité physique). </a:t>
            </a:r>
          </a:p>
          <a:p>
            <a:r>
              <a:rPr lang="fr-FR" dirty="0" smtClean="0"/>
              <a:t>Limitez votre consommation de jus de fruits, très riches en glucides !</a:t>
            </a:r>
          </a:p>
          <a:p>
            <a:endParaRPr lang="fr-FR" dirty="0" smtClean="0"/>
          </a:p>
          <a:p>
            <a:endParaRPr lang="fr-FR" dirty="0" smtClean="0"/>
          </a:p>
        </p:txBody>
      </p:sp>
      <p:sp>
        <p:nvSpPr>
          <p:cNvPr id="4" name="Espace réservé du numéro de diapositive 3"/>
          <p:cNvSpPr>
            <a:spLocks noGrp="1"/>
          </p:cNvSpPr>
          <p:nvPr>
            <p:ph type="sldNum" sz="quarter" idx="12"/>
          </p:nvPr>
        </p:nvSpPr>
        <p:spPr/>
        <p:txBody>
          <a:bodyPr/>
          <a:lstStyle/>
          <a:p>
            <a:pPr>
              <a:defRPr/>
            </a:pPr>
            <a:fld id="{AF13727B-AD0F-4F77-A78C-8508D1ABAB97}" type="slidenum">
              <a:rPr lang="fr-CA"/>
              <a:pPr>
                <a:defRPr/>
              </a:pPr>
              <a:t>57</a:t>
            </a:fld>
            <a:endParaRPr lang="fr-CA"/>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fontAlgn="auto">
              <a:spcAft>
                <a:spcPts val="0"/>
              </a:spcAft>
              <a:defRPr/>
            </a:pPr>
            <a:r>
              <a:rPr lang="fr-CA" smtClean="0"/>
              <a:t>Activité physique</a:t>
            </a:r>
            <a:endParaRPr lang="fr-FR"/>
          </a:p>
        </p:txBody>
      </p:sp>
      <p:sp>
        <p:nvSpPr>
          <p:cNvPr id="71683" name="Espace réservé du texte 8"/>
          <p:cNvSpPr>
            <a:spLocks noGrp="1"/>
          </p:cNvSpPr>
          <p:nvPr>
            <p:ph type="body" idx="1"/>
          </p:nvPr>
        </p:nvSpPr>
        <p:spPr>
          <a:xfrm>
            <a:off x="530225" y="2705100"/>
            <a:ext cx="7772400" cy="1509713"/>
          </a:xfrm>
        </p:spPr>
        <p:txBody>
          <a:bodyPr/>
          <a:lstStyle/>
          <a:p>
            <a:r>
              <a:rPr lang="fr-FR" dirty="0" smtClean="0"/>
              <a:t>L’ACD recommande de s’adonner à des activités </a:t>
            </a:r>
            <a:r>
              <a:rPr lang="fr-FR" dirty="0" err="1" smtClean="0"/>
              <a:t>aérobiques</a:t>
            </a:r>
            <a:r>
              <a:rPr lang="fr-FR" dirty="0" smtClean="0"/>
              <a:t> d’intensité modérée pendant 150 minutes par semaine.</a:t>
            </a:r>
          </a:p>
          <a:p>
            <a:r>
              <a:rPr lang="fr-FR" dirty="0" smtClean="0"/>
              <a:t>L’ACD conseille aux individus atteints de diabète de type 2, un entraînement musculaire trois fois par semaine.</a:t>
            </a:r>
          </a:p>
        </p:txBody>
      </p:sp>
      <p:sp>
        <p:nvSpPr>
          <p:cNvPr id="4" name="Espace réservé du numéro de diapositive 3"/>
          <p:cNvSpPr>
            <a:spLocks noGrp="1"/>
          </p:cNvSpPr>
          <p:nvPr>
            <p:ph type="sldNum" sz="quarter" idx="12"/>
          </p:nvPr>
        </p:nvSpPr>
        <p:spPr/>
        <p:txBody>
          <a:bodyPr/>
          <a:lstStyle/>
          <a:p>
            <a:pPr>
              <a:defRPr/>
            </a:pPr>
            <a:fld id="{315483DF-9172-48FD-9844-0706C65C7F4E}" type="slidenum">
              <a:rPr lang="fr-CA"/>
              <a:pPr>
                <a:defRPr/>
              </a:pPr>
              <a:t>58</a:t>
            </a:fld>
            <a:endParaRPr lang="fr-CA"/>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fontAlgn="auto">
              <a:spcAft>
                <a:spcPts val="0"/>
              </a:spcAft>
              <a:defRPr/>
            </a:pPr>
            <a:r>
              <a:rPr lang="fr-CA" dirty="0" smtClean="0"/>
              <a:t>Avantages de l’activité physique </a:t>
            </a:r>
            <a:br>
              <a:rPr lang="fr-CA" dirty="0" smtClean="0"/>
            </a:br>
            <a:r>
              <a:rPr lang="fr-CA" sz="2200" dirty="0" smtClean="0"/>
              <a:t>Lewis, p. 622</a:t>
            </a:r>
          </a:p>
        </p:txBody>
      </p:sp>
      <p:sp>
        <p:nvSpPr>
          <p:cNvPr id="71683" name="Rectangle 3"/>
          <p:cNvSpPr>
            <a:spLocks noGrp="1" noChangeArrowheads="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fr-CA" dirty="0" smtClean="0"/>
              <a:t>Favorise la perte de poids</a:t>
            </a:r>
          </a:p>
          <a:p>
            <a:pPr marL="274320" indent="-274320" fontAlgn="auto">
              <a:spcAft>
                <a:spcPts val="0"/>
              </a:spcAft>
              <a:buClr>
                <a:schemeClr val="accent3"/>
              </a:buClr>
              <a:buFont typeface="Wingdings 2"/>
              <a:buChar char=""/>
              <a:defRPr/>
            </a:pPr>
            <a:r>
              <a:rPr lang="fr-CA" dirty="0" smtClean="0"/>
              <a:t>Augmente le taux de lipoprotéines de haute densité (HDL)  et diminue les  taux de cholestérol total et de triglycérides </a:t>
            </a:r>
          </a:p>
          <a:p>
            <a:pPr marL="274320" indent="-274320" fontAlgn="auto">
              <a:spcAft>
                <a:spcPts val="0"/>
              </a:spcAft>
              <a:buClr>
                <a:schemeClr val="accent3"/>
              </a:buClr>
              <a:buFont typeface="Wingdings 2"/>
              <a:buChar char=""/>
              <a:defRPr/>
            </a:pPr>
            <a:r>
              <a:rPr lang="fr-CA" dirty="0" smtClean="0"/>
              <a:t>Abaisse la glycémie en stimulant l’utilisation de glucose par les muscles et en stimulant l’utilisation de l’insuline</a:t>
            </a:r>
          </a:p>
          <a:p>
            <a:pPr marL="274320" indent="-274320" fontAlgn="auto">
              <a:spcAft>
                <a:spcPts val="0"/>
              </a:spcAft>
              <a:buClr>
                <a:schemeClr val="accent3"/>
              </a:buClr>
              <a:buFont typeface="Wingdings 2"/>
              <a:buChar char=""/>
              <a:defRPr/>
            </a:pPr>
            <a:r>
              <a:rPr lang="fr-CA" dirty="0" smtClean="0"/>
              <a:t>Stimule la calcification des os </a:t>
            </a:r>
          </a:p>
          <a:p>
            <a:pPr marL="274320" indent="-274320" fontAlgn="auto">
              <a:spcAft>
                <a:spcPts val="0"/>
              </a:spcAft>
              <a:buClr>
                <a:schemeClr val="accent3"/>
              </a:buClr>
              <a:buFont typeface="Wingdings 2"/>
              <a:buChar char=""/>
              <a:defRPr/>
            </a:pPr>
            <a:r>
              <a:rPr lang="fr-CA" dirty="0" smtClean="0"/>
              <a:t>Favorise la détente </a:t>
            </a:r>
          </a:p>
          <a:p>
            <a:pPr marL="274320" indent="-274320" fontAlgn="auto">
              <a:spcAft>
                <a:spcPts val="0"/>
              </a:spcAft>
              <a:buClr>
                <a:schemeClr val="accent3"/>
              </a:buClr>
              <a:buFont typeface="Wingdings 2"/>
              <a:buChar char=""/>
              <a:defRPr/>
            </a:pPr>
            <a:r>
              <a:rPr lang="fr-CA" dirty="0" smtClean="0"/>
              <a:t>Diminue le risque de maladies cardio-vasculaires</a:t>
            </a:r>
          </a:p>
          <a:p>
            <a:pPr marL="274320" indent="-274320" fontAlgn="auto">
              <a:spcAft>
                <a:spcPts val="0"/>
              </a:spcAft>
              <a:buClr>
                <a:schemeClr val="accent3"/>
              </a:buClr>
              <a:buFont typeface="Wingdings 2"/>
              <a:buChar char=""/>
              <a:defRPr/>
            </a:pPr>
            <a:r>
              <a:rPr lang="fr-CA" dirty="0" smtClean="0"/>
              <a:t>Améliore le tonus musculaire et favorise la circulation sanguine </a:t>
            </a:r>
          </a:p>
          <a:p>
            <a:pPr marL="274320" indent="-274320" fontAlgn="auto">
              <a:spcAft>
                <a:spcPts val="0"/>
              </a:spcAft>
              <a:buClr>
                <a:schemeClr val="accent3"/>
              </a:buClr>
              <a:buFont typeface="Wingdings 2"/>
              <a:buChar char=""/>
              <a:defRPr/>
            </a:pPr>
            <a:r>
              <a:rPr lang="fr-CA" dirty="0" smtClean="0"/>
              <a:t>Augmente l’estime de soi</a:t>
            </a:r>
          </a:p>
          <a:p>
            <a:pPr marL="274320" indent="-274320" fontAlgn="auto">
              <a:spcAft>
                <a:spcPts val="0"/>
              </a:spcAft>
              <a:buClr>
                <a:schemeClr val="accent3"/>
              </a:buClr>
              <a:buFont typeface="Wingdings 2"/>
              <a:buChar char=""/>
              <a:defRPr/>
            </a:pPr>
            <a:r>
              <a:rPr lang="fr-CA" dirty="0" smtClean="0"/>
              <a:t>Abaisse la pression artérielle</a:t>
            </a:r>
          </a:p>
        </p:txBody>
      </p:sp>
      <p:sp>
        <p:nvSpPr>
          <p:cNvPr id="4" name="Espace réservé du numéro de diapositive 3"/>
          <p:cNvSpPr>
            <a:spLocks noGrp="1"/>
          </p:cNvSpPr>
          <p:nvPr>
            <p:ph type="sldNum" sz="quarter" idx="12"/>
          </p:nvPr>
        </p:nvSpPr>
        <p:spPr/>
        <p:txBody>
          <a:bodyPr/>
          <a:lstStyle/>
          <a:p>
            <a:pPr>
              <a:defRPr/>
            </a:pPr>
            <a:fld id="{433C4742-EF87-4AD3-96A5-A5F8328D1C8A}" type="slidenum">
              <a:rPr lang="fr-CA"/>
              <a:pPr>
                <a:defRPr/>
              </a:pPr>
              <a:t>59</a:t>
            </a:fld>
            <a:endParaRPr lang="fr-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pPr>
              <a:defRPr/>
            </a:pPr>
            <a:fld id="{5F17FB2A-ECFA-4828-9F88-FADD7425317F}" type="slidenum">
              <a:rPr lang="fr-CA"/>
              <a:pPr>
                <a:defRPr/>
              </a:pPr>
              <a:t>6</a:t>
            </a:fld>
            <a:endParaRPr lang="fr-CA"/>
          </a:p>
        </p:txBody>
      </p:sp>
      <p:sp>
        <p:nvSpPr>
          <p:cNvPr id="6" name="Espace réservé du pied de page 6"/>
          <p:cNvSpPr>
            <a:spLocks noGrp="1"/>
          </p:cNvSpPr>
          <p:nvPr>
            <p:ph type="ftr" sz="quarter" idx="12"/>
          </p:nvPr>
        </p:nvSpPr>
        <p:spPr/>
        <p:txBody>
          <a:bodyPr/>
          <a:lstStyle/>
          <a:p>
            <a:pPr>
              <a:defRPr/>
            </a:pPr>
            <a:r>
              <a:rPr lang="fr-CA"/>
              <a:t>Le diabète</a:t>
            </a:r>
          </a:p>
        </p:txBody>
      </p:sp>
      <p:sp>
        <p:nvSpPr>
          <p:cNvPr id="19458" name="Rectangle 2"/>
          <p:cNvSpPr>
            <a:spLocks noGrp="1" noChangeArrowheads="1"/>
          </p:cNvSpPr>
          <p:nvPr>
            <p:ph type="title"/>
          </p:nvPr>
        </p:nvSpPr>
        <p:spPr/>
        <p:txBody>
          <a:bodyPr/>
          <a:lstStyle/>
          <a:p>
            <a:pPr eaLnBrk="1" hangingPunct="1">
              <a:defRPr/>
            </a:pPr>
            <a:r>
              <a:rPr lang="fr-CA" sz="5400" smtClean="0"/>
              <a:t>Le diabète</a:t>
            </a:r>
            <a:r>
              <a:rPr lang="fr-CA" sz="4000" smtClean="0"/>
              <a:t/>
            </a:r>
            <a:br>
              <a:rPr lang="fr-CA" sz="4000" smtClean="0"/>
            </a:br>
            <a:r>
              <a:rPr lang="fr-CA" sz="4000" smtClean="0"/>
              <a:t>Incidence et étiologie</a:t>
            </a:r>
          </a:p>
        </p:txBody>
      </p:sp>
      <p:graphicFrame>
        <p:nvGraphicFramePr>
          <p:cNvPr id="1026" name="Object 6"/>
          <p:cNvGraphicFramePr>
            <a:graphicFrameLocks noGrp="1" noChangeAspect="1"/>
          </p:cNvGraphicFramePr>
          <p:nvPr>
            <p:ph sz="half" idx="1"/>
          </p:nvPr>
        </p:nvGraphicFramePr>
        <p:xfrm>
          <a:off x="831850" y="1600200"/>
          <a:ext cx="3289300" cy="4533900"/>
        </p:xfrm>
        <a:graphic>
          <a:graphicData uri="http://schemas.openxmlformats.org/presentationml/2006/ole">
            <p:oleObj spid="_x0000_s4112" name="Photo Editor Photo" r:id="rId4" imgW="6516010" imgH="8980952" progId="">
              <p:embed/>
            </p:oleObj>
          </a:graphicData>
        </a:graphic>
      </p:graphicFrame>
      <p:sp>
        <p:nvSpPr>
          <p:cNvPr id="19463" name="Rectangle 7"/>
          <p:cNvSpPr>
            <a:spLocks noGrp="1" noChangeArrowheads="1"/>
          </p:cNvSpPr>
          <p:nvPr>
            <p:ph type="body" sz="half" idx="2"/>
          </p:nvPr>
        </p:nvSpPr>
        <p:spPr/>
        <p:txBody>
          <a:bodyPr/>
          <a:lstStyle/>
          <a:p>
            <a:pPr eaLnBrk="1" hangingPunct="1">
              <a:lnSpc>
                <a:spcPct val="90000"/>
              </a:lnSpc>
              <a:defRPr/>
            </a:pPr>
            <a:r>
              <a:rPr lang="fr-CA" sz="2000" dirty="0" smtClean="0"/>
              <a:t>3 millions de Canadiens</a:t>
            </a:r>
          </a:p>
          <a:p>
            <a:pPr indent="19050" eaLnBrk="1" hangingPunct="1">
              <a:lnSpc>
                <a:spcPct val="90000"/>
              </a:lnSpc>
              <a:buFont typeface="Wingdings" pitchFamily="2" charset="2"/>
              <a:buNone/>
              <a:defRPr/>
            </a:pPr>
            <a:r>
              <a:rPr lang="fr-CA" sz="2000" dirty="0" smtClean="0"/>
              <a:t>sont atteints de diabète, [ACD] (2009);</a:t>
            </a:r>
          </a:p>
          <a:p>
            <a:pPr eaLnBrk="1" hangingPunct="1">
              <a:lnSpc>
                <a:spcPct val="90000"/>
              </a:lnSpc>
              <a:defRPr/>
            </a:pPr>
            <a:r>
              <a:rPr lang="fr-CA" sz="2000" dirty="0" smtClean="0"/>
              <a:t>Frais médicaux d’une personne atteinte de diabète sont de deux à trois plus élevés;</a:t>
            </a:r>
          </a:p>
          <a:p>
            <a:pPr eaLnBrk="1" hangingPunct="1">
              <a:lnSpc>
                <a:spcPct val="90000"/>
              </a:lnSpc>
              <a:defRPr/>
            </a:pPr>
            <a:r>
              <a:rPr lang="fr-CA" sz="2000" dirty="0" smtClean="0"/>
              <a:t>Principale cause de cécité, d’insuffisance rénale terminale et d’amputations non traumatiques;</a:t>
            </a:r>
          </a:p>
          <a:p>
            <a:pPr eaLnBrk="1" hangingPunct="1">
              <a:lnSpc>
                <a:spcPct val="90000"/>
              </a:lnSpc>
              <a:defRPr/>
            </a:pPr>
            <a:r>
              <a:rPr lang="fr-CA" sz="2000" dirty="0" smtClean="0"/>
              <a:t>L’OMS prévoit que le nombre de personnes diabétiques devrait doubler d’ici 2025.</a:t>
            </a:r>
          </a:p>
        </p:txBody>
      </p:sp>
    </p:spTree>
    <p:extLst>
      <p:ext uri="{BB962C8B-B14F-4D97-AF65-F5344CB8AC3E}">
        <p14:creationId xmlns:p14="http://schemas.microsoft.com/office/powerpoint/2010/main" xmlns="" val="38456336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fontAlgn="auto">
              <a:spcAft>
                <a:spcPts val="0"/>
              </a:spcAft>
              <a:defRPr/>
            </a:pPr>
            <a:r>
              <a:rPr lang="fr-CA" sz="4700" dirty="0" smtClean="0"/>
              <a:t>Avant d’entreprendre une activité</a:t>
            </a:r>
            <a:endParaRPr lang="fr-FR" sz="4700" dirty="0"/>
          </a:p>
        </p:txBody>
      </p:sp>
      <p:sp>
        <p:nvSpPr>
          <p:cNvPr id="3" name="Espace réservé du contenu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fr-FR" dirty="0" smtClean="0"/>
              <a:t>Choisir une activité que vous aimez</a:t>
            </a:r>
          </a:p>
          <a:p>
            <a:pPr marL="274320" indent="-274320" fontAlgn="auto">
              <a:spcAft>
                <a:spcPts val="0"/>
              </a:spcAft>
              <a:buClr>
                <a:schemeClr val="accent3"/>
              </a:buClr>
              <a:buFont typeface="Wingdings 2"/>
              <a:buChar char=""/>
              <a:defRPr/>
            </a:pPr>
            <a:r>
              <a:rPr lang="fr-FR" dirty="0" smtClean="0"/>
              <a:t>Fixer des objectifs réalisables et raisonnables</a:t>
            </a:r>
          </a:p>
          <a:p>
            <a:pPr marL="274320" indent="-274320" fontAlgn="auto">
              <a:spcAft>
                <a:spcPts val="0"/>
              </a:spcAft>
              <a:buClr>
                <a:schemeClr val="accent3"/>
              </a:buClr>
              <a:buFont typeface="Wingdings 2"/>
              <a:buChar char=""/>
              <a:defRPr/>
            </a:pPr>
            <a:r>
              <a:rPr lang="fr-FR" dirty="0" smtClean="0"/>
              <a:t>Déterminer un moment où vous débuterez l'activité physique</a:t>
            </a:r>
          </a:p>
          <a:p>
            <a:pPr marL="274320" indent="-274320" fontAlgn="auto">
              <a:spcAft>
                <a:spcPts val="0"/>
              </a:spcAft>
              <a:buClr>
                <a:schemeClr val="accent3"/>
              </a:buClr>
              <a:buFont typeface="Wingdings 2"/>
              <a:buChar char=""/>
              <a:defRPr/>
            </a:pPr>
            <a:r>
              <a:rPr lang="fr-FR" dirty="0" smtClean="0"/>
              <a:t>Consulter votre médecin pour un examen médical complet: tension artérielle, taux de cholestérol dans le sang, taux d’hémoglobine glyquée et glycémie, cœur et système circulatoire, fonctions rénales, yeux, pieds</a:t>
            </a:r>
          </a:p>
          <a:p>
            <a:pPr marL="274320" indent="-274320" fontAlgn="auto">
              <a:spcAft>
                <a:spcPts val="0"/>
              </a:spcAft>
              <a:buClr>
                <a:schemeClr val="accent3"/>
              </a:buClr>
              <a:buFont typeface="Wingdings 2"/>
              <a:buChar char=""/>
              <a:defRPr/>
            </a:pPr>
            <a:r>
              <a:rPr lang="fr-FR" dirty="0" smtClean="0"/>
              <a:t>Dans la mesure du possible, consulter un kinésiologue ou un spécialiste de l'activité physique pour bâtir un plan d'activité personnalisé</a:t>
            </a:r>
          </a:p>
          <a:p>
            <a:pPr marL="274320" indent="-274320" fontAlgn="auto">
              <a:spcAft>
                <a:spcPts val="0"/>
              </a:spcAft>
              <a:buClr>
                <a:schemeClr val="accent3"/>
              </a:buClr>
              <a:buFont typeface="Wingdings 2"/>
              <a:buChar char=""/>
              <a:defRPr/>
            </a:pPr>
            <a:r>
              <a:rPr lang="fr-FR" sz="1200" dirty="0" smtClean="0"/>
              <a:t>Sources : Diabète Québec et Dr Carole Lavoie, Ph.D., Département des sciences de l'activité physique, Université du Québec à Trois-Rivières. Février 2002. Révisé en mai 2009</a:t>
            </a:r>
          </a:p>
          <a:p>
            <a:pPr marL="274320" indent="-274320" fontAlgn="auto">
              <a:spcAft>
                <a:spcPts val="0"/>
              </a:spcAft>
              <a:buClr>
                <a:schemeClr val="accent3"/>
              </a:buClr>
              <a:buFont typeface="Wingdings 2"/>
              <a:buChar char=""/>
              <a:defRPr/>
            </a:pPr>
            <a:endParaRPr lang="fr-FR" dirty="0"/>
          </a:p>
        </p:txBody>
      </p:sp>
      <p:sp>
        <p:nvSpPr>
          <p:cNvPr id="4" name="Espace réservé du numéro de diapositive 3"/>
          <p:cNvSpPr>
            <a:spLocks noGrp="1"/>
          </p:cNvSpPr>
          <p:nvPr>
            <p:ph type="sldNum" sz="quarter" idx="12"/>
          </p:nvPr>
        </p:nvSpPr>
        <p:spPr/>
        <p:txBody>
          <a:bodyPr/>
          <a:lstStyle/>
          <a:p>
            <a:pPr>
              <a:defRPr/>
            </a:pPr>
            <a:fld id="{870D400B-4AA5-4DC4-B0F7-88D8B6BC2F9E}" type="slidenum">
              <a:rPr lang="fr-CA"/>
              <a:pPr>
                <a:defRPr/>
              </a:pPr>
              <a:t>60</a:t>
            </a:fld>
            <a:endParaRPr lang="fr-CA"/>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dirty="0" smtClean="0"/>
              <a:t>Précautions</a:t>
            </a:r>
            <a:br>
              <a:rPr lang="fr-CA" dirty="0" smtClean="0"/>
            </a:br>
            <a:r>
              <a:rPr lang="fr-CA" sz="2400" dirty="0" smtClean="0"/>
              <a:t>Encadré 60.5, p. 623</a:t>
            </a:r>
            <a:r>
              <a:rPr lang="fr-CA" dirty="0" smtClean="0"/>
              <a:t/>
            </a:r>
            <a:br>
              <a:rPr lang="fr-CA" dirty="0" smtClean="0"/>
            </a:br>
            <a:endParaRPr lang="fr-FR" sz="2000" dirty="0"/>
          </a:p>
        </p:txBody>
      </p:sp>
      <p:sp>
        <p:nvSpPr>
          <p:cNvPr id="74755" name="Espace réservé du contenu 2"/>
          <p:cNvSpPr>
            <a:spLocks noGrp="1"/>
          </p:cNvSpPr>
          <p:nvPr>
            <p:ph idx="1"/>
          </p:nvPr>
        </p:nvSpPr>
        <p:spPr/>
        <p:txBody>
          <a:bodyPr/>
          <a:lstStyle/>
          <a:p>
            <a:r>
              <a:rPr lang="fr-CA" dirty="0" smtClean="0"/>
              <a:t>Les personnes dont la glycémie est supérieure à 11 </a:t>
            </a:r>
            <a:r>
              <a:rPr lang="fr-CA" dirty="0" err="1" smtClean="0"/>
              <a:t>mmol</a:t>
            </a:r>
            <a:r>
              <a:rPr lang="fr-CA" dirty="0" smtClean="0"/>
              <a:t>/L et dont les urines contiennent des corps cétoniques doivent s’abstenir de faire de l’exercice tant que la cétonurie n’est pas redevenue négative et que la glycémie n’a pas diminué.</a:t>
            </a:r>
          </a:p>
          <a:p>
            <a:r>
              <a:rPr lang="fr-CA" dirty="0" smtClean="0"/>
              <a:t>La pratique d’une activité physique lorsque la glycémie est élevée engendre une augmentation de la sécrétion de glucagon et le foie libère plus de glucose, ce qui entraîne une hausse de la glycémie. </a:t>
            </a:r>
            <a:endParaRPr lang="fr-FR" dirty="0" smtClean="0"/>
          </a:p>
        </p:txBody>
      </p:sp>
      <p:sp>
        <p:nvSpPr>
          <p:cNvPr id="4" name="Espace réservé du numéro de diapositive 3"/>
          <p:cNvSpPr>
            <a:spLocks noGrp="1"/>
          </p:cNvSpPr>
          <p:nvPr>
            <p:ph type="sldNum" sz="quarter" idx="12"/>
          </p:nvPr>
        </p:nvSpPr>
        <p:spPr/>
        <p:txBody>
          <a:bodyPr/>
          <a:lstStyle/>
          <a:p>
            <a:pPr>
              <a:defRPr/>
            </a:pPr>
            <a:fld id="{05E71A3A-BA4F-460D-8909-E063E19ECDCD}" type="slidenum">
              <a:rPr lang="fr-CA"/>
              <a:pPr>
                <a:defRPr/>
              </a:pPr>
              <a:t>61</a:t>
            </a:fld>
            <a:endParaRPr lang="fr-CA"/>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Précautions </a:t>
            </a:r>
            <a:br>
              <a:rPr lang="fr-CA" dirty="0" smtClean="0"/>
            </a:br>
            <a:endParaRPr lang="fr-FR" sz="2200" dirty="0"/>
          </a:p>
        </p:txBody>
      </p:sp>
      <p:sp>
        <p:nvSpPr>
          <p:cNvPr id="75779" name="Espace réservé du contenu 2"/>
          <p:cNvSpPr>
            <a:spLocks noGrp="1"/>
          </p:cNvSpPr>
          <p:nvPr>
            <p:ph idx="1"/>
          </p:nvPr>
        </p:nvSpPr>
        <p:spPr/>
        <p:txBody>
          <a:bodyPr/>
          <a:lstStyle/>
          <a:p>
            <a:r>
              <a:rPr lang="fr-CA" dirty="0" smtClean="0"/>
              <a:t>La baisse physiologique de l’insuline en circulation qui se produit normalement au moment de l’activité physique ne peut avoir lieu chez les personnes qui suivent un traitement à l’insuline.</a:t>
            </a:r>
          </a:p>
          <a:p>
            <a:r>
              <a:rPr lang="fr-CA" dirty="0" smtClean="0"/>
              <a:t>Afin de prévenir l’hypoglycémie, on conseille de prendre une collation contenant 15 g de glucides avant un exercice si l’exercice n’a pas lieu après un repas.</a:t>
            </a:r>
            <a:endParaRPr lang="fr-FR" dirty="0" smtClean="0"/>
          </a:p>
        </p:txBody>
      </p:sp>
      <p:sp>
        <p:nvSpPr>
          <p:cNvPr id="4" name="Espace réservé du numéro de diapositive 3"/>
          <p:cNvSpPr>
            <a:spLocks noGrp="1"/>
          </p:cNvSpPr>
          <p:nvPr>
            <p:ph type="sldNum" sz="quarter" idx="12"/>
          </p:nvPr>
        </p:nvSpPr>
        <p:spPr/>
        <p:txBody>
          <a:bodyPr/>
          <a:lstStyle/>
          <a:p>
            <a:pPr>
              <a:defRPr/>
            </a:pPr>
            <a:fld id="{F9183B9E-9437-4E1C-B52E-CF826DE852B2}" type="slidenum">
              <a:rPr lang="fr-CA"/>
              <a:pPr>
                <a:defRPr/>
              </a:pPr>
              <a:t>62</a:t>
            </a:fld>
            <a:endParaRPr lang="fr-CA"/>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Précautions </a:t>
            </a:r>
            <a:br>
              <a:rPr lang="fr-CA" dirty="0" smtClean="0"/>
            </a:br>
            <a:endParaRPr lang="fr-FR" sz="2200" dirty="0"/>
          </a:p>
        </p:txBody>
      </p:sp>
      <p:sp>
        <p:nvSpPr>
          <p:cNvPr id="76803" name="Espace réservé du contenu 2"/>
          <p:cNvSpPr>
            <a:spLocks noGrp="1"/>
          </p:cNvSpPr>
          <p:nvPr>
            <p:ph idx="1"/>
          </p:nvPr>
        </p:nvSpPr>
        <p:spPr/>
        <p:txBody>
          <a:bodyPr/>
          <a:lstStyle/>
          <a:p>
            <a:r>
              <a:rPr lang="fr-CA" dirty="0" smtClean="0"/>
              <a:t>Les personnes insulinodépendantes risquent de subir un choc hypoglycémique plusieurs heures après s’être adonnées à une activité physique (risque plus marqué après effort exigeant ou prolongé).</a:t>
            </a:r>
          </a:p>
          <a:p>
            <a:r>
              <a:rPr lang="fr-CA" dirty="0" smtClean="0"/>
              <a:t>Pour prévenir ce risque, prendre une collation à la fin de la séance d’exercice et au coucher et mesurer la glycémie plus souvent.</a:t>
            </a:r>
            <a:endParaRPr lang="fr-FR" dirty="0" smtClean="0"/>
          </a:p>
        </p:txBody>
      </p:sp>
      <p:sp>
        <p:nvSpPr>
          <p:cNvPr id="4" name="Espace réservé du numéro de diapositive 3"/>
          <p:cNvSpPr>
            <a:spLocks noGrp="1"/>
          </p:cNvSpPr>
          <p:nvPr>
            <p:ph type="sldNum" sz="quarter" idx="12"/>
          </p:nvPr>
        </p:nvSpPr>
        <p:spPr/>
        <p:txBody>
          <a:bodyPr/>
          <a:lstStyle/>
          <a:p>
            <a:pPr>
              <a:defRPr/>
            </a:pPr>
            <a:fld id="{3994E96E-2619-46D1-B609-2CD662ACF73A}" type="slidenum">
              <a:rPr lang="fr-CA"/>
              <a:pPr>
                <a:defRPr/>
              </a:pPr>
              <a:t>63</a:t>
            </a:fld>
            <a:endParaRPr lang="fr-CA"/>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Précautions </a:t>
            </a:r>
            <a:br>
              <a:rPr lang="fr-CA" dirty="0" smtClean="0"/>
            </a:br>
            <a:endParaRPr lang="fr-FR" sz="2200" dirty="0"/>
          </a:p>
        </p:txBody>
      </p:sp>
      <p:sp>
        <p:nvSpPr>
          <p:cNvPr id="77827" name="Espace réservé du contenu 2"/>
          <p:cNvSpPr>
            <a:spLocks noGrp="1"/>
          </p:cNvSpPr>
          <p:nvPr>
            <p:ph idx="1"/>
          </p:nvPr>
        </p:nvSpPr>
        <p:spPr/>
        <p:txBody>
          <a:bodyPr/>
          <a:lstStyle/>
          <a:p>
            <a:r>
              <a:rPr lang="fr-CA" dirty="0" smtClean="0"/>
              <a:t>Les personnes qui font de l’exercice de façon prolongée doivent mesurer leur glycémie avant, pendant et après l’effort et prendre au besoin des collations à forte teneur en glucides ( aux 30 minutes) afin de maintenir leur taux de glucose.</a:t>
            </a:r>
            <a:endParaRPr lang="fr-FR" dirty="0" smtClean="0"/>
          </a:p>
        </p:txBody>
      </p:sp>
      <p:sp>
        <p:nvSpPr>
          <p:cNvPr id="4" name="Espace réservé du numéro de diapositive 3"/>
          <p:cNvSpPr>
            <a:spLocks noGrp="1"/>
          </p:cNvSpPr>
          <p:nvPr>
            <p:ph type="sldNum" sz="quarter" idx="12"/>
          </p:nvPr>
        </p:nvSpPr>
        <p:spPr/>
        <p:txBody>
          <a:bodyPr/>
          <a:lstStyle/>
          <a:p>
            <a:pPr>
              <a:defRPr/>
            </a:pPr>
            <a:fld id="{71412A52-CACA-41BD-80EA-62C3E3F39901}" type="slidenum">
              <a:rPr lang="fr-CA"/>
              <a:pPr>
                <a:defRPr/>
              </a:pPr>
              <a:t>64</a:t>
            </a:fld>
            <a:endParaRPr lang="fr-CA"/>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Précautions </a:t>
            </a:r>
            <a:br>
              <a:rPr lang="fr-CA" dirty="0" smtClean="0"/>
            </a:br>
            <a:endParaRPr lang="fr-FR" sz="2200" dirty="0"/>
          </a:p>
        </p:txBody>
      </p:sp>
      <p:sp>
        <p:nvSpPr>
          <p:cNvPr id="78851" name="Espace réservé du contenu 2"/>
          <p:cNvSpPr>
            <a:spLocks noGrp="1"/>
          </p:cNvSpPr>
          <p:nvPr>
            <p:ph idx="1"/>
          </p:nvPr>
        </p:nvSpPr>
        <p:spPr/>
        <p:txBody>
          <a:bodyPr/>
          <a:lstStyle/>
          <a:p>
            <a:r>
              <a:rPr lang="fr-CA" dirty="0" smtClean="0"/>
              <a:t>Chez les personnes obèses et atteintes de diabète de type 2, l’exercice, combiné avec le plan alimentaire accélèrent le métabolisme du glucose et réduisent le tissu adipeux.</a:t>
            </a:r>
          </a:p>
          <a:p>
            <a:r>
              <a:rPr lang="fr-CA" dirty="0" smtClean="0"/>
              <a:t>L’exercice, jumelé à une perte de poids, accroît la réceptivité à l’insuline et peut faire baisser la quantité d’insuline et d’hypoglycémiants oraux requise.</a:t>
            </a:r>
            <a:endParaRPr lang="fr-FR" dirty="0" smtClean="0"/>
          </a:p>
        </p:txBody>
      </p:sp>
      <p:sp>
        <p:nvSpPr>
          <p:cNvPr id="4" name="Espace réservé du numéro de diapositive 3"/>
          <p:cNvSpPr>
            <a:spLocks noGrp="1"/>
          </p:cNvSpPr>
          <p:nvPr>
            <p:ph type="sldNum" sz="quarter" idx="12"/>
          </p:nvPr>
        </p:nvSpPr>
        <p:spPr/>
        <p:txBody>
          <a:bodyPr/>
          <a:lstStyle/>
          <a:p>
            <a:pPr>
              <a:defRPr/>
            </a:pPr>
            <a:fld id="{4063B6B8-F26B-4ED6-888E-4B2984D6D430}" type="slidenum">
              <a:rPr lang="fr-CA"/>
              <a:pPr>
                <a:defRPr/>
              </a:pPr>
              <a:t>65</a:t>
            </a:fld>
            <a:endParaRPr lang="fr-C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Précautions </a:t>
            </a:r>
            <a:br>
              <a:rPr lang="fr-CA" dirty="0" smtClean="0"/>
            </a:br>
            <a:endParaRPr lang="fr-FR" sz="2200" dirty="0"/>
          </a:p>
        </p:txBody>
      </p:sp>
      <p:sp>
        <p:nvSpPr>
          <p:cNvPr id="79875" name="Espace réservé du contenu 2"/>
          <p:cNvSpPr>
            <a:spLocks noGrp="1"/>
          </p:cNvSpPr>
          <p:nvPr>
            <p:ph idx="1"/>
          </p:nvPr>
        </p:nvSpPr>
        <p:spPr/>
        <p:txBody>
          <a:bodyPr/>
          <a:lstStyle/>
          <a:p>
            <a:r>
              <a:rPr lang="fr-CA" dirty="0" smtClean="0"/>
              <a:t>Utiliser de bonnes chaussures ou du matériel de sport adéquat</a:t>
            </a:r>
          </a:p>
          <a:p>
            <a:r>
              <a:rPr lang="fr-CA" dirty="0" smtClean="0"/>
              <a:t>Examiner quotidiennement ses pieds après l’exercice</a:t>
            </a:r>
          </a:p>
          <a:p>
            <a:r>
              <a:rPr lang="fr-CA" dirty="0" smtClean="0"/>
              <a:t>Éviter de s’adonner  à l’activité physique en période d’instabilité du métabolisme </a:t>
            </a:r>
            <a:endParaRPr lang="fr-FR" dirty="0" smtClean="0"/>
          </a:p>
        </p:txBody>
      </p:sp>
      <p:sp>
        <p:nvSpPr>
          <p:cNvPr id="4" name="Espace réservé du numéro de diapositive 3"/>
          <p:cNvSpPr>
            <a:spLocks noGrp="1"/>
          </p:cNvSpPr>
          <p:nvPr>
            <p:ph type="sldNum" sz="quarter" idx="12"/>
          </p:nvPr>
        </p:nvSpPr>
        <p:spPr/>
        <p:txBody>
          <a:bodyPr/>
          <a:lstStyle/>
          <a:p>
            <a:pPr>
              <a:defRPr/>
            </a:pPr>
            <a:fld id="{5DC4CC09-EC7C-464E-A3F0-8232CFC82E87}" type="slidenum">
              <a:rPr lang="fr-CA"/>
              <a:pPr>
                <a:defRPr/>
              </a:pPr>
              <a:t>66</a:t>
            </a:fld>
            <a:endParaRPr lang="fr-CA"/>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fontAlgn="auto">
              <a:spcAft>
                <a:spcPts val="0"/>
              </a:spcAft>
              <a:defRPr/>
            </a:pPr>
            <a:r>
              <a:rPr lang="fr-CA" dirty="0" smtClean="0"/>
              <a:t>Recommandations </a:t>
            </a:r>
            <a:br>
              <a:rPr lang="fr-CA" dirty="0" smtClean="0"/>
            </a:br>
            <a:endParaRPr lang="fr-CA" sz="2200" dirty="0" smtClean="0"/>
          </a:p>
        </p:txBody>
      </p:sp>
      <p:sp>
        <p:nvSpPr>
          <p:cNvPr id="94211" name="Rectangle 3"/>
          <p:cNvSpPr>
            <a:spLocks noGrp="1" noChangeArrowheads="1"/>
          </p:cNvSpPr>
          <p:nvPr>
            <p:ph idx="1"/>
          </p:nvPr>
        </p:nvSpPr>
        <p:spPr/>
        <p:txBody>
          <a:bodyPr>
            <a:normAutofit fontScale="70000" lnSpcReduction="20000"/>
          </a:bodyPr>
          <a:lstStyle/>
          <a:p>
            <a:pPr marL="274320" indent="-274320" fontAlgn="auto">
              <a:spcAft>
                <a:spcPts val="0"/>
              </a:spcAft>
              <a:buClr>
                <a:schemeClr val="accent3"/>
              </a:buClr>
              <a:buFont typeface="Wingdings 2"/>
              <a:buChar char=""/>
              <a:defRPr/>
            </a:pPr>
            <a:r>
              <a:rPr lang="fr-CA" dirty="0" smtClean="0"/>
              <a:t>Avant:</a:t>
            </a:r>
          </a:p>
          <a:p>
            <a:pPr marL="640080" lvl="1" indent="-246888" fontAlgn="auto">
              <a:spcAft>
                <a:spcPts val="0"/>
              </a:spcAft>
              <a:buFont typeface="Wingdings 2"/>
              <a:buChar char=""/>
              <a:defRPr/>
            </a:pPr>
            <a:r>
              <a:rPr lang="fr-CA" dirty="0" smtClean="0"/>
              <a:t>Discuter du choix des activités avec le médecin.</a:t>
            </a:r>
          </a:p>
          <a:p>
            <a:pPr marL="640080" lvl="1" indent="-246888" fontAlgn="auto">
              <a:spcAft>
                <a:spcPts val="0"/>
              </a:spcAft>
              <a:buFont typeface="Wingdings 2"/>
              <a:buChar char=""/>
              <a:defRPr/>
            </a:pPr>
            <a:r>
              <a:rPr lang="fr-CA" dirty="0" smtClean="0"/>
              <a:t>Bas de coton et souliers confortables.</a:t>
            </a:r>
          </a:p>
          <a:p>
            <a:pPr marL="640080" lvl="1" indent="-246888" fontAlgn="auto">
              <a:spcAft>
                <a:spcPts val="0"/>
              </a:spcAft>
              <a:buFont typeface="Wingdings 2"/>
              <a:buChar char=""/>
              <a:defRPr/>
            </a:pPr>
            <a:r>
              <a:rPr lang="fr-CA" dirty="0" smtClean="0"/>
              <a:t>Éviter l’injection d’insuline dans la membre actif (↑la vitesse d’absorption).</a:t>
            </a:r>
          </a:p>
          <a:p>
            <a:pPr marL="640080" lvl="1" indent="-246888" fontAlgn="auto">
              <a:spcAft>
                <a:spcPts val="0"/>
              </a:spcAft>
              <a:buFont typeface="Wingdings 2"/>
              <a:buChar char=""/>
              <a:defRPr/>
            </a:pPr>
            <a:r>
              <a:rPr lang="fr-CA" dirty="0" smtClean="0"/>
              <a:t>Toujours porter une pièce d’identification diabétique.</a:t>
            </a:r>
          </a:p>
          <a:p>
            <a:pPr marL="640080" lvl="1" indent="-246888" fontAlgn="auto">
              <a:spcAft>
                <a:spcPts val="0"/>
              </a:spcAft>
              <a:buFont typeface="Wingdings 2"/>
              <a:buChar char=""/>
              <a:defRPr/>
            </a:pPr>
            <a:r>
              <a:rPr lang="fr-CA" dirty="0" smtClean="0"/>
              <a:t>Faire une glycémie avant de faire de l’exercice.</a:t>
            </a:r>
          </a:p>
          <a:p>
            <a:pPr marL="640080" lvl="1" indent="-246888" fontAlgn="auto">
              <a:spcAft>
                <a:spcPts val="0"/>
              </a:spcAft>
              <a:buFont typeface="Wingdings 2"/>
              <a:buChar char=""/>
              <a:defRPr/>
            </a:pPr>
            <a:r>
              <a:rPr lang="fr-CA" dirty="0" smtClean="0"/>
              <a:t>Prendre une collation de 15 g de glucides si glycémie</a:t>
            </a:r>
            <a:r>
              <a:rPr lang="en-US" dirty="0" smtClean="0"/>
              <a:t>&lt; 5mmol/L pour </a:t>
            </a:r>
            <a:r>
              <a:rPr lang="en-US" dirty="0" err="1" smtClean="0"/>
              <a:t>une</a:t>
            </a:r>
            <a:r>
              <a:rPr lang="en-US" dirty="0" smtClean="0"/>
              <a:t> </a:t>
            </a:r>
            <a:r>
              <a:rPr lang="en-US" dirty="0" err="1" smtClean="0"/>
              <a:t>activité</a:t>
            </a:r>
            <a:r>
              <a:rPr lang="en-US" dirty="0" smtClean="0"/>
              <a:t> </a:t>
            </a:r>
            <a:r>
              <a:rPr lang="en-US" dirty="0" err="1" smtClean="0"/>
              <a:t>modérée</a:t>
            </a:r>
            <a:r>
              <a:rPr lang="en-US" dirty="0" smtClean="0"/>
              <a:t> (</a:t>
            </a:r>
            <a:r>
              <a:rPr lang="en-US" dirty="0" err="1" smtClean="0"/>
              <a:t>marche</a:t>
            </a:r>
            <a:r>
              <a:rPr lang="en-US" dirty="0" smtClean="0"/>
              <a:t> 30 min.) et </a:t>
            </a:r>
            <a:r>
              <a:rPr lang="en-US" dirty="0" err="1" smtClean="0"/>
              <a:t>une</a:t>
            </a:r>
            <a:r>
              <a:rPr lang="en-US" dirty="0" smtClean="0"/>
              <a:t> </a:t>
            </a:r>
            <a:r>
              <a:rPr lang="en-US" dirty="0" err="1" smtClean="0"/>
              <a:t>activité</a:t>
            </a:r>
            <a:r>
              <a:rPr lang="en-US" dirty="0" smtClean="0"/>
              <a:t> de longue </a:t>
            </a:r>
            <a:r>
              <a:rPr lang="en-US" dirty="0" err="1" smtClean="0"/>
              <a:t>durée</a:t>
            </a:r>
            <a:r>
              <a:rPr lang="en-US" dirty="0" smtClean="0"/>
              <a:t> (golf). Pour </a:t>
            </a:r>
            <a:r>
              <a:rPr lang="en-US" dirty="0" err="1" smtClean="0"/>
              <a:t>une</a:t>
            </a:r>
            <a:r>
              <a:rPr lang="en-US" dirty="0" smtClean="0"/>
              <a:t> </a:t>
            </a:r>
            <a:r>
              <a:rPr lang="en-US" dirty="0" err="1" smtClean="0"/>
              <a:t>activité</a:t>
            </a:r>
            <a:r>
              <a:rPr lang="en-US" dirty="0" smtClean="0"/>
              <a:t> intense, </a:t>
            </a:r>
            <a:r>
              <a:rPr lang="en-US" dirty="0" err="1" smtClean="0"/>
              <a:t>ajouter</a:t>
            </a:r>
            <a:r>
              <a:rPr lang="en-US" dirty="0" smtClean="0"/>
              <a:t> des </a:t>
            </a:r>
            <a:r>
              <a:rPr lang="en-US" dirty="0" err="1" smtClean="0"/>
              <a:t>protéines</a:t>
            </a:r>
            <a:r>
              <a:rPr lang="en-US" dirty="0" smtClean="0"/>
              <a:t>.</a:t>
            </a:r>
            <a:endParaRPr lang="fr-CA" dirty="0" smtClean="0"/>
          </a:p>
          <a:p>
            <a:pPr marL="274320" indent="-274320" fontAlgn="auto">
              <a:spcAft>
                <a:spcPts val="0"/>
              </a:spcAft>
              <a:buClr>
                <a:schemeClr val="accent3"/>
              </a:buClr>
              <a:buFont typeface="Wingdings 2"/>
              <a:buChar char=""/>
              <a:defRPr/>
            </a:pPr>
            <a:r>
              <a:rPr lang="fr-CA" dirty="0" smtClean="0"/>
              <a:t>Pendant:</a:t>
            </a:r>
          </a:p>
          <a:p>
            <a:pPr marL="640080" lvl="1" indent="-246888" fontAlgn="auto">
              <a:spcAft>
                <a:spcPts val="0"/>
              </a:spcAft>
              <a:buFont typeface="Wingdings 2"/>
              <a:buChar char=""/>
              <a:defRPr/>
            </a:pPr>
            <a:r>
              <a:rPr lang="fr-CA" dirty="0" smtClean="0"/>
              <a:t>Faire l’exercice progressivement.</a:t>
            </a:r>
          </a:p>
          <a:p>
            <a:pPr marL="274320" indent="-274320" fontAlgn="auto">
              <a:spcAft>
                <a:spcPts val="0"/>
              </a:spcAft>
              <a:buClr>
                <a:schemeClr val="accent3"/>
              </a:buClr>
              <a:buFont typeface="Wingdings 2"/>
              <a:buChar char=""/>
              <a:defRPr/>
            </a:pPr>
            <a:r>
              <a:rPr lang="fr-CA" dirty="0" smtClean="0"/>
              <a:t>Après:</a:t>
            </a:r>
          </a:p>
          <a:p>
            <a:pPr marL="640080" lvl="1" indent="-246888" fontAlgn="auto">
              <a:spcAft>
                <a:spcPts val="0"/>
              </a:spcAft>
              <a:buFont typeface="Wingdings 2"/>
              <a:buChar char=""/>
              <a:defRPr/>
            </a:pPr>
            <a:r>
              <a:rPr lang="fr-CA" dirty="0" smtClean="0"/>
              <a:t>Vérifier la glycémie pour évaluer les effets de l’exercice.</a:t>
            </a:r>
          </a:p>
          <a:p>
            <a:pPr marL="640080" lvl="1" indent="-246888" fontAlgn="auto">
              <a:spcAft>
                <a:spcPts val="0"/>
              </a:spcAft>
              <a:buFont typeface="Wingdings 2"/>
              <a:buChar char=""/>
              <a:defRPr/>
            </a:pPr>
            <a:r>
              <a:rPr lang="fr-CA" dirty="0" smtClean="0"/>
              <a:t>Vérifier vos pieds pour détecter rougeur ou ampoules.</a:t>
            </a:r>
          </a:p>
          <a:p>
            <a:pPr marL="640080" lvl="1" indent="-246888" fontAlgn="auto">
              <a:spcAft>
                <a:spcPts val="0"/>
              </a:spcAft>
              <a:buFont typeface="Wingdings 2"/>
              <a:buChar char=""/>
              <a:defRPr/>
            </a:pPr>
            <a:endParaRPr lang="fr-CA" dirty="0" smtClean="0"/>
          </a:p>
          <a:p>
            <a:pPr marL="640080" lvl="1" indent="-246888" fontAlgn="auto">
              <a:spcAft>
                <a:spcPts val="0"/>
              </a:spcAft>
              <a:buFont typeface="Wingdings 2"/>
              <a:buChar char=""/>
              <a:defRPr/>
            </a:pPr>
            <a:r>
              <a:rPr lang="fr-CA" dirty="0" smtClean="0"/>
              <a:t>PS: Aucune activité si douleurs dans la poitrine, faiblesse, nausées, signes d’hypoglycémie, douleurs ou crampes musculaires.</a:t>
            </a:r>
          </a:p>
        </p:txBody>
      </p:sp>
      <p:sp>
        <p:nvSpPr>
          <p:cNvPr id="4" name="Espace réservé du numéro de diapositive 3"/>
          <p:cNvSpPr>
            <a:spLocks noGrp="1"/>
          </p:cNvSpPr>
          <p:nvPr>
            <p:ph type="sldNum" sz="quarter" idx="12"/>
          </p:nvPr>
        </p:nvSpPr>
        <p:spPr/>
        <p:txBody>
          <a:bodyPr/>
          <a:lstStyle/>
          <a:p>
            <a:pPr>
              <a:defRPr/>
            </a:pPr>
            <a:fld id="{510B5ED9-D7A6-4855-B545-99B5A9217645}" type="slidenum">
              <a:rPr lang="fr-CA"/>
              <a:pPr>
                <a:defRPr/>
              </a:pPr>
              <a:t>67</a:t>
            </a:fld>
            <a:endParaRPr lang="fr-CA"/>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Recommandations </a:t>
            </a:r>
            <a:endParaRPr lang="fr-FR" dirty="0"/>
          </a:p>
        </p:txBody>
      </p:sp>
      <p:sp>
        <p:nvSpPr>
          <p:cNvPr id="3" name="Espace réservé du contenu 2"/>
          <p:cNvSpPr>
            <a:spLocks noGrp="1"/>
          </p:cNvSpPr>
          <p:nvPr>
            <p:ph idx="1"/>
          </p:nvPr>
        </p:nvSpPr>
        <p:spPr/>
        <p:txBody>
          <a:bodyPr/>
          <a:lstStyle/>
          <a:p>
            <a:r>
              <a:rPr lang="fr-CA" dirty="0" smtClean="0"/>
              <a:t>Faire de l’exercice régulièrement, toujours à la même heure, de préférence aux heures où la glycémie est à son maximum et toujours selon la même intensité.</a:t>
            </a:r>
          </a:p>
          <a:p>
            <a:pPr marL="273050" lvl="4" indent="-273050">
              <a:buClr>
                <a:srgbClr val="0BD0D9"/>
              </a:buClr>
              <a:buSzPct val="95000"/>
            </a:pPr>
            <a:r>
              <a:rPr lang="fr-CA" sz="2600" dirty="0" smtClean="0"/>
              <a:t>Faire les activités Après les repas (glycémie augmente).</a:t>
            </a:r>
          </a:p>
          <a:p>
            <a:pPr marL="273050" lvl="4" indent="-273050">
              <a:buClr>
                <a:srgbClr val="0BD0D9"/>
              </a:buClr>
              <a:buSzPct val="95000"/>
            </a:pPr>
            <a:r>
              <a:rPr lang="fr-CA" sz="2600" dirty="0" smtClean="0"/>
              <a:t>Vérifier la glycémie avant, pendant et après les exercices.</a:t>
            </a:r>
          </a:p>
          <a:p>
            <a:pPr marL="273050" lvl="4" indent="-273050">
              <a:buClr>
                <a:srgbClr val="0BD0D9"/>
              </a:buClr>
              <a:buSzPct val="95000"/>
            </a:pPr>
            <a:r>
              <a:rPr lang="fr-CA" sz="2600" dirty="0" smtClean="0"/>
              <a:t>Toujours porter sur soi des glucides à action rapide si signes d’hypoglycémie.</a:t>
            </a:r>
          </a:p>
          <a:p>
            <a:endParaRPr lang="fr-FR" dirty="0"/>
          </a:p>
        </p:txBody>
      </p:sp>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68</a:t>
            </a:fld>
            <a:endParaRPr lang="fr-CA"/>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fontAlgn="auto">
              <a:spcAft>
                <a:spcPts val="0"/>
              </a:spcAft>
              <a:defRPr/>
            </a:pPr>
            <a:r>
              <a:rPr lang="fr-CA" smtClean="0"/>
              <a:t>Surveillance de la glycémie</a:t>
            </a:r>
            <a:endParaRPr lang="fr-FR"/>
          </a:p>
        </p:txBody>
      </p:sp>
      <p:sp>
        <p:nvSpPr>
          <p:cNvPr id="82947" name="Espace réservé du texte 11"/>
          <p:cNvSpPr>
            <a:spLocks noGrp="1"/>
          </p:cNvSpPr>
          <p:nvPr>
            <p:ph type="body" idx="1"/>
          </p:nvPr>
        </p:nvSpPr>
        <p:spPr>
          <a:xfrm>
            <a:off x="530225" y="2705100"/>
            <a:ext cx="7772400" cy="1509713"/>
          </a:xfrm>
        </p:spPr>
        <p:txBody>
          <a:bodyPr/>
          <a:lstStyle/>
          <a:p>
            <a:endParaRPr lang="fr-FR" smtClean="0"/>
          </a:p>
        </p:txBody>
      </p:sp>
      <p:sp>
        <p:nvSpPr>
          <p:cNvPr id="4" name="Espace réservé du numéro de diapositive 3"/>
          <p:cNvSpPr>
            <a:spLocks noGrp="1"/>
          </p:cNvSpPr>
          <p:nvPr>
            <p:ph type="sldNum" sz="quarter" idx="12"/>
          </p:nvPr>
        </p:nvSpPr>
        <p:spPr/>
        <p:txBody>
          <a:bodyPr/>
          <a:lstStyle/>
          <a:p>
            <a:pPr>
              <a:defRPr/>
            </a:pPr>
            <a:fld id="{6733568F-310A-423E-A6F5-FC1E408990C2}" type="slidenum">
              <a:rPr lang="fr-CA"/>
              <a:pPr>
                <a:defRPr/>
              </a:pPr>
              <a:t>69</a:t>
            </a:fld>
            <a:endParaRPr lang="fr-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a:xfrm>
            <a:off x="457200" y="705600"/>
            <a:ext cx="8229600" cy="1143000"/>
          </a:xfrm>
        </p:spPr>
        <p:txBody>
          <a:bodyPr/>
          <a:lstStyle/>
          <a:p>
            <a:r>
              <a:rPr lang="fr-CA" dirty="0" smtClean="0"/>
              <a:t>Physiopathologie</a:t>
            </a:r>
          </a:p>
        </p:txBody>
      </p:sp>
      <p:sp>
        <p:nvSpPr>
          <p:cNvPr id="201733" name="Rectangle 5"/>
          <p:cNvSpPr>
            <a:spLocks noGrp="1" noChangeArrowheads="1"/>
          </p:cNvSpPr>
          <p:nvPr>
            <p:ph type="body" sz="half" idx="1"/>
          </p:nvPr>
        </p:nvSpPr>
        <p:spPr>
          <a:xfrm>
            <a:off x="457200" y="1936800"/>
            <a:ext cx="4038600" cy="4533900"/>
          </a:xfrm>
        </p:spPr>
        <p:txBody>
          <a:bodyPr>
            <a:normAutofit fontScale="92500"/>
          </a:bodyPr>
          <a:lstStyle/>
          <a:p>
            <a:pPr marL="274320" indent="-274320" fontAlgn="auto">
              <a:spcAft>
                <a:spcPts val="0"/>
              </a:spcAft>
              <a:buClr>
                <a:schemeClr val="accent3"/>
              </a:buClr>
              <a:buFont typeface="Wingdings 2"/>
              <a:buChar char=""/>
              <a:defRPr/>
            </a:pPr>
            <a:r>
              <a:rPr lang="fr-LU" dirty="0" smtClean="0"/>
              <a:t>Le pancréas est une glande située un peu en dessous et à l’arrière de l’estomac.</a:t>
            </a:r>
          </a:p>
          <a:p>
            <a:pPr marL="274320" indent="-274320" fontAlgn="auto">
              <a:spcAft>
                <a:spcPts val="0"/>
              </a:spcAft>
              <a:buClr>
                <a:schemeClr val="accent3"/>
              </a:buClr>
              <a:buFont typeface="Wingdings 2"/>
              <a:buChar char=""/>
              <a:defRPr/>
            </a:pPr>
            <a:r>
              <a:rPr lang="fr-LU" dirty="0" smtClean="0"/>
              <a:t>Cette glande assure la sécrétion d’un suc digestif nécessaire à la digestion des  aliments et la production de deux hormones régulatrices du taux de sucre dans le sang : l’insuline et le glucagon.</a:t>
            </a:r>
          </a:p>
          <a:p>
            <a:pPr marL="274320" indent="-274320" fontAlgn="auto">
              <a:spcAft>
                <a:spcPts val="0"/>
              </a:spcAft>
              <a:buClr>
                <a:schemeClr val="accent3"/>
              </a:buClr>
              <a:buFont typeface="Wingdings 2"/>
              <a:buChar char=""/>
              <a:defRPr/>
            </a:pPr>
            <a:endParaRPr lang="fr-CA" dirty="0" smtClean="0"/>
          </a:p>
        </p:txBody>
      </p:sp>
      <p:pic>
        <p:nvPicPr>
          <p:cNvPr id="16388" name="Picture 7"/>
          <p:cNvPicPr>
            <a:picLocks noGrp="1" noRot="1" noChangeAspect="1" noChangeArrowheads="1"/>
          </p:cNvPicPr>
          <p:nvPr>
            <p:ph sz="half" idx="2"/>
          </p:nvPr>
        </p:nvPicPr>
        <p:blipFill>
          <a:blip r:embed="rId2" cstate="print"/>
          <a:srcRect/>
          <a:stretch>
            <a:fillRect/>
          </a:stretch>
        </p:blipFill>
        <p:spPr>
          <a:xfrm>
            <a:off x="4648200" y="2352675"/>
            <a:ext cx="4038600" cy="3028950"/>
          </a:xfrm>
        </p:spPr>
      </p:pic>
      <p:sp>
        <p:nvSpPr>
          <p:cNvPr id="5" name="Espace réservé du numéro de diapositive 4"/>
          <p:cNvSpPr>
            <a:spLocks noGrp="1"/>
          </p:cNvSpPr>
          <p:nvPr>
            <p:ph type="sldNum" sz="quarter" idx="10"/>
          </p:nvPr>
        </p:nvSpPr>
        <p:spPr/>
        <p:txBody>
          <a:bodyPr/>
          <a:lstStyle/>
          <a:p>
            <a:pPr>
              <a:defRPr/>
            </a:pPr>
            <a:fld id="{D80E43FE-C417-471B-8C1B-F535D4A09232}" type="slidenum">
              <a:rPr lang="fr-CA" smtClean="0"/>
              <a:pPr>
                <a:defRPr/>
              </a:pPr>
              <a:t>7</a:t>
            </a:fld>
            <a:endParaRPr lang="fr-CA"/>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7" name="Rectangle 5"/>
          <p:cNvSpPr>
            <a:spLocks noGrp="1" noChangeArrowheads="1"/>
          </p:cNvSpPr>
          <p:nvPr>
            <p:ph type="title"/>
          </p:nvPr>
        </p:nvSpPr>
        <p:spPr/>
        <p:txBody>
          <a:bodyPr>
            <a:normAutofit/>
          </a:bodyPr>
          <a:lstStyle/>
          <a:p>
            <a:pPr fontAlgn="auto">
              <a:spcAft>
                <a:spcPts val="0"/>
              </a:spcAft>
              <a:defRPr/>
            </a:pPr>
            <a:r>
              <a:rPr lang="fr-CA" dirty="0" smtClean="0"/>
              <a:t>Contrôle de la glycémie </a:t>
            </a:r>
            <a:br>
              <a:rPr lang="fr-CA" dirty="0" smtClean="0"/>
            </a:br>
            <a:endParaRPr lang="fr-CA" sz="2000" dirty="0" smtClean="0"/>
          </a:p>
        </p:txBody>
      </p:sp>
      <p:pic>
        <p:nvPicPr>
          <p:cNvPr id="83971" name="Picture 4"/>
          <p:cNvPicPr>
            <a:picLocks noGrp="1" noRot="1" noChangeAspect="1" noChangeArrowheads="1"/>
          </p:cNvPicPr>
          <p:nvPr>
            <p:ph idx="1"/>
          </p:nvPr>
        </p:nvPicPr>
        <p:blipFill>
          <a:blip r:embed="rId2" cstate="print"/>
          <a:srcRect/>
          <a:stretch>
            <a:fillRect/>
          </a:stretch>
        </p:blipFill>
        <p:spPr>
          <a:xfrm>
            <a:off x="1646238" y="1935163"/>
            <a:ext cx="5851525" cy="4389437"/>
          </a:xfrm>
        </p:spPr>
      </p:pic>
      <p:sp>
        <p:nvSpPr>
          <p:cNvPr id="4" name="Espace réservé du numéro de diapositive 3"/>
          <p:cNvSpPr>
            <a:spLocks noGrp="1"/>
          </p:cNvSpPr>
          <p:nvPr>
            <p:ph type="sldNum" sz="quarter" idx="12"/>
          </p:nvPr>
        </p:nvSpPr>
        <p:spPr/>
        <p:txBody>
          <a:bodyPr/>
          <a:lstStyle/>
          <a:p>
            <a:pPr>
              <a:defRPr/>
            </a:pPr>
            <a:fld id="{0AF7161F-A29B-4DB7-8E1F-245BC98421CD}" type="slidenum">
              <a:rPr lang="fr-CA"/>
              <a:pPr>
                <a:defRPr/>
              </a:pPr>
              <a:t>70</a:t>
            </a:fld>
            <a:endParaRPr lang="fr-CA"/>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title"/>
          </p:nvPr>
        </p:nvSpPr>
        <p:spPr/>
        <p:txBody>
          <a:bodyPr/>
          <a:lstStyle/>
          <a:p>
            <a:r>
              <a:rPr lang="fr-CA" dirty="0" smtClean="0"/>
              <a:t>Journal du diabétique</a:t>
            </a:r>
          </a:p>
        </p:txBody>
      </p:sp>
      <p:pic>
        <p:nvPicPr>
          <p:cNvPr id="84995" name="Picture 4"/>
          <p:cNvPicPr>
            <a:picLocks noGrp="1" noRot="1" noChangeAspect="1" noChangeArrowheads="1"/>
          </p:cNvPicPr>
          <p:nvPr>
            <p:ph idx="1"/>
          </p:nvPr>
        </p:nvPicPr>
        <p:blipFill>
          <a:blip r:embed="rId2" cstate="print"/>
          <a:srcRect/>
          <a:stretch>
            <a:fillRect/>
          </a:stretch>
        </p:blipFill>
        <p:spPr>
          <a:xfrm>
            <a:off x="1646238" y="1935163"/>
            <a:ext cx="5851525" cy="4389437"/>
          </a:xfrm>
        </p:spPr>
      </p:pic>
      <p:sp>
        <p:nvSpPr>
          <p:cNvPr id="4" name="Espace réservé du numéro de diapositive 3"/>
          <p:cNvSpPr>
            <a:spLocks noGrp="1"/>
          </p:cNvSpPr>
          <p:nvPr>
            <p:ph type="sldNum" sz="quarter" idx="12"/>
          </p:nvPr>
        </p:nvSpPr>
        <p:spPr/>
        <p:txBody>
          <a:bodyPr/>
          <a:lstStyle/>
          <a:p>
            <a:pPr>
              <a:defRPr/>
            </a:pPr>
            <a:fld id="{944EA976-F2AF-4522-9CDB-B1B9CDE1F873}" type="slidenum">
              <a:rPr lang="fr-CA"/>
              <a:pPr>
                <a:defRPr/>
              </a:pPr>
              <a:t>71</a:t>
            </a:fld>
            <a:endParaRPr lang="fr-CA"/>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Rectangle 8"/>
          <p:cNvSpPr>
            <a:spLocks noGrp="1" noChangeArrowheads="1"/>
          </p:cNvSpPr>
          <p:nvPr>
            <p:ph type="title"/>
          </p:nvPr>
        </p:nvSpPr>
        <p:spPr>
          <a:xfrm>
            <a:off x="457200" y="704850"/>
            <a:ext cx="8229600" cy="1143000"/>
          </a:xfrm>
        </p:spPr>
        <p:txBody>
          <a:bodyPr>
            <a:normAutofit/>
          </a:bodyPr>
          <a:lstStyle/>
          <a:p>
            <a:pPr fontAlgn="auto">
              <a:spcAft>
                <a:spcPts val="0"/>
              </a:spcAft>
              <a:defRPr/>
            </a:pPr>
            <a:r>
              <a:rPr lang="fr-CA" dirty="0" smtClean="0"/>
              <a:t>Causes de l’hypoglycémie </a:t>
            </a:r>
            <a:br>
              <a:rPr lang="fr-CA" dirty="0" smtClean="0"/>
            </a:br>
            <a:endParaRPr lang="fr-CA" sz="2200" dirty="0" smtClean="0"/>
          </a:p>
        </p:txBody>
      </p:sp>
      <p:sp>
        <p:nvSpPr>
          <p:cNvPr id="230405" name="Rectangle 5"/>
          <p:cNvSpPr>
            <a:spLocks noGrp="1" noChangeArrowheads="1"/>
          </p:cNvSpPr>
          <p:nvPr>
            <p:ph sz="half" idx="1"/>
          </p:nvPr>
        </p:nvSpPr>
        <p:spPr>
          <a:xfrm>
            <a:off x="457200" y="1920875"/>
            <a:ext cx="4038600" cy="4433888"/>
          </a:xfrm>
        </p:spPr>
        <p:txBody>
          <a:bodyPr>
            <a:normAutofit fontScale="55000" lnSpcReduction="20000"/>
          </a:bodyPr>
          <a:lstStyle/>
          <a:p>
            <a:pPr marL="274320" indent="-274320" fontAlgn="auto">
              <a:spcAft>
                <a:spcPts val="0"/>
              </a:spcAft>
              <a:buClr>
                <a:schemeClr val="accent3"/>
              </a:buClr>
              <a:buFont typeface="Wingdings 2"/>
              <a:buChar char=""/>
              <a:defRPr/>
            </a:pPr>
            <a:r>
              <a:rPr lang="fr-FR" dirty="0" smtClean="0"/>
              <a:t>Alimentation</a:t>
            </a:r>
          </a:p>
          <a:p>
            <a:pPr marL="640080" lvl="1" indent="-246888" fontAlgn="auto">
              <a:spcAft>
                <a:spcPts val="0"/>
              </a:spcAft>
              <a:buFont typeface="Wingdings 2"/>
              <a:buChar char=""/>
              <a:defRPr/>
            </a:pPr>
            <a:r>
              <a:rPr lang="fr-FR" dirty="0" smtClean="0"/>
              <a:t>Repas retardé</a:t>
            </a:r>
          </a:p>
          <a:p>
            <a:pPr marL="640080" lvl="1" indent="-246888" fontAlgn="auto">
              <a:spcAft>
                <a:spcPts val="0"/>
              </a:spcAft>
              <a:buFont typeface="Wingdings 2"/>
              <a:buChar char=""/>
              <a:defRPr/>
            </a:pPr>
            <a:r>
              <a:rPr lang="fr-FR" dirty="0" smtClean="0"/>
              <a:t>Quantité insuffisante de nourriture </a:t>
            </a:r>
          </a:p>
          <a:p>
            <a:pPr marL="640080" lvl="1" indent="-246888" fontAlgn="auto">
              <a:spcAft>
                <a:spcPts val="0"/>
              </a:spcAft>
              <a:buFont typeface="Wingdings 2"/>
              <a:buChar char=""/>
              <a:defRPr/>
            </a:pPr>
            <a:r>
              <a:rPr lang="fr-FR" dirty="0" smtClean="0"/>
              <a:t>Omission d’un repas</a:t>
            </a:r>
          </a:p>
          <a:p>
            <a:pPr marL="274320" indent="-274320" fontAlgn="auto">
              <a:spcAft>
                <a:spcPts val="0"/>
              </a:spcAft>
              <a:buClr>
                <a:schemeClr val="accent3"/>
              </a:buClr>
              <a:buFont typeface="Wingdings 2"/>
              <a:buChar char=""/>
              <a:defRPr/>
            </a:pPr>
            <a:endParaRPr lang="fr-FR" dirty="0" smtClean="0"/>
          </a:p>
          <a:p>
            <a:pPr marL="274320" indent="-274320" fontAlgn="auto">
              <a:spcAft>
                <a:spcPts val="0"/>
              </a:spcAft>
              <a:buClr>
                <a:schemeClr val="accent3"/>
              </a:buClr>
              <a:buFont typeface="Wingdings 2"/>
              <a:buChar char=""/>
              <a:defRPr/>
            </a:pPr>
            <a:r>
              <a:rPr lang="fr-FR" dirty="0" smtClean="0"/>
              <a:t>Exercice</a:t>
            </a:r>
          </a:p>
          <a:p>
            <a:pPr marL="640080" lvl="1" indent="-246888" fontAlgn="auto">
              <a:spcAft>
                <a:spcPts val="0"/>
              </a:spcAft>
              <a:buFont typeface="Wingdings 2"/>
              <a:buChar char=""/>
              <a:defRPr/>
            </a:pPr>
            <a:r>
              <a:rPr lang="fr-FR" dirty="0" smtClean="0"/>
              <a:t>Exercice trop intensif</a:t>
            </a:r>
          </a:p>
          <a:p>
            <a:pPr marL="640080" lvl="1" indent="-246888" fontAlgn="auto">
              <a:spcAft>
                <a:spcPts val="0"/>
              </a:spcAft>
              <a:buFont typeface="Wingdings 2"/>
              <a:buChar char=""/>
              <a:defRPr/>
            </a:pPr>
            <a:r>
              <a:rPr lang="fr-FR" dirty="0" smtClean="0"/>
              <a:t>Repas précédant l’activité insuffisant</a:t>
            </a:r>
          </a:p>
          <a:p>
            <a:pPr marL="640080" lvl="1" indent="-246888" fontAlgn="auto">
              <a:spcAft>
                <a:spcPts val="0"/>
              </a:spcAft>
              <a:buFont typeface="Wingdings 2"/>
              <a:buChar char=""/>
              <a:defRPr/>
            </a:pPr>
            <a:r>
              <a:rPr lang="fr-FR" dirty="0" smtClean="0"/>
              <a:t>Glycémie limite avant l’activité physique qui aurait nécessité la prise d’une collation avant cette dépense d’énergie</a:t>
            </a:r>
            <a:br>
              <a:rPr lang="fr-FR" dirty="0" smtClean="0"/>
            </a:br>
            <a:endParaRPr lang="fr-FR" dirty="0" smtClean="0"/>
          </a:p>
          <a:p>
            <a:pPr marL="274320" indent="-274320" fontAlgn="auto">
              <a:spcAft>
                <a:spcPts val="0"/>
              </a:spcAft>
              <a:buClr>
                <a:schemeClr val="accent3"/>
              </a:buClr>
              <a:buFont typeface="Wingdings 2"/>
              <a:buChar char=""/>
              <a:defRPr/>
            </a:pPr>
            <a:r>
              <a:rPr lang="fr-FR" dirty="0" smtClean="0"/>
              <a:t>Médication</a:t>
            </a:r>
          </a:p>
          <a:p>
            <a:pPr marL="640080" lvl="1" indent="-246888" fontAlgn="auto">
              <a:spcAft>
                <a:spcPts val="0"/>
              </a:spcAft>
              <a:buFont typeface="Wingdings 2"/>
              <a:buChar char=""/>
              <a:defRPr/>
            </a:pPr>
            <a:r>
              <a:rPr lang="fr-FR" dirty="0" smtClean="0"/>
              <a:t>Dose d’insuline trop forte ou aurait dû être réduite si alimentation insuffisante ou activité physique intense</a:t>
            </a:r>
          </a:p>
          <a:p>
            <a:pPr marL="640080" lvl="1" indent="-246888" fontAlgn="auto">
              <a:spcAft>
                <a:spcPts val="0"/>
              </a:spcAft>
              <a:buFont typeface="Wingdings 2"/>
              <a:buChar char=""/>
              <a:defRPr/>
            </a:pPr>
            <a:r>
              <a:rPr lang="fr-CA" dirty="0" smtClean="0"/>
              <a:t>Dose trop forte d’hypoglycémiants oraux</a:t>
            </a:r>
            <a:endParaRPr lang="fr-FR" dirty="0" smtClean="0"/>
          </a:p>
          <a:p>
            <a:pPr marL="640080" lvl="1" indent="-246888" fontAlgn="auto">
              <a:spcAft>
                <a:spcPts val="0"/>
              </a:spcAft>
              <a:buFont typeface="Wingdings 2"/>
              <a:buChar char=""/>
              <a:defRPr/>
            </a:pPr>
            <a:r>
              <a:rPr lang="fr-FR" dirty="0" smtClean="0"/>
              <a:t>Consommation d’alcool  à jeun</a:t>
            </a:r>
          </a:p>
          <a:p>
            <a:pPr marL="274320" indent="-274320" fontAlgn="auto">
              <a:spcAft>
                <a:spcPts val="0"/>
              </a:spcAft>
              <a:buClr>
                <a:schemeClr val="accent3"/>
              </a:buClr>
              <a:buFont typeface="Wingdings 2"/>
              <a:buChar char=""/>
              <a:defRPr/>
            </a:pPr>
            <a:endParaRPr lang="fr-CA" dirty="0" smtClean="0"/>
          </a:p>
        </p:txBody>
      </p:sp>
      <p:pic>
        <p:nvPicPr>
          <p:cNvPr id="86020" name="Picture 7"/>
          <p:cNvPicPr>
            <a:picLocks noGrp="1" noChangeAspect="1" noChangeArrowheads="1"/>
          </p:cNvPicPr>
          <p:nvPr>
            <p:ph sz="half" idx="2"/>
          </p:nvPr>
        </p:nvPicPr>
        <p:blipFill>
          <a:blip r:embed="rId2" cstate="print"/>
          <a:srcRect/>
          <a:stretch>
            <a:fillRect/>
          </a:stretch>
        </p:blipFill>
        <p:spPr>
          <a:xfrm>
            <a:off x="4648200" y="2622550"/>
            <a:ext cx="4038600" cy="3030538"/>
          </a:xfrm>
        </p:spPr>
      </p:pic>
      <p:sp>
        <p:nvSpPr>
          <p:cNvPr id="5" name="Espace réservé du numéro de diapositive 4"/>
          <p:cNvSpPr>
            <a:spLocks noGrp="1"/>
          </p:cNvSpPr>
          <p:nvPr>
            <p:ph type="sldNum" sz="quarter" idx="12"/>
          </p:nvPr>
        </p:nvSpPr>
        <p:spPr/>
        <p:txBody>
          <a:bodyPr/>
          <a:lstStyle/>
          <a:p>
            <a:pPr>
              <a:defRPr/>
            </a:pPr>
            <a:fld id="{A0527287-78EB-4A78-A3DF-9D7CF88B591C}" type="slidenum">
              <a:rPr lang="fr-CA"/>
              <a:pPr>
                <a:defRPr/>
              </a:pPr>
              <a:t>72</a:t>
            </a:fld>
            <a:endParaRPr lang="fr-CA"/>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fontAlgn="auto">
              <a:spcAft>
                <a:spcPts val="0"/>
              </a:spcAft>
              <a:defRPr/>
            </a:pPr>
            <a:r>
              <a:rPr lang="fr-CA" dirty="0" smtClean="0"/>
              <a:t>Traitement de l’hypoglycémie</a:t>
            </a:r>
            <a:endParaRPr lang="fr-CA" sz="2200" dirty="0" smtClean="0"/>
          </a:p>
        </p:txBody>
      </p:sp>
      <p:sp>
        <p:nvSpPr>
          <p:cNvPr id="87043" name="Rectangle 3"/>
          <p:cNvSpPr>
            <a:spLocks noGrp="1" noChangeArrowheads="1"/>
          </p:cNvSpPr>
          <p:nvPr>
            <p:ph idx="1"/>
          </p:nvPr>
        </p:nvSpPr>
        <p:spPr/>
        <p:txBody>
          <a:bodyPr/>
          <a:lstStyle/>
          <a:p>
            <a:r>
              <a:rPr lang="fr-CA" dirty="0" smtClean="0"/>
              <a:t>Doit être traitée dès que les symptômes apparaissent</a:t>
            </a:r>
          </a:p>
          <a:p>
            <a:r>
              <a:rPr lang="fr-CA" dirty="0" smtClean="0"/>
              <a:t>15 g de sucre à absorption rapide</a:t>
            </a:r>
          </a:p>
          <a:p>
            <a:r>
              <a:rPr lang="fr-CA" dirty="0" smtClean="0"/>
              <a:t>Voir protocole d’interventions du centre hospitalier de Matane.</a:t>
            </a:r>
          </a:p>
          <a:p>
            <a:pPr lvl="1"/>
            <a:r>
              <a:rPr lang="fr-CA" dirty="0" smtClean="0"/>
              <a:t>Exemple: M. Roy, 22 ans, diabétique. À 02h00, il présente une peau moite, des céphalées et de la nervosité. Vous lui faites une glycémie: 3,1mmol/L.</a:t>
            </a:r>
          </a:p>
          <a:p>
            <a:pPr lvl="2"/>
            <a:r>
              <a:rPr lang="fr-CA" dirty="0" smtClean="0"/>
              <a:t>Quelle intervention prioritaire allez-vous faire pour aider M. Roy?</a:t>
            </a:r>
          </a:p>
          <a:p>
            <a:endParaRPr lang="fr-CA" dirty="0" smtClean="0"/>
          </a:p>
        </p:txBody>
      </p:sp>
      <p:sp>
        <p:nvSpPr>
          <p:cNvPr id="4" name="Espace réservé du numéro de diapositive 3"/>
          <p:cNvSpPr>
            <a:spLocks noGrp="1"/>
          </p:cNvSpPr>
          <p:nvPr>
            <p:ph type="sldNum" sz="quarter" idx="12"/>
          </p:nvPr>
        </p:nvSpPr>
        <p:spPr/>
        <p:txBody>
          <a:bodyPr/>
          <a:lstStyle/>
          <a:p>
            <a:pPr>
              <a:defRPr/>
            </a:pPr>
            <a:fld id="{8CE51A5C-8328-4233-96D6-6810F34393F8}" type="slidenum">
              <a:rPr lang="fr-CA"/>
              <a:pPr>
                <a:defRPr/>
              </a:pPr>
              <a:t>73</a:t>
            </a:fld>
            <a:endParaRPr lang="fr-CA"/>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fontAlgn="auto">
              <a:spcAft>
                <a:spcPts val="0"/>
              </a:spcAft>
              <a:defRPr/>
            </a:pPr>
            <a:r>
              <a:rPr lang="fr-CA" dirty="0" smtClean="0"/>
              <a:t>Protocole de traitement de l’hypoglycémie </a:t>
            </a:r>
            <a:r>
              <a:rPr lang="fr-CA" sz="2000" dirty="0" smtClean="0"/>
              <a:t>(CSSS de Matane)</a:t>
            </a:r>
          </a:p>
        </p:txBody>
      </p:sp>
      <p:pic>
        <p:nvPicPr>
          <p:cNvPr id="88067" name="Picture 8" descr="diabèteA"/>
          <p:cNvPicPr>
            <a:picLocks noGrp="1" noChangeAspect="1" noChangeArrowheads="1"/>
          </p:cNvPicPr>
          <p:nvPr>
            <p:ph idx="1"/>
          </p:nvPr>
        </p:nvPicPr>
        <p:blipFill>
          <a:blip r:embed="rId2" cstate="print"/>
          <a:srcRect/>
          <a:stretch>
            <a:fillRect/>
          </a:stretch>
        </p:blipFill>
        <p:spPr>
          <a:xfrm>
            <a:off x="2913063" y="1935163"/>
            <a:ext cx="3317875" cy="4389437"/>
          </a:xfrm>
        </p:spPr>
      </p:pic>
      <p:sp>
        <p:nvSpPr>
          <p:cNvPr id="4" name="Espace réservé du numéro de diapositive 3"/>
          <p:cNvSpPr>
            <a:spLocks noGrp="1"/>
          </p:cNvSpPr>
          <p:nvPr>
            <p:ph type="sldNum" sz="quarter" idx="12"/>
          </p:nvPr>
        </p:nvSpPr>
        <p:spPr/>
        <p:txBody>
          <a:bodyPr/>
          <a:lstStyle/>
          <a:p>
            <a:pPr>
              <a:defRPr/>
            </a:pPr>
            <a:fld id="{B45B5A9C-A28D-470F-ABC2-B15E348F0857}" type="slidenum">
              <a:rPr lang="fr-CA"/>
              <a:pPr>
                <a:defRPr/>
              </a:pPr>
              <a:t>74</a:t>
            </a:fld>
            <a:endParaRPr lang="fr-CA"/>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pPr fontAlgn="auto">
              <a:spcAft>
                <a:spcPts val="0"/>
              </a:spcAft>
              <a:defRPr/>
            </a:pPr>
            <a:r>
              <a:rPr lang="fr-CA" sz="5600" dirty="0" smtClean="0"/>
              <a:t>Protocole de traitement de l’hypoglycémie </a:t>
            </a:r>
            <a:r>
              <a:rPr lang="fr-CA" sz="2200" dirty="0" smtClean="0"/>
              <a:t>(CSSS de Matane)</a:t>
            </a:r>
          </a:p>
        </p:txBody>
      </p:sp>
      <p:pic>
        <p:nvPicPr>
          <p:cNvPr id="89091" name="Picture 7" descr="Diabèteb"/>
          <p:cNvPicPr>
            <a:picLocks noGrp="1" noChangeAspect="1" noChangeArrowheads="1"/>
          </p:cNvPicPr>
          <p:nvPr>
            <p:ph idx="1"/>
          </p:nvPr>
        </p:nvPicPr>
        <p:blipFill>
          <a:blip r:embed="rId2" cstate="print"/>
          <a:srcRect/>
          <a:stretch>
            <a:fillRect/>
          </a:stretch>
        </p:blipFill>
        <p:spPr>
          <a:xfrm>
            <a:off x="2944813" y="1935163"/>
            <a:ext cx="3254375" cy="4389437"/>
          </a:xfrm>
        </p:spPr>
      </p:pic>
      <p:sp>
        <p:nvSpPr>
          <p:cNvPr id="4" name="Espace réservé du numéro de diapositive 3"/>
          <p:cNvSpPr>
            <a:spLocks noGrp="1"/>
          </p:cNvSpPr>
          <p:nvPr>
            <p:ph type="sldNum" sz="quarter" idx="12"/>
          </p:nvPr>
        </p:nvSpPr>
        <p:spPr/>
        <p:txBody>
          <a:bodyPr/>
          <a:lstStyle/>
          <a:p>
            <a:pPr>
              <a:defRPr/>
            </a:pPr>
            <a:fld id="{FEE67BD9-9B0C-443A-869A-8A3A854399AB}" type="slidenum">
              <a:rPr lang="fr-CA"/>
              <a:pPr>
                <a:defRPr/>
              </a:pPr>
              <a:t>75</a:t>
            </a:fld>
            <a:endParaRPr lang="fr-CA"/>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noAutofit/>
          </a:bodyPr>
          <a:lstStyle/>
          <a:p>
            <a:pPr fontAlgn="auto">
              <a:spcAft>
                <a:spcPts val="0"/>
              </a:spcAft>
              <a:defRPr/>
            </a:pPr>
            <a:r>
              <a:rPr lang="fr-CA" sz="4400" dirty="0" smtClean="0"/>
              <a:t>Particularités dans l’application du protocole</a:t>
            </a:r>
            <a:endParaRPr lang="fr-FR" sz="4400" dirty="0" smtClean="0"/>
          </a:p>
        </p:txBody>
      </p:sp>
      <p:sp>
        <p:nvSpPr>
          <p:cNvPr id="90115" name="Rectangle 3"/>
          <p:cNvSpPr>
            <a:spLocks noGrp="1" noChangeArrowheads="1"/>
          </p:cNvSpPr>
          <p:nvPr>
            <p:ph idx="1"/>
          </p:nvPr>
        </p:nvSpPr>
        <p:spPr/>
        <p:txBody>
          <a:bodyPr/>
          <a:lstStyle/>
          <a:p>
            <a:r>
              <a:rPr lang="fr-CA" dirty="0" smtClean="0"/>
              <a:t>Au CH de Matane, vous devez faire une glycémie par ponction veineuse chaque fois que le résultat de la glycémie capillaire est:</a:t>
            </a:r>
          </a:p>
          <a:p>
            <a:pPr lvl="1"/>
            <a:r>
              <a:rPr lang="en-US" dirty="0" smtClean="0"/>
              <a:t>&lt; 3 </a:t>
            </a:r>
            <a:r>
              <a:rPr lang="en-US" dirty="0" err="1" smtClean="0"/>
              <a:t>mmol</a:t>
            </a:r>
            <a:r>
              <a:rPr lang="en-US" dirty="0" smtClean="0"/>
              <a:t>/L</a:t>
            </a:r>
          </a:p>
          <a:p>
            <a:pPr lvl="1">
              <a:buNone/>
            </a:pPr>
            <a:r>
              <a:rPr lang="en-US" dirty="0" err="1" smtClean="0"/>
              <a:t>ou</a:t>
            </a:r>
            <a:endParaRPr lang="en-US" dirty="0" smtClean="0"/>
          </a:p>
          <a:p>
            <a:pPr lvl="1"/>
            <a:r>
              <a:rPr lang="en-US" dirty="0" smtClean="0"/>
              <a:t>&gt;</a:t>
            </a:r>
            <a:r>
              <a:rPr lang="fr-CA" dirty="0" smtClean="0"/>
              <a:t>  15 </a:t>
            </a:r>
            <a:r>
              <a:rPr lang="fr-CA" dirty="0" err="1" smtClean="0"/>
              <a:t>mmol</a:t>
            </a:r>
            <a:r>
              <a:rPr lang="fr-CA" dirty="0" smtClean="0"/>
              <a:t>/L</a:t>
            </a:r>
            <a:endParaRPr lang="fr-FR" dirty="0" smtClean="0"/>
          </a:p>
        </p:txBody>
      </p:sp>
      <p:sp>
        <p:nvSpPr>
          <p:cNvPr id="4" name="Espace réservé du numéro de diapositive 3"/>
          <p:cNvSpPr>
            <a:spLocks noGrp="1"/>
          </p:cNvSpPr>
          <p:nvPr>
            <p:ph type="sldNum" sz="quarter" idx="12"/>
          </p:nvPr>
        </p:nvSpPr>
        <p:spPr/>
        <p:txBody>
          <a:bodyPr/>
          <a:lstStyle/>
          <a:p>
            <a:pPr>
              <a:defRPr/>
            </a:pPr>
            <a:fld id="{4C0E9943-F035-42C8-B5EF-C81909D60BDB}" type="slidenum">
              <a:rPr lang="fr-CA"/>
              <a:pPr>
                <a:defRPr/>
              </a:pPr>
              <a:t>76</a:t>
            </a:fld>
            <a:endParaRPr lang="fr-CA"/>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CA" dirty="0" smtClean="0"/>
              <a:t>Traitement de l’hyperglycémie</a:t>
            </a:r>
          </a:p>
        </p:txBody>
      </p:sp>
      <p:sp>
        <p:nvSpPr>
          <p:cNvPr id="86019" name="Rectangle 3"/>
          <p:cNvSpPr>
            <a:spLocks noGrp="1" noChangeArrowheads="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fr-CA" dirty="0" err="1" smtClean="0"/>
              <a:t>Rx</a:t>
            </a:r>
            <a:r>
              <a:rPr lang="fr-CA" dirty="0" smtClean="0"/>
              <a:t> médicale: Échelle :</a:t>
            </a:r>
          </a:p>
          <a:p>
            <a:pPr marL="640080" lvl="1" indent="-246888" fontAlgn="auto">
              <a:spcAft>
                <a:spcPts val="0"/>
              </a:spcAft>
              <a:buFont typeface="Wingdings 2"/>
              <a:buChar char=""/>
              <a:defRPr/>
            </a:pPr>
            <a:r>
              <a:rPr lang="fr-CA" dirty="0" err="1" smtClean="0"/>
              <a:t>Humulin</a:t>
            </a:r>
            <a:r>
              <a:rPr lang="fr-CA" dirty="0" smtClean="0"/>
              <a:t> R 2 u si glycémie entre 10-12 </a:t>
            </a:r>
            <a:r>
              <a:rPr lang="fr-CA" dirty="0" err="1" smtClean="0"/>
              <a:t>mmol</a:t>
            </a:r>
            <a:r>
              <a:rPr lang="fr-CA" dirty="0" smtClean="0"/>
              <a:t>/L</a:t>
            </a:r>
          </a:p>
          <a:p>
            <a:pPr marL="640080" lvl="1" indent="-246888" fontAlgn="auto">
              <a:spcAft>
                <a:spcPts val="0"/>
              </a:spcAft>
              <a:buFont typeface="Wingdings 2"/>
              <a:buChar char=""/>
              <a:defRPr/>
            </a:pPr>
            <a:r>
              <a:rPr lang="fr-CA" dirty="0" err="1" smtClean="0"/>
              <a:t>Humulin</a:t>
            </a:r>
            <a:r>
              <a:rPr lang="fr-CA" dirty="0" smtClean="0"/>
              <a:t> R 4 u si glycémie entre 12.1-14 </a:t>
            </a:r>
            <a:r>
              <a:rPr lang="fr-CA" dirty="0" err="1" smtClean="0"/>
              <a:t>mmol</a:t>
            </a:r>
            <a:r>
              <a:rPr lang="fr-CA" dirty="0" smtClean="0"/>
              <a:t>/L</a:t>
            </a:r>
          </a:p>
          <a:p>
            <a:pPr marL="640080" lvl="1" indent="-246888" fontAlgn="auto">
              <a:spcAft>
                <a:spcPts val="0"/>
              </a:spcAft>
              <a:buFont typeface="Wingdings 2"/>
              <a:buChar char=""/>
              <a:defRPr/>
            </a:pPr>
            <a:r>
              <a:rPr lang="fr-CA" dirty="0" err="1" smtClean="0"/>
              <a:t>Humulin</a:t>
            </a:r>
            <a:r>
              <a:rPr lang="fr-CA" dirty="0" smtClean="0"/>
              <a:t> R 6 u si glycémie entre 14.1-16 </a:t>
            </a:r>
            <a:r>
              <a:rPr lang="fr-CA" dirty="0" err="1" smtClean="0"/>
              <a:t>mmol</a:t>
            </a:r>
            <a:r>
              <a:rPr lang="fr-CA" dirty="0" smtClean="0"/>
              <a:t>/L</a:t>
            </a:r>
          </a:p>
          <a:p>
            <a:pPr marL="640080" lvl="1" indent="-246888" fontAlgn="auto">
              <a:spcAft>
                <a:spcPts val="0"/>
              </a:spcAft>
              <a:buFont typeface="Wingdings 2"/>
              <a:buChar char=""/>
              <a:defRPr/>
            </a:pPr>
            <a:r>
              <a:rPr lang="fr-CA" dirty="0" err="1" smtClean="0"/>
              <a:t>Humulin</a:t>
            </a:r>
            <a:r>
              <a:rPr lang="fr-CA" dirty="0" smtClean="0"/>
              <a:t> R 8 u si glycémie entre 16.1-18 </a:t>
            </a:r>
            <a:r>
              <a:rPr lang="fr-CA" dirty="0" err="1" smtClean="0"/>
              <a:t>mmol</a:t>
            </a:r>
            <a:r>
              <a:rPr lang="fr-CA" dirty="0" smtClean="0"/>
              <a:t>/L</a:t>
            </a:r>
          </a:p>
          <a:p>
            <a:pPr marL="640080" lvl="1" indent="-246888" fontAlgn="auto">
              <a:spcAft>
                <a:spcPts val="0"/>
              </a:spcAft>
              <a:buFont typeface="Wingdings 2"/>
              <a:buChar char=""/>
              <a:defRPr/>
            </a:pPr>
            <a:r>
              <a:rPr lang="fr-CA" dirty="0" err="1" smtClean="0"/>
              <a:t>Humulin</a:t>
            </a:r>
            <a:r>
              <a:rPr lang="fr-CA" dirty="0" smtClean="0"/>
              <a:t> R 10 u si glycémie entre 18.1-20 </a:t>
            </a:r>
            <a:r>
              <a:rPr lang="fr-CA" dirty="0" err="1" smtClean="0"/>
              <a:t>mmol</a:t>
            </a:r>
            <a:r>
              <a:rPr lang="fr-CA" dirty="0" smtClean="0"/>
              <a:t>/L</a:t>
            </a:r>
          </a:p>
          <a:p>
            <a:pPr marL="640080" lvl="1" indent="-246888" fontAlgn="auto">
              <a:spcAft>
                <a:spcPts val="0"/>
              </a:spcAft>
              <a:buFont typeface="Wingdings 2"/>
              <a:buChar char=""/>
              <a:defRPr/>
            </a:pPr>
            <a:r>
              <a:rPr lang="fr-CA" dirty="0" smtClean="0"/>
              <a:t>Si glycémie ≥ 20mmol/L, aviser le médecin, </a:t>
            </a:r>
            <a:r>
              <a:rPr lang="en-US" dirty="0" smtClean="0"/>
              <a:t>½ au </a:t>
            </a:r>
            <a:r>
              <a:rPr lang="en-US" dirty="0" err="1" smtClean="0"/>
              <a:t>coucher</a:t>
            </a:r>
            <a:endParaRPr lang="en-US" dirty="0" smtClean="0"/>
          </a:p>
          <a:p>
            <a:pPr marL="640080" lvl="1" indent="-246888" fontAlgn="auto">
              <a:spcAft>
                <a:spcPts val="0"/>
              </a:spcAft>
              <a:buFont typeface="Wingdings 2"/>
              <a:buChar char=""/>
              <a:defRPr/>
            </a:pPr>
            <a:r>
              <a:rPr lang="fr-CA" dirty="0" smtClean="0"/>
              <a:t>Exemple: Mme Ruel, 67 ans, diabétique se sent faible, dit qu’elle urine souvent et a très faim. Il est 21h00 et vous lui faites une glycémie: 19,3mmol/L.</a:t>
            </a:r>
          </a:p>
          <a:p>
            <a:pPr marL="640080" lvl="1" indent="-246888" fontAlgn="auto">
              <a:spcAft>
                <a:spcPts val="0"/>
              </a:spcAft>
              <a:buFont typeface="Wingdings 2"/>
              <a:buChar char=""/>
              <a:defRPr/>
            </a:pPr>
            <a:r>
              <a:rPr lang="fr-CA" dirty="0" smtClean="0"/>
              <a:t>Quelle intervention prioritaire allez-vous poser pour améliorer l’état de Mme Ruel?</a:t>
            </a:r>
          </a:p>
        </p:txBody>
      </p:sp>
      <p:sp>
        <p:nvSpPr>
          <p:cNvPr id="4" name="Espace réservé du numéro de diapositive 3"/>
          <p:cNvSpPr>
            <a:spLocks noGrp="1"/>
          </p:cNvSpPr>
          <p:nvPr>
            <p:ph type="sldNum" sz="quarter" idx="12"/>
          </p:nvPr>
        </p:nvSpPr>
        <p:spPr/>
        <p:txBody>
          <a:bodyPr/>
          <a:lstStyle/>
          <a:p>
            <a:pPr>
              <a:defRPr/>
            </a:pPr>
            <a:fld id="{293525D4-D0B2-4C5C-8684-CD208E0AFE82}" type="slidenum">
              <a:rPr lang="fr-CA"/>
              <a:pPr>
                <a:defRPr/>
              </a:pPr>
              <a:t>77</a:t>
            </a:fld>
            <a:endParaRPr lang="fr-CA"/>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fr-CA" dirty="0" smtClean="0"/>
              <a:t>Traitement de l’hyperglycémie</a:t>
            </a:r>
          </a:p>
        </p:txBody>
      </p:sp>
      <p:sp>
        <p:nvSpPr>
          <p:cNvPr id="92163" name="Rectangle 3"/>
          <p:cNvSpPr>
            <a:spLocks noGrp="1" noChangeArrowheads="1"/>
          </p:cNvSpPr>
          <p:nvPr>
            <p:ph idx="1"/>
          </p:nvPr>
        </p:nvSpPr>
        <p:spPr/>
        <p:txBody>
          <a:bodyPr/>
          <a:lstStyle/>
          <a:p>
            <a:r>
              <a:rPr lang="fr-CA" dirty="0" smtClean="0"/>
              <a:t>Injection d’insuline par calcul des glucides. </a:t>
            </a:r>
          </a:p>
          <a:p>
            <a:pPr lvl="1"/>
            <a:r>
              <a:rPr lang="fr-CA" dirty="0" smtClean="0"/>
              <a:t>Ex: 1 unités </a:t>
            </a:r>
            <a:r>
              <a:rPr lang="fr-CA" dirty="0" err="1" smtClean="0"/>
              <a:t>Humalog</a:t>
            </a:r>
            <a:r>
              <a:rPr lang="fr-CA" dirty="0" smtClean="0"/>
              <a:t> / 10g de glucides ou</a:t>
            </a:r>
          </a:p>
          <a:p>
            <a:pPr lvl="2">
              <a:buNone/>
            </a:pPr>
            <a:r>
              <a:rPr lang="fr-CA" dirty="0" smtClean="0"/>
              <a:t>	  2 unités </a:t>
            </a:r>
            <a:r>
              <a:rPr lang="fr-CA" dirty="0" err="1" smtClean="0"/>
              <a:t>Humalog</a:t>
            </a:r>
            <a:r>
              <a:rPr lang="fr-CA" dirty="0" smtClean="0"/>
              <a:t>  /15g de glucides</a:t>
            </a:r>
          </a:p>
          <a:p>
            <a:pPr lvl="2"/>
            <a:endParaRPr lang="fr-CA" dirty="0" smtClean="0"/>
          </a:p>
          <a:p>
            <a:pPr lvl="2"/>
            <a:r>
              <a:rPr lang="fr-CA" dirty="0" smtClean="0"/>
              <a:t>Le client prend 60 g de glucides au dîner, il s’injectera donc 6 unités si 1u/10g de glucides et/ou 8 unités si 2u/15g de glucides. </a:t>
            </a:r>
          </a:p>
        </p:txBody>
      </p:sp>
      <p:sp>
        <p:nvSpPr>
          <p:cNvPr id="4" name="Espace réservé du numéro de diapositive 3"/>
          <p:cNvSpPr>
            <a:spLocks noGrp="1"/>
          </p:cNvSpPr>
          <p:nvPr>
            <p:ph type="sldNum" sz="quarter" idx="12"/>
          </p:nvPr>
        </p:nvSpPr>
        <p:spPr/>
        <p:txBody>
          <a:bodyPr/>
          <a:lstStyle/>
          <a:p>
            <a:pPr>
              <a:defRPr/>
            </a:pPr>
            <a:fld id="{C49FBC42-C428-4D21-93AF-6C2C24A5FC34}" type="slidenum">
              <a:rPr lang="fr-CA"/>
              <a:pPr>
                <a:defRPr/>
              </a:pPr>
              <a:t>78</a:t>
            </a:fld>
            <a:endParaRPr lang="fr-CA"/>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sz="32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692696"/>
            <a:ext cx="8352928" cy="6047018"/>
          </a:xfrm>
        </p:spPr>
      </p:pic>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79</a:t>
            </a:fld>
            <a:endParaRPr lang="fr-CA"/>
          </a:p>
        </p:txBody>
      </p:sp>
    </p:spTree>
    <p:extLst>
      <p:ext uri="{BB962C8B-B14F-4D97-AF65-F5344CB8AC3E}">
        <p14:creationId xmlns:p14="http://schemas.microsoft.com/office/powerpoint/2010/main" xmlns="" val="173228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600" dirty="0" smtClean="0"/>
              <a:t>Physiopathologie</a:t>
            </a:r>
            <a:r>
              <a:rPr lang="fr-CA" dirty="0" smtClean="0"/>
              <a:t> </a:t>
            </a:r>
            <a:br>
              <a:rPr lang="fr-CA" dirty="0" smtClean="0"/>
            </a:br>
            <a:r>
              <a:rPr lang="fr-CA" sz="2200" dirty="0" smtClean="0"/>
              <a:t>Lewis  vol.3, p.600 </a:t>
            </a:r>
            <a:endParaRPr lang="fr-FR" dirty="0" smtClean="0"/>
          </a:p>
        </p:txBody>
      </p:sp>
      <p:sp>
        <p:nvSpPr>
          <p:cNvPr id="17411" name="Espace réservé du contenu 2"/>
          <p:cNvSpPr>
            <a:spLocks noGrp="1"/>
          </p:cNvSpPr>
          <p:nvPr>
            <p:ph idx="1"/>
          </p:nvPr>
        </p:nvSpPr>
        <p:spPr/>
        <p:txBody>
          <a:bodyPr/>
          <a:lstStyle/>
          <a:p>
            <a:r>
              <a:rPr lang="fr-CA" dirty="0" smtClean="0"/>
              <a:t>Les cellules bêta des îlots de Langerhans sécrètent l’insuline qui est une hormone anabolisante ou de stockage. </a:t>
            </a:r>
          </a:p>
          <a:p>
            <a:r>
              <a:rPr lang="fr-CA" dirty="0" smtClean="0"/>
              <a:t>En phase d’absorption alimentaire, la sécrétion d’insuline s’accroît , ce qui facilite la pénétration du glucose sanguin dans les muscles, le foie et les cellules adipeuses.</a:t>
            </a:r>
            <a:endParaRPr lang="fr-FR" dirty="0" smtClean="0"/>
          </a:p>
        </p:txBody>
      </p:sp>
      <p:sp>
        <p:nvSpPr>
          <p:cNvPr id="4" name="Espace réservé du numéro de diapositive 3"/>
          <p:cNvSpPr>
            <a:spLocks noGrp="1"/>
          </p:cNvSpPr>
          <p:nvPr>
            <p:ph type="sldNum" sz="quarter" idx="12"/>
          </p:nvPr>
        </p:nvSpPr>
        <p:spPr/>
        <p:txBody>
          <a:bodyPr/>
          <a:lstStyle/>
          <a:p>
            <a:pPr>
              <a:defRPr/>
            </a:pPr>
            <a:fld id="{A2F9FBC2-A3B9-4AE6-B16B-F75E0EF90024}" type="slidenum">
              <a:rPr lang="fr-CA"/>
              <a:pPr>
                <a:defRPr/>
              </a:pPr>
              <a:t>8</a:t>
            </a:fld>
            <a:endParaRPr lang="fr-CA"/>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620688"/>
            <a:ext cx="8604448" cy="5809238"/>
          </a:xfrm>
        </p:spPr>
      </p:pic>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80</a:t>
            </a:fld>
            <a:endParaRPr lang="fr-CA"/>
          </a:p>
        </p:txBody>
      </p:sp>
    </p:spTree>
    <p:extLst>
      <p:ext uri="{BB962C8B-B14F-4D97-AF65-F5344CB8AC3E}">
        <p14:creationId xmlns:p14="http://schemas.microsoft.com/office/powerpoint/2010/main" xmlns="" val="2740310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fontAlgn="auto">
              <a:spcAft>
                <a:spcPts val="0"/>
              </a:spcAft>
              <a:defRPr/>
            </a:pPr>
            <a:r>
              <a:rPr lang="fr-CA" smtClean="0"/>
              <a:t>Pharmacothérapie</a:t>
            </a:r>
            <a:endParaRPr lang="fr-FR"/>
          </a:p>
        </p:txBody>
      </p:sp>
      <p:sp>
        <p:nvSpPr>
          <p:cNvPr id="94211" name="Espace réservé du texte 8"/>
          <p:cNvSpPr>
            <a:spLocks noGrp="1"/>
          </p:cNvSpPr>
          <p:nvPr>
            <p:ph type="body" idx="1"/>
          </p:nvPr>
        </p:nvSpPr>
        <p:spPr>
          <a:xfrm>
            <a:off x="530225" y="2705100"/>
            <a:ext cx="7772400" cy="1509713"/>
          </a:xfrm>
        </p:spPr>
        <p:txBody>
          <a:bodyPr/>
          <a:lstStyle/>
          <a:p>
            <a:endParaRPr lang="fr-FR" smtClean="0"/>
          </a:p>
        </p:txBody>
      </p:sp>
      <p:sp>
        <p:nvSpPr>
          <p:cNvPr id="4" name="Espace réservé du numéro de diapositive 3"/>
          <p:cNvSpPr>
            <a:spLocks noGrp="1"/>
          </p:cNvSpPr>
          <p:nvPr>
            <p:ph type="sldNum" sz="quarter" idx="12"/>
          </p:nvPr>
        </p:nvSpPr>
        <p:spPr/>
        <p:txBody>
          <a:bodyPr/>
          <a:lstStyle/>
          <a:p>
            <a:pPr>
              <a:defRPr/>
            </a:pPr>
            <a:fld id="{2A1E4D54-ACA5-4333-B2FC-4E6E2B4BC090}" type="slidenum">
              <a:rPr lang="fr-CA"/>
              <a:pPr>
                <a:defRPr/>
              </a:pPr>
              <a:t>81</a:t>
            </a:fld>
            <a:endParaRPr lang="fr-CA"/>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4"/>
          <p:cNvSpPr>
            <a:spLocks noGrp="1"/>
          </p:cNvSpPr>
          <p:nvPr>
            <p:ph type="title"/>
          </p:nvPr>
        </p:nvSpPr>
        <p:spPr/>
        <p:txBody>
          <a:bodyPr/>
          <a:lstStyle/>
          <a:p>
            <a:r>
              <a:rPr lang="fr-CA" dirty="0" smtClean="0"/>
              <a:t>Médication </a:t>
            </a:r>
            <a:endParaRPr lang="fr-FR" dirty="0" smtClean="0"/>
          </a:p>
        </p:txBody>
      </p:sp>
      <p:sp>
        <p:nvSpPr>
          <p:cNvPr id="6" name="Espace réservé du contenu 5"/>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fr-CA" dirty="0" smtClean="0"/>
              <a:t>Insuline</a:t>
            </a:r>
          </a:p>
          <a:p>
            <a:pPr marL="274320" indent="-274320" fontAlgn="auto">
              <a:spcAft>
                <a:spcPts val="0"/>
              </a:spcAft>
              <a:buClr>
                <a:schemeClr val="accent3"/>
              </a:buClr>
              <a:buFont typeface="Wingdings 2"/>
              <a:buChar char=""/>
              <a:defRPr/>
            </a:pPr>
            <a:r>
              <a:rPr lang="fr-CA" dirty="0" smtClean="0"/>
              <a:t>Hypoglycémiants oraux</a:t>
            </a:r>
          </a:p>
          <a:p>
            <a:pPr marL="640080" lvl="1" indent="-246888" fontAlgn="auto">
              <a:spcAft>
                <a:spcPts val="0"/>
              </a:spcAft>
              <a:buFont typeface="Wingdings 2"/>
              <a:buChar char=""/>
              <a:defRPr/>
            </a:pPr>
            <a:r>
              <a:rPr lang="fr-CA" dirty="0" err="1" smtClean="0"/>
              <a:t>Sulfonylurées</a:t>
            </a:r>
            <a:endParaRPr lang="fr-CA" dirty="0" smtClean="0"/>
          </a:p>
          <a:p>
            <a:pPr marL="640080" lvl="1" indent="-246888" fontAlgn="auto">
              <a:spcAft>
                <a:spcPts val="0"/>
              </a:spcAft>
              <a:buFont typeface="Wingdings 2"/>
              <a:buChar char=""/>
              <a:defRPr/>
            </a:pPr>
            <a:r>
              <a:rPr lang="fr-CA" dirty="0" smtClean="0"/>
              <a:t>Biguanides</a:t>
            </a:r>
          </a:p>
          <a:p>
            <a:pPr marL="640080" lvl="1" indent="-246888" fontAlgn="auto">
              <a:spcAft>
                <a:spcPts val="0"/>
              </a:spcAft>
              <a:buFont typeface="Wingdings 2"/>
              <a:buChar char=""/>
              <a:defRPr/>
            </a:pPr>
            <a:r>
              <a:rPr lang="fr-CA" dirty="0" smtClean="0"/>
              <a:t>Inhibiteurs de l’alpha-</a:t>
            </a:r>
            <a:r>
              <a:rPr lang="fr-CA" dirty="0" err="1" smtClean="0"/>
              <a:t>glucosidase</a:t>
            </a:r>
            <a:endParaRPr lang="fr-CA" dirty="0" smtClean="0"/>
          </a:p>
          <a:p>
            <a:pPr marL="640080" lvl="1" indent="-246888" fontAlgn="auto">
              <a:spcAft>
                <a:spcPts val="0"/>
              </a:spcAft>
              <a:buFont typeface="Wingdings 2"/>
              <a:buChar char=""/>
              <a:defRPr/>
            </a:pPr>
            <a:r>
              <a:rPr lang="fr-CA" dirty="0" err="1" smtClean="0"/>
              <a:t>Thiazolidinediones</a:t>
            </a:r>
            <a:endParaRPr lang="fr-CA" dirty="0" smtClean="0"/>
          </a:p>
          <a:p>
            <a:pPr marL="640080" lvl="1" indent="-246888" fontAlgn="auto">
              <a:spcAft>
                <a:spcPts val="0"/>
              </a:spcAft>
              <a:buFont typeface="Wingdings 2"/>
              <a:buChar char=""/>
              <a:defRPr/>
            </a:pPr>
            <a:r>
              <a:rPr lang="fr-CA" dirty="0" err="1" smtClean="0"/>
              <a:t>Méglitinides</a:t>
            </a:r>
            <a:endParaRPr lang="fr-CA" dirty="0" smtClean="0"/>
          </a:p>
          <a:p>
            <a:pPr marL="274320" indent="-274320" fontAlgn="auto">
              <a:spcAft>
                <a:spcPts val="0"/>
              </a:spcAft>
              <a:buClr>
                <a:schemeClr val="accent3"/>
              </a:buClr>
              <a:buFont typeface="Wingdings 2"/>
              <a:buChar char=""/>
              <a:defRPr/>
            </a:pPr>
            <a:r>
              <a:rPr lang="fr-CA" dirty="0" smtClean="0"/>
              <a:t>Glucagon</a:t>
            </a:r>
          </a:p>
          <a:p>
            <a:pPr marL="274320" indent="-274320" fontAlgn="auto">
              <a:spcAft>
                <a:spcPts val="0"/>
              </a:spcAft>
              <a:buClr>
                <a:schemeClr val="accent3"/>
              </a:buClr>
              <a:buFont typeface="Wingdings 2"/>
              <a:buChar char=""/>
              <a:defRPr/>
            </a:pPr>
            <a:r>
              <a:rPr lang="fr-CA" dirty="0" smtClean="0"/>
              <a:t>Dextrose 50 %</a:t>
            </a:r>
          </a:p>
          <a:p>
            <a:pPr marL="274320" indent="-274320" fontAlgn="auto">
              <a:spcAft>
                <a:spcPts val="0"/>
              </a:spcAft>
              <a:buClr>
                <a:schemeClr val="accent3"/>
              </a:buClr>
              <a:buFont typeface="Wingdings 2"/>
              <a:buChar char=""/>
              <a:defRPr/>
            </a:pPr>
            <a:r>
              <a:rPr lang="fr-CA" dirty="0" smtClean="0"/>
              <a:t>La médication relative au traitement du diabète sera vue en détail avec la compétence 01Q9</a:t>
            </a:r>
          </a:p>
        </p:txBody>
      </p:sp>
      <p:sp>
        <p:nvSpPr>
          <p:cNvPr id="4" name="Espace réservé du numéro de diapositive 3"/>
          <p:cNvSpPr>
            <a:spLocks noGrp="1"/>
          </p:cNvSpPr>
          <p:nvPr>
            <p:ph type="sldNum" sz="quarter" idx="12"/>
          </p:nvPr>
        </p:nvSpPr>
        <p:spPr/>
        <p:txBody>
          <a:bodyPr/>
          <a:lstStyle/>
          <a:p>
            <a:pPr>
              <a:defRPr/>
            </a:pPr>
            <a:fld id="{C7594F38-ACC5-4363-8E69-0F73E9A67B4B}" type="slidenum">
              <a:rPr lang="fr-CA"/>
              <a:pPr>
                <a:defRPr/>
              </a:pPr>
              <a:t>82</a:t>
            </a:fld>
            <a:endParaRPr lang="fr-CA"/>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fontAlgn="auto">
              <a:spcAft>
                <a:spcPts val="0"/>
              </a:spcAft>
              <a:defRPr/>
            </a:pPr>
            <a:r>
              <a:rPr lang="fr-CA" dirty="0" smtClean="0"/>
              <a:t>Enseignement</a:t>
            </a:r>
            <a:endParaRPr lang="fr-FR" dirty="0"/>
          </a:p>
        </p:txBody>
      </p:sp>
      <p:sp>
        <p:nvSpPr>
          <p:cNvPr id="96259" name="Espace réservé du texte 9"/>
          <p:cNvSpPr>
            <a:spLocks noGrp="1"/>
          </p:cNvSpPr>
          <p:nvPr>
            <p:ph type="body" idx="1"/>
          </p:nvPr>
        </p:nvSpPr>
        <p:spPr>
          <a:xfrm>
            <a:off x="530225" y="2705100"/>
            <a:ext cx="7772400" cy="1509713"/>
          </a:xfrm>
        </p:spPr>
        <p:txBody>
          <a:bodyPr/>
          <a:lstStyle/>
          <a:p>
            <a:r>
              <a:rPr lang="fr-FR" dirty="0" smtClean="0"/>
              <a:t>Tableau 60.10, p. 633, </a:t>
            </a:r>
          </a:p>
          <a:p>
            <a:r>
              <a:rPr lang="fr-FR" dirty="0" smtClean="0"/>
              <a:t>Tableau 60.11, p. 634</a:t>
            </a:r>
          </a:p>
        </p:txBody>
      </p:sp>
      <p:sp>
        <p:nvSpPr>
          <p:cNvPr id="5" name="Espace réservé du numéro de diapositive 4"/>
          <p:cNvSpPr>
            <a:spLocks noGrp="1"/>
          </p:cNvSpPr>
          <p:nvPr>
            <p:ph type="sldNum" sz="quarter" idx="12"/>
          </p:nvPr>
        </p:nvSpPr>
        <p:spPr/>
        <p:txBody>
          <a:bodyPr/>
          <a:lstStyle/>
          <a:p>
            <a:pPr>
              <a:defRPr/>
            </a:pPr>
            <a:fld id="{A956DA8D-A865-4653-8FAA-FB39A16986E1}" type="slidenum">
              <a:rPr lang="fr-CA"/>
              <a:pPr>
                <a:defRPr/>
              </a:pPr>
              <a:t>83</a:t>
            </a:fld>
            <a:endParaRPr lang="fr-CA"/>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fontAlgn="auto">
              <a:spcAft>
                <a:spcPts val="0"/>
              </a:spcAft>
              <a:defRPr/>
            </a:pPr>
            <a:r>
              <a:rPr lang="fr-CA" sz="4200" dirty="0" smtClean="0"/>
              <a:t>Mise au point d’un plan d’enseignement </a:t>
            </a:r>
            <a:r>
              <a:rPr lang="fr-CA" sz="4700" dirty="0" smtClean="0"/>
              <a:t/>
            </a:r>
            <a:br>
              <a:rPr lang="fr-CA" sz="4700" dirty="0" smtClean="0"/>
            </a:br>
            <a:endParaRPr lang="fr-FR" sz="2200" dirty="0"/>
          </a:p>
        </p:txBody>
      </p:sp>
      <p:sp>
        <p:nvSpPr>
          <p:cNvPr id="97283" name="Espace réservé du contenu 5"/>
          <p:cNvSpPr>
            <a:spLocks noGrp="1"/>
          </p:cNvSpPr>
          <p:nvPr>
            <p:ph idx="1"/>
          </p:nvPr>
        </p:nvSpPr>
        <p:spPr/>
        <p:txBody>
          <a:bodyPr/>
          <a:lstStyle/>
          <a:p>
            <a:r>
              <a:rPr lang="fr-CA" dirty="0" smtClean="0"/>
              <a:t>Les personnes chez qui on vient de diagnostiquer le diabète de type 1 séjournent  beaucoup moins longtemps qu’autrefois à l’hôpital, elles peuvent même être traitées entièrement en consultation externe.</a:t>
            </a:r>
          </a:p>
          <a:p>
            <a:r>
              <a:rPr lang="fr-CA" dirty="0" smtClean="0"/>
              <a:t>Les personnes atteintes de diabète de type 2 sont rarement hospitalisées pour recevoir les premiers traitements.</a:t>
            </a:r>
          </a:p>
          <a:p>
            <a:r>
              <a:rPr lang="fr-CA" dirty="0" smtClean="0"/>
              <a:t>De nombreux programmes d’enseignement ont donc été mis au point afin de répondre aux besoins de cette clientèle.</a:t>
            </a:r>
            <a:endParaRPr lang="fr-FR" dirty="0" smtClean="0"/>
          </a:p>
        </p:txBody>
      </p:sp>
      <p:sp>
        <p:nvSpPr>
          <p:cNvPr id="4" name="Espace réservé du numéro de diapositive 3"/>
          <p:cNvSpPr>
            <a:spLocks noGrp="1"/>
          </p:cNvSpPr>
          <p:nvPr>
            <p:ph type="sldNum" sz="quarter" idx="12"/>
          </p:nvPr>
        </p:nvSpPr>
        <p:spPr/>
        <p:txBody>
          <a:bodyPr/>
          <a:lstStyle/>
          <a:p>
            <a:pPr>
              <a:defRPr/>
            </a:pPr>
            <a:fld id="{B6880766-5462-4B92-97D4-A80A12BF6206}" type="slidenum">
              <a:rPr lang="fr-CA"/>
              <a:pPr>
                <a:defRPr/>
              </a:pPr>
              <a:t>84</a:t>
            </a:fld>
            <a:endParaRPr lang="fr-CA"/>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Connaissances de base</a:t>
            </a:r>
            <a:br>
              <a:rPr lang="fr-CA" dirty="0" smtClean="0"/>
            </a:br>
            <a:endParaRPr lang="fr-FR" sz="2200" dirty="0"/>
          </a:p>
        </p:txBody>
      </p:sp>
      <p:sp>
        <p:nvSpPr>
          <p:cNvPr id="98307" name="Espace réservé du contenu 2"/>
          <p:cNvSpPr>
            <a:spLocks noGrp="1"/>
          </p:cNvSpPr>
          <p:nvPr>
            <p:ph idx="1"/>
          </p:nvPr>
        </p:nvSpPr>
        <p:spPr/>
        <p:txBody>
          <a:bodyPr/>
          <a:lstStyle/>
          <a:p>
            <a:r>
              <a:rPr lang="fr-CA" dirty="0" smtClean="0"/>
              <a:t>Éléments de physiopathologie</a:t>
            </a:r>
          </a:p>
          <a:p>
            <a:pPr lvl="1"/>
            <a:r>
              <a:rPr lang="fr-CA" dirty="0" smtClean="0"/>
              <a:t>Définition simple du diabète</a:t>
            </a:r>
          </a:p>
          <a:p>
            <a:pPr lvl="1"/>
            <a:r>
              <a:rPr lang="fr-CA" dirty="0" smtClean="0"/>
              <a:t>Valeurs normales de la glycémie et objectifs visés</a:t>
            </a:r>
          </a:p>
          <a:p>
            <a:pPr lvl="1"/>
            <a:r>
              <a:rPr lang="fr-CA" dirty="0" smtClean="0"/>
              <a:t>Effets de l’insuline et de l’activité physique</a:t>
            </a:r>
          </a:p>
          <a:p>
            <a:pPr lvl="1"/>
            <a:r>
              <a:rPr lang="fr-CA" dirty="0" smtClean="0"/>
              <a:t>Effets des aliments et du stress, entre autres les maladies et les infections</a:t>
            </a:r>
          </a:p>
          <a:p>
            <a:pPr lvl="1"/>
            <a:r>
              <a:rPr lang="fr-CA" dirty="0" smtClean="0"/>
              <a:t>Méthodes thérapeutiques</a:t>
            </a:r>
            <a:endParaRPr lang="fr-FR" dirty="0" smtClean="0"/>
          </a:p>
        </p:txBody>
      </p:sp>
      <p:sp>
        <p:nvSpPr>
          <p:cNvPr id="4" name="Espace réservé du numéro de diapositive 3"/>
          <p:cNvSpPr>
            <a:spLocks noGrp="1"/>
          </p:cNvSpPr>
          <p:nvPr>
            <p:ph type="sldNum" sz="quarter" idx="12"/>
          </p:nvPr>
        </p:nvSpPr>
        <p:spPr/>
        <p:txBody>
          <a:bodyPr/>
          <a:lstStyle/>
          <a:p>
            <a:pPr>
              <a:defRPr/>
            </a:pPr>
            <a:fld id="{9F644C18-892E-411C-BE13-3BCF9ED45957}" type="slidenum">
              <a:rPr lang="fr-CA"/>
              <a:pPr>
                <a:defRPr/>
              </a:pPr>
              <a:t>85</a:t>
            </a:fld>
            <a:endParaRPr lang="fr-CA"/>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Connaissances de base </a:t>
            </a:r>
            <a:br>
              <a:rPr lang="fr-CA" dirty="0" smtClean="0"/>
            </a:br>
            <a:endParaRPr lang="fr-FR" sz="2200" dirty="0"/>
          </a:p>
        </p:txBody>
      </p:sp>
      <p:sp>
        <p:nvSpPr>
          <p:cNvPr id="99331" name="Espace réservé du contenu 2"/>
          <p:cNvSpPr>
            <a:spLocks noGrp="1"/>
          </p:cNvSpPr>
          <p:nvPr>
            <p:ph idx="1"/>
          </p:nvPr>
        </p:nvSpPr>
        <p:spPr/>
        <p:txBody>
          <a:bodyPr/>
          <a:lstStyle/>
          <a:p>
            <a:r>
              <a:rPr lang="fr-CA" dirty="0" smtClean="0"/>
              <a:t>Modes de traitement</a:t>
            </a:r>
          </a:p>
          <a:p>
            <a:pPr lvl="1"/>
            <a:r>
              <a:rPr lang="fr-CA" dirty="0" smtClean="0"/>
              <a:t>Administration de l’insuline et des hypoglycémiants oraux</a:t>
            </a:r>
          </a:p>
          <a:p>
            <a:pPr lvl="1"/>
            <a:r>
              <a:rPr lang="fr-CA" dirty="0" smtClean="0"/>
              <a:t>Plan alimentaire de base (groupes alimentaires et horaire des repas)</a:t>
            </a:r>
          </a:p>
          <a:p>
            <a:pPr lvl="1"/>
            <a:r>
              <a:rPr lang="fr-CA" dirty="0" smtClean="0"/>
              <a:t>Surveillance de la glycémie et de l’acétonurie</a:t>
            </a:r>
          </a:p>
          <a:p>
            <a:r>
              <a:rPr lang="fr-CA" dirty="0" smtClean="0"/>
              <a:t>Dépistage, traitement et prévention des complications graves</a:t>
            </a:r>
          </a:p>
          <a:p>
            <a:pPr lvl="1"/>
            <a:r>
              <a:rPr lang="fr-CA" dirty="0" smtClean="0"/>
              <a:t>Hypoglycémie</a:t>
            </a:r>
          </a:p>
          <a:p>
            <a:pPr lvl="1"/>
            <a:r>
              <a:rPr lang="fr-CA" dirty="0" smtClean="0"/>
              <a:t>Hyperglycémie </a:t>
            </a:r>
            <a:endParaRPr lang="fr-FR" dirty="0" smtClean="0"/>
          </a:p>
        </p:txBody>
      </p:sp>
      <p:sp>
        <p:nvSpPr>
          <p:cNvPr id="4" name="Espace réservé du numéro de diapositive 3"/>
          <p:cNvSpPr>
            <a:spLocks noGrp="1"/>
          </p:cNvSpPr>
          <p:nvPr>
            <p:ph type="sldNum" sz="quarter" idx="12"/>
          </p:nvPr>
        </p:nvSpPr>
        <p:spPr/>
        <p:txBody>
          <a:bodyPr/>
          <a:lstStyle/>
          <a:p>
            <a:pPr>
              <a:defRPr/>
            </a:pPr>
            <a:fld id="{44301687-5BBA-4CC0-AC90-8203583A35B6}" type="slidenum">
              <a:rPr lang="fr-CA"/>
              <a:pPr>
                <a:defRPr/>
              </a:pPr>
              <a:t>86</a:t>
            </a:fld>
            <a:endParaRPr lang="fr-CA"/>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CA" dirty="0" smtClean="0"/>
              <a:t>Connaissances de base </a:t>
            </a:r>
            <a:br>
              <a:rPr lang="fr-CA" dirty="0" smtClean="0"/>
            </a:br>
            <a:endParaRPr lang="fr-FR" sz="2200" dirty="0"/>
          </a:p>
        </p:txBody>
      </p:sp>
      <p:sp>
        <p:nvSpPr>
          <p:cNvPr id="100355" name="Espace réservé du contenu 2"/>
          <p:cNvSpPr>
            <a:spLocks noGrp="1"/>
          </p:cNvSpPr>
          <p:nvPr>
            <p:ph idx="1"/>
          </p:nvPr>
        </p:nvSpPr>
        <p:spPr/>
        <p:txBody>
          <a:bodyPr/>
          <a:lstStyle/>
          <a:p>
            <a:r>
              <a:rPr lang="fr-CA" dirty="0" smtClean="0"/>
              <a:t>Conseils pratiques</a:t>
            </a:r>
          </a:p>
          <a:p>
            <a:pPr lvl="1"/>
            <a:r>
              <a:rPr lang="fr-CA" dirty="0" smtClean="0"/>
              <a:t>Comment se procurer et comment conserver l’insuline, les seringues et les glucomètres</a:t>
            </a:r>
          </a:p>
          <a:p>
            <a:pPr lvl="1"/>
            <a:r>
              <a:rPr lang="fr-CA" dirty="0" smtClean="0"/>
              <a:t>Quand et comment communiquer avec le médecin ou l’infirmière</a:t>
            </a:r>
            <a:endParaRPr lang="fr-FR" dirty="0" smtClean="0"/>
          </a:p>
        </p:txBody>
      </p:sp>
      <p:sp>
        <p:nvSpPr>
          <p:cNvPr id="4" name="Espace réservé du numéro de diapositive 3"/>
          <p:cNvSpPr>
            <a:spLocks noGrp="1"/>
          </p:cNvSpPr>
          <p:nvPr>
            <p:ph type="sldNum" sz="quarter" idx="12"/>
          </p:nvPr>
        </p:nvSpPr>
        <p:spPr/>
        <p:txBody>
          <a:bodyPr/>
          <a:lstStyle/>
          <a:p>
            <a:pPr>
              <a:defRPr/>
            </a:pPr>
            <a:fld id="{1AF7B6BA-F489-4084-B971-75BE7F109EC6}" type="slidenum">
              <a:rPr lang="fr-CA"/>
              <a:pPr>
                <a:defRPr/>
              </a:pPr>
              <a:t>87</a:t>
            </a:fld>
            <a:endParaRPr lang="fr-CA"/>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FD753EC5-E1F9-4EC2-B98C-83B465BC402F}" type="slidenum">
              <a:rPr lang="fr-CA"/>
              <a:pPr>
                <a:defRPr/>
              </a:pPr>
              <a:t>88</a:t>
            </a:fld>
            <a:endParaRPr lang="fr-CA"/>
          </a:p>
        </p:txBody>
      </p:sp>
      <p:pic>
        <p:nvPicPr>
          <p:cNvPr id="101379" name="Picture 6" descr="FIG4014A"/>
          <p:cNvPicPr>
            <a:picLocks noGrp="1" noChangeAspect="1" noChangeArrowheads="1"/>
          </p:cNvPicPr>
          <p:nvPr>
            <p:ph sz="half" idx="4294967295"/>
          </p:nvPr>
        </p:nvPicPr>
        <p:blipFill>
          <a:blip r:embed="rId2" cstate="print"/>
          <a:srcRect/>
          <a:stretch>
            <a:fillRect/>
          </a:stretch>
        </p:blipFill>
        <p:spPr>
          <a:xfrm>
            <a:off x="571472" y="1643050"/>
            <a:ext cx="3435350" cy="4433888"/>
          </a:xfrm>
        </p:spPr>
      </p:pic>
      <p:pic>
        <p:nvPicPr>
          <p:cNvPr id="101380" name="Picture 9" descr="FIG4014B"/>
          <p:cNvPicPr>
            <a:picLocks noGrp="1" noChangeAspect="1" noChangeArrowheads="1"/>
          </p:cNvPicPr>
          <p:nvPr>
            <p:ph sz="half" idx="4294967295"/>
          </p:nvPr>
        </p:nvPicPr>
        <p:blipFill>
          <a:blip r:embed="rId3" cstate="print"/>
          <a:srcRect/>
          <a:stretch>
            <a:fillRect/>
          </a:stretch>
        </p:blipFill>
        <p:spPr>
          <a:xfrm>
            <a:off x="5143504" y="1643050"/>
            <a:ext cx="3498850" cy="4433888"/>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fontAlgn="auto">
              <a:spcAft>
                <a:spcPts val="0"/>
              </a:spcAft>
              <a:defRPr/>
            </a:pPr>
            <a:r>
              <a:rPr lang="fr-CA" smtClean="0"/>
              <a:t>Complications métaboliques aiguës du diabète </a:t>
            </a:r>
            <a:endParaRPr lang="fr-FR"/>
          </a:p>
        </p:txBody>
      </p:sp>
      <p:sp>
        <p:nvSpPr>
          <p:cNvPr id="102403" name="Espace réservé du texte 9"/>
          <p:cNvSpPr>
            <a:spLocks noGrp="1"/>
          </p:cNvSpPr>
          <p:nvPr>
            <p:ph type="body" idx="1"/>
          </p:nvPr>
        </p:nvSpPr>
        <p:spPr>
          <a:xfrm>
            <a:off x="530225" y="2705100"/>
            <a:ext cx="7772400" cy="1509713"/>
          </a:xfrm>
        </p:spPr>
        <p:txBody>
          <a:bodyPr/>
          <a:lstStyle/>
          <a:p>
            <a:endParaRPr lang="fr-FR" smtClean="0"/>
          </a:p>
        </p:txBody>
      </p:sp>
      <p:sp>
        <p:nvSpPr>
          <p:cNvPr id="5" name="Espace réservé du numéro de diapositive 4"/>
          <p:cNvSpPr>
            <a:spLocks noGrp="1"/>
          </p:cNvSpPr>
          <p:nvPr>
            <p:ph type="sldNum" sz="quarter" idx="12"/>
          </p:nvPr>
        </p:nvSpPr>
        <p:spPr/>
        <p:txBody>
          <a:bodyPr/>
          <a:lstStyle/>
          <a:p>
            <a:pPr>
              <a:defRPr/>
            </a:pPr>
            <a:fld id="{A91EA4AD-9D12-4664-BF36-BF2B8A66564E}" type="slidenum">
              <a:rPr lang="fr-CA"/>
              <a:pPr>
                <a:defRPr/>
              </a:pPr>
              <a:t>89</a:t>
            </a:fld>
            <a:endParaRPr lang="fr-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pPr>
              <a:defRPr/>
            </a:pPr>
            <a:fld id="{56772D49-97DD-4410-A020-2BB1F0CAA3EA}" type="slidenum">
              <a:rPr lang="fr-CA"/>
              <a:pPr>
                <a:defRPr/>
              </a:pPr>
              <a:t>9</a:t>
            </a:fld>
            <a:endParaRPr lang="fr-CA"/>
          </a:p>
        </p:txBody>
      </p:sp>
      <p:sp>
        <p:nvSpPr>
          <p:cNvPr id="6" name="Espace réservé du pied de page 6"/>
          <p:cNvSpPr>
            <a:spLocks noGrp="1"/>
          </p:cNvSpPr>
          <p:nvPr>
            <p:ph type="ftr" sz="quarter" idx="12"/>
          </p:nvPr>
        </p:nvSpPr>
        <p:spPr/>
        <p:txBody>
          <a:bodyPr/>
          <a:lstStyle/>
          <a:p>
            <a:pPr>
              <a:defRPr/>
            </a:pPr>
            <a:r>
              <a:rPr lang="fr-CA"/>
              <a:t>Le diabète</a:t>
            </a:r>
          </a:p>
        </p:txBody>
      </p:sp>
      <p:sp>
        <p:nvSpPr>
          <p:cNvPr id="204817" name="Rectangle 17"/>
          <p:cNvSpPr>
            <a:spLocks noGrp="1" noChangeArrowheads="1"/>
          </p:cNvSpPr>
          <p:nvPr>
            <p:ph type="title"/>
          </p:nvPr>
        </p:nvSpPr>
        <p:spPr/>
        <p:txBody>
          <a:bodyPr/>
          <a:lstStyle/>
          <a:p>
            <a:pPr eaLnBrk="1" hangingPunct="1">
              <a:defRPr/>
            </a:pPr>
            <a:r>
              <a:rPr lang="fr-CA" sz="4000" smtClean="0"/>
              <a:t>Le diabète</a:t>
            </a:r>
            <a:br>
              <a:rPr lang="fr-CA" sz="4000" smtClean="0"/>
            </a:br>
            <a:r>
              <a:rPr lang="fr-CA" sz="4000" smtClean="0"/>
              <a:t> </a:t>
            </a:r>
            <a:r>
              <a:rPr lang="fr-CA" sz="3200" smtClean="0"/>
              <a:t>Physiopathologie</a:t>
            </a:r>
          </a:p>
        </p:txBody>
      </p:sp>
      <p:pic>
        <p:nvPicPr>
          <p:cNvPr id="13317" name="Picture 16"/>
          <p:cNvPicPr>
            <a:picLocks noGrp="1" noRot="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648200" y="2352675"/>
            <a:ext cx="4038600" cy="3028950"/>
          </a:xfrm>
          <a:ln w="12700">
            <a:solidFill>
              <a:schemeClr val="tx1"/>
            </a:solidFill>
            <a:miter lim="800000"/>
            <a:headEnd/>
            <a:tailEnd/>
          </a:ln>
        </p:spPr>
      </p:pic>
      <p:sp>
        <p:nvSpPr>
          <p:cNvPr id="204820" name="Rectangle 20"/>
          <p:cNvSpPr>
            <a:spLocks noGrp="1" noChangeArrowheads="1"/>
          </p:cNvSpPr>
          <p:nvPr>
            <p:ph sz="half" idx="1"/>
          </p:nvPr>
        </p:nvSpPr>
        <p:spPr/>
        <p:txBody>
          <a:bodyPr/>
          <a:lstStyle/>
          <a:p>
            <a:pPr eaLnBrk="1" hangingPunct="1">
              <a:spcBef>
                <a:spcPct val="0"/>
              </a:spcBef>
              <a:defRPr/>
            </a:pPr>
            <a:r>
              <a:rPr lang="fr-LU" sz="2000" dirty="0" smtClean="0"/>
              <a:t>Dans cette illustration, l'insuline est en présence constante (débit de base) dans le système.</a:t>
            </a:r>
          </a:p>
          <a:p>
            <a:pPr eaLnBrk="1" hangingPunct="1">
              <a:spcBef>
                <a:spcPct val="0"/>
              </a:spcBef>
              <a:defRPr/>
            </a:pPr>
            <a:r>
              <a:rPr lang="fr-LU" sz="2000" dirty="0" smtClean="0"/>
              <a:t>Cependant lors des repas, nous pouvons constater une élévation du taux d'insuline (</a:t>
            </a:r>
            <a:r>
              <a:rPr lang="fr-LU" sz="2000" dirty="0" err="1" smtClean="0"/>
              <a:t>bolus</a:t>
            </a:r>
            <a:r>
              <a:rPr lang="fr-LU" sz="2000" dirty="0" smtClean="0"/>
              <a:t>).</a:t>
            </a:r>
          </a:p>
          <a:p>
            <a:pPr eaLnBrk="1" hangingPunct="1">
              <a:spcBef>
                <a:spcPct val="0"/>
              </a:spcBef>
              <a:defRPr/>
            </a:pPr>
            <a:r>
              <a:rPr lang="fr-LU" sz="2000" dirty="0" smtClean="0"/>
              <a:t>La sécrétion de glucagon s'élève lors de jeûne prolongé comme c'est le cas durant la nuit.</a:t>
            </a:r>
          </a:p>
          <a:p>
            <a:pPr eaLnBrk="1" hangingPunct="1">
              <a:spcBef>
                <a:spcPct val="0"/>
              </a:spcBef>
              <a:defRPr/>
            </a:pPr>
            <a:r>
              <a:rPr lang="fr-LU" sz="2000" dirty="0" smtClean="0"/>
              <a:t>L’insuline favorise un taux de glucose normal et stable se situant entre 3,5 à 6 </a:t>
            </a:r>
            <a:r>
              <a:rPr lang="fr-LU" sz="2000" dirty="0" err="1" smtClean="0"/>
              <a:t>mmol</a:t>
            </a:r>
            <a:r>
              <a:rPr lang="fr-LU" sz="2000" dirty="0" smtClean="0"/>
              <a:t>/L.</a:t>
            </a:r>
          </a:p>
          <a:p>
            <a:pPr eaLnBrk="1" hangingPunct="1">
              <a:defRPr/>
            </a:pPr>
            <a:endParaRPr lang="fr-CA" dirty="0" smtClean="0"/>
          </a:p>
        </p:txBody>
      </p:sp>
    </p:spTree>
    <p:extLst>
      <p:ext uri="{BB962C8B-B14F-4D97-AF65-F5344CB8AC3E}">
        <p14:creationId xmlns:p14="http://schemas.microsoft.com/office/powerpoint/2010/main" xmlns="" val="38136537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fontAlgn="auto">
              <a:spcAft>
                <a:spcPts val="0"/>
              </a:spcAft>
              <a:defRPr/>
            </a:pPr>
            <a:r>
              <a:rPr lang="fr-CA" dirty="0" smtClean="0"/>
              <a:t>Acidocétose diabétique </a:t>
            </a:r>
            <a:br>
              <a:rPr lang="fr-CA" dirty="0" smtClean="0"/>
            </a:br>
            <a:r>
              <a:rPr lang="fr-CA" sz="2200" dirty="0" smtClean="0"/>
              <a:t>Lewis, p. 635</a:t>
            </a:r>
          </a:p>
        </p:txBody>
      </p:sp>
      <p:pic>
        <p:nvPicPr>
          <p:cNvPr id="103427" name="Picture 7" descr="FIGURE 43_8_291"/>
          <p:cNvPicPr>
            <a:picLocks noGrp="1" noChangeAspect="1" noChangeArrowheads="1"/>
          </p:cNvPicPr>
          <p:nvPr>
            <p:ph idx="1"/>
          </p:nvPr>
        </p:nvPicPr>
        <p:blipFill>
          <a:blip r:embed="rId2" cstate="print"/>
          <a:srcRect/>
          <a:stretch>
            <a:fillRect/>
          </a:stretch>
        </p:blipFill>
        <p:spPr>
          <a:xfrm>
            <a:off x="2171700" y="1935163"/>
            <a:ext cx="4800600" cy="4389437"/>
          </a:xfrm>
        </p:spPr>
      </p:pic>
      <p:sp>
        <p:nvSpPr>
          <p:cNvPr id="4" name="Espace réservé du numéro de diapositive 3"/>
          <p:cNvSpPr>
            <a:spLocks noGrp="1"/>
          </p:cNvSpPr>
          <p:nvPr>
            <p:ph type="sldNum" sz="quarter" idx="12"/>
          </p:nvPr>
        </p:nvSpPr>
        <p:spPr/>
        <p:txBody>
          <a:bodyPr/>
          <a:lstStyle/>
          <a:p>
            <a:pPr>
              <a:defRPr/>
            </a:pPr>
            <a:fld id="{544FDBB1-C447-46D6-A184-014DBBC099F9}" type="slidenum">
              <a:rPr lang="fr-CA"/>
              <a:pPr>
                <a:defRPr/>
              </a:pPr>
              <a:t>90</a:t>
            </a:fld>
            <a:endParaRPr lang="fr-CA"/>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normAutofit fontScale="90000"/>
          </a:bodyPr>
          <a:lstStyle/>
          <a:p>
            <a:pPr fontAlgn="auto">
              <a:spcAft>
                <a:spcPts val="0"/>
              </a:spcAft>
              <a:defRPr/>
            </a:pPr>
            <a:r>
              <a:rPr lang="fr-CA" sz="4400" dirty="0" smtClean="0"/>
              <a:t>Acidocétose diabétique: manifestations </a:t>
            </a:r>
            <a:r>
              <a:rPr lang="fr-CA" dirty="0" smtClean="0"/>
              <a:t/>
            </a:r>
            <a:br>
              <a:rPr lang="fr-CA" dirty="0" smtClean="0"/>
            </a:br>
            <a:r>
              <a:rPr lang="fr-CA" sz="2200" dirty="0" smtClean="0"/>
              <a:t>Lewis, p. 635</a:t>
            </a:r>
          </a:p>
        </p:txBody>
      </p:sp>
      <p:sp>
        <p:nvSpPr>
          <p:cNvPr id="313347" name="Rectangle 3"/>
          <p:cNvSpPr>
            <a:spLocks noGrp="1" noChangeArrowheads="1"/>
          </p:cNvSpPr>
          <p:nvPr>
            <p:ph idx="1"/>
          </p:nvPr>
        </p:nvSpPr>
        <p:spPr/>
        <p:txBody>
          <a:bodyPr>
            <a:normAutofit fontScale="62500" lnSpcReduction="20000"/>
          </a:bodyPr>
          <a:lstStyle/>
          <a:p>
            <a:pPr marL="640080" lvl="1" indent="-246888" fontAlgn="auto">
              <a:spcAft>
                <a:spcPts val="0"/>
              </a:spcAft>
              <a:buFont typeface="Wingdings 2"/>
              <a:buChar char=""/>
              <a:defRPr/>
            </a:pPr>
            <a:r>
              <a:rPr lang="fr-CA" dirty="0" smtClean="0"/>
              <a:t>Manifestations de déshydratation</a:t>
            </a:r>
          </a:p>
          <a:p>
            <a:pPr marL="640080" lvl="1" indent="-246888" fontAlgn="auto">
              <a:spcAft>
                <a:spcPts val="0"/>
              </a:spcAft>
              <a:buFont typeface="Wingdings 2"/>
              <a:buChar char=""/>
              <a:defRPr/>
            </a:pPr>
            <a:r>
              <a:rPr lang="fr-CA" dirty="0" smtClean="0"/>
              <a:t>Hyperglycémie : </a:t>
            </a:r>
            <a:r>
              <a:rPr lang="en-US" dirty="0" smtClean="0"/>
              <a:t>&gt;13,9 </a:t>
            </a:r>
            <a:r>
              <a:rPr lang="en-US" dirty="0" err="1" smtClean="0"/>
              <a:t>mmol</a:t>
            </a:r>
            <a:endParaRPr lang="en-US" dirty="0" smtClean="0"/>
          </a:p>
          <a:p>
            <a:pPr lvl="2" indent="-246888" fontAlgn="auto">
              <a:spcAft>
                <a:spcPts val="0"/>
              </a:spcAft>
              <a:buFont typeface="Wingdings 2"/>
              <a:buChar char=""/>
              <a:defRPr/>
            </a:pPr>
            <a:r>
              <a:rPr lang="fr-CA" dirty="0" smtClean="0"/>
              <a:t> Polyurie</a:t>
            </a:r>
          </a:p>
          <a:p>
            <a:pPr lvl="2" indent="-246888" fontAlgn="auto">
              <a:spcAft>
                <a:spcPts val="0"/>
              </a:spcAft>
              <a:buFont typeface="Wingdings 2"/>
              <a:buChar char=""/>
              <a:defRPr/>
            </a:pPr>
            <a:r>
              <a:rPr lang="fr-CA" dirty="0" smtClean="0"/>
              <a:t> Polydipsie</a:t>
            </a:r>
          </a:p>
          <a:p>
            <a:pPr lvl="2" indent="-246888" fontAlgn="auto">
              <a:spcAft>
                <a:spcPts val="0"/>
              </a:spcAft>
              <a:buFont typeface="Wingdings 2"/>
              <a:buChar char=""/>
              <a:defRPr/>
            </a:pPr>
            <a:r>
              <a:rPr lang="fr-CA" dirty="0" smtClean="0"/>
              <a:t> Vision floue</a:t>
            </a:r>
          </a:p>
          <a:p>
            <a:pPr lvl="2" indent="-246888" fontAlgn="auto">
              <a:spcAft>
                <a:spcPts val="0"/>
              </a:spcAft>
              <a:buFont typeface="Wingdings 2"/>
              <a:buChar char=""/>
              <a:defRPr/>
            </a:pPr>
            <a:r>
              <a:rPr lang="fr-CA" dirty="0" smtClean="0"/>
              <a:t> Malaise</a:t>
            </a:r>
          </a:p>
          <a:p>
            <a:pPr lvl="2" indent="-246888" fontAlgn="auto">
              <a:spcAft>
                <a:spcPts val="0"/>
              </a:spcAft>
              <a:buFont typeface="Wingdings 2"/>
              <a:buChar char=""/>
              <a:defRPr/>
            </a:pPr>
            <a:r>
              <a:rPr lang="fr-CA" dirty="0" smtClean="0"/>
              <a:t> Céphalées</a:t>
            </a:r>
          </a:p>
          <a:p>
            <a:pPr marL="640080" lvl="1" indent="-246888" fontAlgn="auto">
              <a:spcAft>
                <a:spcPts val="0"/>
              </a:spcAft>
              <a:buFont typeface="Wingdings 2"/>
              <a:buChar char=""/>
              <a:defRPr/>
            </a:pPr>
            <a:r>
              <a:rPr lang="fr-CA" dirty="0" smtClean="0"/>
              <a:t>Déplétion du volume </a:t>
            </a:r>
            <a:r>
              <a:rPr lang="fr-CA" dirty="0" err="1" smtClean="0"/>
              <a:t>intravasculaire</a:t>
            </a:r>
            <a:r>
              <a:rPr lang="fr-CA" dirty="0" smtClean="0"/>
              <a:t> </a:t>
            </a:r>
          </a:p>
          <a:p>
            <a:pPr lvl="2" indent="-246888" fontAlgn="auto">
              <a:spcAft>
                <a:spcPts val="0"/>
              </a:spcAft>
              <a:buFont typeface="Wingdings 2"/>
              <a:buChar char=""/>
              <a:defRPr/>
            </a:pPr>
            <a:r>
              <a:rPr lang="fr-CA" dirty="0" smtClean="0"/>
              <a:t> Hypotension orthostatique ou</a:t>
            </a:r>
          </a:p>
          <a:p>
            <a:pPr lvl="2" indent="-246888" fontAlgn="auto">
              <a:spcAft>
                <a:spcPts val="0"/>
              </a:spcAft>
              <a:buFont typeface="Wingdings 2"/>
              <a:buChar char=""/>
              <a:defRPr/>
            </a:pPr>
            <a:r>
              <a:rPr lang="fr-CA" dirty="0" smtClean="0"/>
              <a:t> Hypotension franche avec pouls filant et rapide</a:t>
            </a:r>
          </a:p>
          <a:p>
            <a:pPr marL="640080" lvl="1" indent="-246888" fontAlgn="auto">
              <a:spcAft>
                <a:spcPts val="0"/>
              </a:spcAft>
              <a:buFont typeface="Wingdings 2"/>
              <a:buChar char=""/>
              <a:defRPr/>
            </a:pPr>
            <a:r>
              <a:rPr lang="fr-CA" dirty="0" smtClean="0"/>
              <a:t>Cétose et acidose </a:t>
            </a:r>
          </a:p>
          <a:p>
            <a:pPr lvl="2" indent="-246888" fontAlgn="auto">
              <a:spcAft>
                <a:spcPts val="0"/>
              </a:spcAft>
              <a:buFont typeface="Wingdings 2"/>
              <a:buChar char=""/>
              <a:defRPr/>
            </a:pPr>
            <a:r>
              <a:rPr lang="fr-CA" dirty="0" smtClean="0"/>
              <a:t> Symptômes gastro-intestinaux </a:t>
            </a:r>
          </a:p>
          <a:p>
            <a:pPr marL="1188720" lvl="3" indent="-210312" fontAlgn="auto">
              <a:spcAft>
                <a:spcPts val="0"/>
              </a:spcAft>
              <a:buClr>
                <a:schemeClr val="accent3"/>
              </a:buClr>
              <a:buFont typeface="Wingdings 2"/>
              <a:buChar char=""/>
              <a:defRPr/>
            </a:pPr>
            <a:r>
              <a:rPr lang="fr-CA" dirty="0" smtClean="0"/>
              <a:t>Anorexie</a:t>
            </a:r>
          </a:p>
          <a:p>
            <a:pPr marL="1188720" lvl="3" indent="-210312" fontAlgn="auto">
              <a:spcAft>
                <a:spcPts val="0"/>
              </a:spcAft>
              <a:buClr>
                <a:schemeClr val="accent3"/>
              </a:buClr>
              <a:buFont typeface="Wingdings 2"/>
              <a:buChar char=""/>
              <a:defRPr/>
            </a:pPr>
            <a:r>
              <a:rPr lang="fr-CA" dirty="0" smtClean="0"/>
              <a:t> Nausées</a:t>
            </a:r>
          </a:p>
          <a:p>
            <a:pPr marL="1188720" lvl="3" indent="-210312" fontAlgn="auto">
              <a:spcAft>
                <a:spcPts val="0"/>
              </a:spcAft>
              <a:buClr>
                <a:schemeClr val="accent3"/>
              </a:buClr>
              <a:buFont typeface="Wingdings 2"/>
              <a:buChar char=""/>
              <a:defRPr/>
            </a:pPr>
            <a:r>
              <a:rPr lang="fr-CA" dirty="0" smtClean="0"/>
              <a:t> Vomissements</a:t>
            </a:r>
          </a:p>
          <a:p>
            <a:pPr marL="1188720" lvl="3" indent="-210312" fontAlgn="auto">
              <a:spcAft>
                <a:spcPts val="0"/>
              </a:spcAft>
              <a:buClr>
                <a:schemeClr val="accent3"/>
              </a:buClr>
              <a:buFont typeface="Wingdings 2"/>
              <a:buChar char=""/>
              <a:defRPr/>
            </a:pPr>
            <a:r>
              <a:rPr lang="fr-CA" dirty="0" smtClean="0"/>
              <a:t> Douleurs abdominales </a:t>
            </a:r>
          </a:p>
          <a:p>
            <a:pPr lvl="2" indent="-246888" fontAlgn="auto">
              <a:spcAft>
                <a:spcPts val="0"/>
              </a:spcAft>
              <a:buFont typeface="Wingdings 2"/>
              <a:buChar char=""/>
              <a:defRPr/>
            </a:pPr>
            <a:r>
              <a:rPr lang="fr-CA" dirty="0" smtClean="0"/>
              <a:t> Haleine d’acétone</a:t>
            </a:r>
          </a:p>
          <a:p>
            <a:pPr lvl="2" indent="-246888" fontAlgn="auto">
              <a:spcAft>
                <a:spcPts val="0"/>
              </a:spcAft>
              <a:buFont typeface="Wingdings 2"/>
              <a:buChar char=""/>
              <a:defRPr/>
            </a:pPr>
            <a:r>
              <a:rPr lang="fr-CA" dirty="0" smtClean="0"/>
              <a:t> Hyperventilation, polypnée, respiration </a:t>
            </a:r>
            <a:r>
              <a:rPr lang="fr-CA" dirty="0" err="1" smtClean="0"/>
              <a:t>Kussmaul</a:t>
            </a:r>
            <a:r>
              <a:rPr lang="fr-CA" dirty="0" smtClean="0"/>
              <a:t> (corriger acidose métabolique, exhalation CO2)</a:t>
            </a:r>
          </a:p>
          <a:p>
            <a:pPr marL="640080" lvl="1" indent="-246888" fontAlgn="auto">
              <a:spcAft>
                <a:spcPts val="0"/>
              </a:spcAft>
              <a:buFont typeface="Wingdings 2"/>
              <a:buChar char=""/>
              <a:defRPr/>
            </a:pPr>
            <a:r>
              <a:rPr lang="fr-CA" dirty="0" smtClean="0"/>
              <a:t>Changements de l’état mental</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AFBAA6FA-6D3D-4BEF-83BB-5722F3D1D02F}" type="slidenum">
              <a:rPr lang="fr-CA"/>
              <a:pPr>
                <a:defRPr/>
              </a:pPr>
              <a:t>91</a:t>
            </a:fld>
            <a:endParaRPr lang="fr-CA"/>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pPr fontAlgn="auto">
              <a:spcAft>
                <a:spcPts val="0"/>
              </a:spcAft>
              <a:defRPr/>
            </a:pPr>
            <a:r>
              <a:rPr lang="fr-CA" dirty="0" smtClean="0"/>
              <a:t>Acidocétose diabétique: soins </a:t>
            </a:r>
            <a:br>
              <a:rPr lang="fr-CA" dirty="0" smtClean="0"/>
            </a:br>
            <a:endParaRPr lang="fr-CA" sz="2200" dirty="0" smtClean="0"/>
          </a:p>
        </p:txBody>
      </p:sp>
      <p:sp>
        <p:nvSpPr>
          <p:cNvPr id="102412" name="Rectangle 12"/>
          <p:cNvSpPr>
            <a:spLocks noGrp="1" noChangeArrowheads="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fr-CA" dirty="0" smtClean="0"/>
              <a:t>Examen clinique et examens </a:t>
            </a:r>
            <a:r>
              <a:rPr lang="fr-CA" dirty="0" err="1" smtClean="0"/>
              <a:t>paracliniques</a:t>
            </a:r>
            <a:r>
              <a:rPr lang="fr-CA" dirty="0" smtClean="0"/>
              <a:t>:</a:t>
            </a:r>
          </a:p>
          <a:p>
            <a:pPr marL="640080" lvl="1" indent="-246888" fontAlgn="auto">
              <a:spcAft>
                <a:spcPts val="0"/>
              </a:spcAft>
              <a:buFont typeface="Wingdings 2"/>
              <a:buChar char=""/>
              <a:defRPr/>
            </a:pPr>
            <a:r>
              <a:rPr lang="fr-CA" dirty="0" smtClean="0"/>
              <a:t>glycémie</a:t>
            </a:r>
          </a:p>
          <a:p>
            <a:pPr marL="274320" indent="-274320" fontAlgn="auto">
              <a:spcAft>
                <a:spcPts val="0"/>
              </a:spcAft>
              <a:buClr>
                <a:schemeClr val="accent3"/>
              </a:buClr>
              <a:buFont typeface="Wingdings 2"/>
              <a:buChar char=""/>
              <a:defRPr/>
            </a:pPr>
            <a:r>
              <a:rPr lang="fr-CA" dirty="0" smtClean="0"/>
              <a:t>Prévention: enseignement </a:t>
            </a:r>
          </a:p>
          <a:p>
            <a:pPr marL="274320" indent="-274320" fontAlgn="auto">
              <a:spcAft>
                <a:spcPts val="0"/>
              </a:spcAft>
              <a:buClr>
                <a:schemeClr val="accent3"/>
              </a:buClr>
              <a:buFont typeface="Wingdings 2"/>
              <a:buChar char=""/>
              <a:defRPr/>
            </a:pPr>
            <a:r>
              <a:rPr lang="fr-CA" dirty="0" smtClean="0"/>
              <a:t>Traitement médical (Tableau 60.13, p. 638) :</a:t>
            </a:r>
          </a:p>
          <a:p>
            <a:pPr marL="640080" lvl="1" indent="-246888" fontAlgn="auto">
              <a:spcAft>
                <a:spcPts val="0"/>
              </a:spcAft>
              <a:buFont typeface="Wingdings 2"/>
              <a:buChar char=""/>
              <a:defRPr/>
            </a:pPr>
            <a:r>
              <a:rPr lang="fr-CA" dirty="0" smtClean="0"/>
              <a:t>Réhydratation (liquide et électrolytes)</a:t>
            </a:r>
          </a:p>
          <a:p>
            <a:pPr marL="914717" lvl="2" indent="-246888" fontAlgn="auto">
              <a:spcAft>
                <a:spcPts val="0"/>
              </a:spcAft>
              <a:buFont typeface="Wingdings 2"/>
              <a:buChar char=""/>
              <a:defRPr/>
            </a:pPr>
            <a:r>
              <a:rPr lang="fr-CA" dirty="0" smtClean="0"/>
              <a:t>Débit </a:t>
            </a:r>
            <a:r>
              <a:rPr lang="fr-CA" dirty="0" err="1" smtClean="0"/>
              <a:t>urianire</a:t>
            </a:r>
            <a:r>
              <a:rPr lang="fr-CA" dirty="0" smtClean="0"/>
              <a:t> 30 à 60 ml/h, retour PA normal</a:t>
            </a:r>
          </a:p>
          <a:p>
            <a:pPr marL="640080" lvl="1" indent="-246888" fontAlgn="auto">
              <a:spcAft>
                <a:spcPts val="0"/>
              </a:spcAft>
              <a:buFont typeface="Wingdings 2"/>
              <a:buChar char=""/>
              <a:defRPr/>
            </a:pPr>
            <a:r>
              <a:rPr lang="fr-CA" dirty="0" smtClean="0"/>
              <a:t>Pertes électrolytiques (↑ K)</a:t>
            </a:r>
          </a:p>
          <a:p>
            <a:pPr marL="640080" lvl="1" indent="-246888" fontAlgn="auto">
              <a:spcAft>
                <a:spcPts val="0"/>
              </a:spcAft>
              <a:buFont typeface="Wingdings 2"/>
              <a:buChar char=""/>
              <a:defRPr/>
            </a:pPr>
            <a:r>
              <a:rPr lang="fr-CA" dirty="0" smtClean="0"/>
              <a:t>Acidose (↑ corps cétonique)= </a:t>
            </a:r>
            <a:r>
              <a:rPr lang="fr-CA" dirty="0" err="1" smtClean="0"/>
              <a:t>adm</a:t>
            </a:r>
            <a:r>
              <a:rPr lang="fr-CA" dirty="0" smtClean="0"/>
              <a:t>. insuline I.V.</a:t>
            </a:r>
          </a:p>
          <a:p>
            <a:pPr marL="274320" indent="-274320" fontAlgn="auto">
              <a:spcAft>
                <a:spcPts val="0"/>
              </a:spcAft>
              <a:buClr>
                <a:schemeClr val="accent3"/>
              </a:buClr>
              <a:buFont typeface="Wingdings 2"/>
              <a:buChar char=""/>
              <a:defRPr/>
            </a:pPr>
            <a:r>
              <a:rPr lang="fr-CA" dirty="0" smtClean="0"/>
              <a:t>Soins et traitements infirmiers:</a:t>
            </a:r>
          </a:p>
          <a:p>
            <a:pPr marL="640080" lvl="1" indent="-246888" fontAlgn="auto">
              <a:spcAft>
                <a:spcPts val="0"/>
              </a:spcAft>
              <a:buFont typeface="Wingdings 2"/>
              <a:buChar char=""/>
              <a:defRPr/>
            </a:pPr>
            <a:r>
              <a:rPr lang="fr-CA" dirty="0" smtClean="0"/>
              <a:t>Surveiller bilan, glycémie, soluté, insuline, K, ECG, SV, gaz artériel.</a:t>
            </a:r>
          </a:p>
          <a:p>
            <a:pPr marL="274320" indent="-274320" fontAlgn="auto">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4375F746-5478-45C6-93C4-362A4655971D}" type="slidenum">
              <a:rPr lang="fr-CA"/>
              <a:pPr>
                <a:defRPr/>
              </a:pPr>
              <a:t>92</a:t>
            </a:fld>
            <a:endParaRPr lang="fr-CA"/>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704850"/>
            <a:ext cx="8229600" cy="1143000"/>
          </a:xfrm>
        </p:spPr>
        <p:txBody>
          <a:bodyPr>
            <a:normAutofit/>
          </a:bodyPr>
          <a:lstStyle/>
          <a:p>
            <a:pPr fontAlgn="auto">
              <a:spcAft>
                <a:spcPts val="0"/>
              </a:spcAft>
              <a:defRPr/>
            </a:pPr>
            <a:r>
              <a:rPr lang="fr-CA" dirty="0" smtClean="0"/>
              <a:t>État </a:t>
            </a:r>
            <a:r>
              <a:rPr lang="fr-CA" dirty="0" err="1" smtClean="0"/>
              <a:t>hyperosmolaire</a:t>
            </a:r>
            <a:r>
              <a:rPr lang="fr-CA" dirty="0" smtClean="0"/>
              <a:t> </a:t>
            </a:r>
            <a:r>
              <a:rPr lang="fr-CA" sz="2200" dirty="0" smtClean="0"/>
              <a:t>(Hyperglycémie </a:t>
            </a:r>
            <a:r>
              <a:rPr lang="fr-CA" sz="2200" dirty="0" err="1" smtClean="0"/>
              <a:t>hyperosmolaire</a:t>
            </a:r>
            <a:r>
              <a:rPr lang="fr-CA" sz="2200" dirty="0" smtClean="0"/>
              <a:t> non </a:t>
            </a:r>
            <a:r>
              <a:rPr lang="fr-CA" sz="2200" dirty="0" err="1" smtClean="0"/>
              <a:t>cétosique</a:t>
            </a:r>
            <a:r>
              <a:rPr lang="fr-CA" sz="2200" dirty="0" smtClean="0"/>
              <a:t>)  Lewis, p. 639</a:t>
            </a:r>
          </a:p>
        </p:txBody>
      </p:sp>
      <p:sp>
        <p:nvSpPr>
          <p:cNvPr id="106499" name="Rectangle 6"/>
          <p:cNvSpPr>
            <a:spLocks noGrp="1" noChangeArrowheads="1"/>
          </p:cNvSpPr>
          <p:nvPr>
            <p:ph sz="half" idx="1"/>
          </p:nvPr>
        </p:nvSpPr>
        <p:spPr>
          <a:xfrm>
            <a:off x="457200" y="2000239"/>
            <a:ext cx="4038600" cy="4354523"/>
          </a:xfrm>
        </p:spPr>
        <p:txBody>
          <a:bodyPr/>
          <a:lstStyle/>
          <a:p>
            <a:r>
              <a:rPr lang="fr-CA" dirty="0" smtClean="0"/>
              <a:t>Hyperglycémie  et </a:t>
            </a:r>
            <a:r>
              <a:rPr lang="fr-CA" dirty="0" err="1" smtClean="0"/>
              <a:t>hyperosmolarité</a:t>
            </a:r>
            <a:r>
              <a:rPr lang="fr-CA" dirty="0" smtClean="0"/>
              <a:t> avec altérations de l’état de conscience</a:t>
            </a:r>
          </a:p>
          <a:p>
            <a:r>
              <a:rPr lang="fr-CA" dirty="0" smtClean="0"/>
              <a:t>Cétose faible ou inexistante</a:t>
            </a:r>
          </a:p>
          <a:p>
            <a:r>
              <a:rPr lang="fr-CA" dirty="0" smtClean="0"/>
              <a:t>Carence en insuline active</a:t>
            </a:r>
          </a:p>
          <a:p>
            <a:endParaRPr lang="fr-CA" dirty="0" smtClean="0"/>
          </a:p>
        </p:txBody>
      </p:sp>
      <p:pic>
        <p:nvPicPr>
          <p:cNvPr id="106500" name="Picture 7" descr="fig_43-9_294"/>
          <p:cNvPicPr>
            <a:picLocks noGrp="1" noChangeAspect="1" noChangeArrowheads="1"/>
          </p:cNvPicPr>
          <p:nvPr>
            <p:ph sz="half" idx="2"/>
          </p:nvPr>
        </p:nvPicPr>
        <p:blipFill>
          <a:blip r:embed="rId2" cstate="print"/>
          <a:srcRect/>
          <a:stretch>
            <a:fillRect/>
          </a:stretch>
        </p:blipFill>
        <p:spPr>
          <a:xfrm>
            <a:off x="4926013" y="2000240"/>
            <a:ext cx="3717953" cy="4143404"/>
          </a:xfrm>
        </p:spPr>
      </p:pic>
      <p:sp>
        <p:nvSpPr>
          <p:cNvPr id="5" name="Espace réservé du numéro de diapositive 4"/>
          <p:cNvSpPr>
            <a:spLocks noGrp="1"/>
          </p:cNvSpPr>
          <p:nvPr>
            <p:ph type="sldNum" sz="quarter" idx="12"/>
          </p:nvPr>
        </p:nvSpPr>
        <p:spPr/>
        <p:txBody>
          <a:bodyPr/>
          <a:lstStyle/>
          <a:p>
            <a:pPr>
              <a:defRPr/>
            </a:pPr>
            <a:fld id="{EAD5171C-175C-4457-8462-DAC69493CEC4}" type="slidenum">
              <a:rPr lang="fr-CA"/>
              <a:pPr>
                <a:defRPr/>
              </a:pPr>
              <a:t>93</a:t>
            </a:fld>
            <a:endParaRPr lang="fr-CA"/>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fontAlgn="auto">
              <a:spcAft>
                <a:spcPts val="0"/>
              </a:spcAft>
              <a:defRPr/>
            </a:pPr>
            <a:r>
              <a:rPr lang="fr-CA" dirty="0" smtClean="0"/>
              <a:t>État </a:t>
            </a:r>
            <a:r>
              <a:rPr lang="fr-CA" dirty="0" err="1" smtClean="0"/>
              <a:t>hyperosmolaire</a:t>
            </a:r>
            <a:r>
              <a:rPr lang="fr-CA" dirty="0" smtClean="0"/>
              <a:t/>
            </a:r>
            <a:br>
              <a:rPr lang="fr-CA" dirty="0" smtClean="0"/>
            </a:br>
            <a:endParaRPr lang="fr-CA" sz="2000" dirty="0" smtClean="0"/>
          </a:p>
        </p:txBody>
      </p:sp>
      <p:sp>
        <p:nvSpPr>
          <p:cNvPr id="6" name="Espace réservé du texte 5"/>
          <p:cNvSpPr>
            <a:spLocks noGrp="1"/>
          </p:cNvSpPr>
          <p:nvPr>
            <p:ph type="body" idx="1"/>
          </p:nvPr>
        </p:nvSpPr>
        <p:spPr/>
        <p:txBody>
          <a:bodyPr/>
          <a:lstStyle/>
          <a:p>
            <a:r>
              <a:rPr lang="fr-CA" dirty="0" smtClean="0"/>
              <a:t>Manifestations</a:t>
            </a:r>
            <a:endParaRPr lang="fr-FR" dirty="0"/>
          </a:p>
        </p:txBody>
      </p:sp>
      <p:sp>
        <p:nvSpPr>
          <p:cNvPr id="7" name="Espace réservé du texte 6"/>
          <p:cNvSpPr>
            <a:spLocks noGrp="1"/>
          </p:cNvSpPr>
          <p:nvPr>
            <p:ph type="body" sz="half" idx="3"/>
          </p:nvPr>
        </p:nvSpPr>
        <p:spPr/>
        <p:txBody>
          <a:bodyPr/>
          <a:lstStyle/>
          <a:p>
            <a:r>
              <a:rPr lang="fr-CA" dirty="0" smtClean="0"/>
              <a:t>Soins </a:t>
            </a:r>
            <a:endParaRPr lang="fr-FR" dirty="0"/>
          </a:p>
        </p:txBody>
      </p:sp>
      <p:sp>
        <p:nvSpPr>
          <p:cNvPr id="104455" name="Rectangle 7"/>
          <p:cNvSpPr>
            <a:spLocks noGrp="1" noChangeArrowheads="1"/>
          </p:cNvSpPr>
          <p:nvPr>
            <p:ph sz="quarter" idx="2"/>
          </p:nvPr>
        </p:nvSpPr>
        <p:spPr/>
        <p:txBody>
          <a:bodyPr>
            <a:normAutofit/>
          </a:bodyPr>
          <a:lstStyle/>
          <a:p>
            <a:pPr marL="274320" indent="-274320" fontAlgn="auto">
              <a:spcAft>
                <a:spcPts val="0"/>
              </a:spcAft>
              <a:buClr>
                <a:schemeClr val="accent3"/>
              </a:buClr>
              <a:buFont typeface="Wingdings 2"/>
              <a:buChar char=""/>
              <a:defRPr/>
            </a:pPr>
            <a:r>
              <a:rPr lang="fr-CA" dirty="0" smtClean="0"/>
              <a:t>Manifestations cliniques :</a:t>
            </a:r>
          </a:p>
          <a:p>
            <a:pPr marL="640080" lvl="1" indent="-246888" fontAlgn="auto">
              <a:spcAft>
                <a:spcPts val="0"/>
              </a:spcAft>
              <a:buFont typeface="Wingdings 2"/>
              <a:buChar char=""/>
              <a:defRPr/>
            </a:pPr>
            <a:r>
              <a:rPr lang="fr-CA" dirty="0" smtClean="0"/>
              <a:t>Hypotension </a:t>
            </a:r>
          </a:p>
          <a:p>
            <a:pPr marL="640080" lvl="1" indent="-246888" fontAlgn="auto">
              <a:spcAft>
                <a:spcPts val="0"/>
              </a:spcAft>
              <a:buFont typeface="Wingdings 2"/>
              <a:buChar char=""/>
              <a:defRPr/>
            </a:pPr>
            <a:r>
              <a:rPr lang="fr-CA" dirty="0" smtClean="0"/>
              <a:t>Hypotension orthostatique</a:t>
            </a:r>
          </a:p>
          <a:p>
            <a:pPr marL="640080" lvl="1" indent="-246888" fontAlgn="auto">
              <a:spcAft>
                <a:spcPts val="0"/>
              </a:spcAft>
              <a:buFont typeface="Wingdings 2"/>
              <a:buChar char=""/>
              <a:defRPr/>
            </a:pPr>
            <a:r>
              <a:rPr lang="fr-CA" dirty="0" smtClean="0"/>
              <a:t>Grave déshydratation</a:t>
            </a:r>
          </a:p>
          <a:p>
            <a:pPr marL="640080" lvl="1" indent="-246888" fontAlgn="auto">
              <a:spcAft>
                <a:spcPts val="0"/>
              </a:spcAft>
              <a:buFont typeface="Wingdings 2"/>
              <a:buChar char=""/>
              <a:defRPr/>
            </a:pPr>
            <a:r>
              <a:rPr lang="fr-CA" dirty="0" smtClean="0"/>
              <a:t>Tachycardie</a:t>
            </a:r>
          </a:p>
          <a:p>
            <a:pPr marL="640080" lvl="1" indent="-246888" fontAlgn="auto">
              <a:spcAft>
                <a:spcPts val="0"/>
              </a:spcAft>
              <a:buFont typeface="Wingdings 2"/>
              <a:buChar char=""/>
              <a:defRPr/>
            </a:pPr>
            <a:r>
              <a:rPr lang="fr-CA" dirty="0" smtClean="0"/>
              <a:t>Divers signes neurologiques :</a:t>
            </a:r>
          </a:p>
          <a:p>
            <a:pPr lvl="2" indent="-246888" fontAlgn="auto">
              <a:spcAft>
                <a:spcPts val="0"/>
              </a:spcAft>
              <a:buFont typeface="Wingdings 2"/>
              <a:buChar char=""/>
              <a:defRPr/>
            </a:pPr>
            <a:r>
              <a:rPr lang="fr-CA" dirty="0" smtClean="0"/>
              <a:t> Diminution de l’état de    conscience</a:t>
            </a:r>
          </a:p>
          <a:p>
            <a:pPr lvl="2" indent="-246888" fontAlgn="auto">
              <a:spcAft>
                <a:spcPts val="0"/>
              </a:spcAft>
              <a:buFont typeface="Wingdings 2"/>
              <a:buChar char=""/>
              <a:defRPr/>
            </a:pPr>
            <a:r>
              <a:rPr lang="fr-CA" dirty="0" smtClean="0"/>
              <a:t> Hémiparésie, aphasie</a:t>
            </a:r>
          </a:p>
          <a:p>
            <a:pPr lvl="2" indent="-246888" fontAlgn="auto">
              <a:spcAft>
                <a:spcPts val="0"/>
              </a:spcAft>
              <a:buFont typeface="Wingdings 2"/>
              <a:buChar char=""/>
              <a:defRPr/>
            </a:pPr>
            <a:r>
              <a:rPr lang="fr-CA" dirty="0" smtClean="0"/>
              <a:t> Convulsions</a:t>
            </a:r>
          </a:p>
          <a:p>
            <a:pPr marL="274320" indent="-274320" fontAlgn="auto">
              <a:spcAft>
                <a:spcPts val="0"/>
              </a:spcAft>
              <a:buClr>
                <a:schemeClr val="accent3"/>
              </a:buClr>
              <a:buFont typeface="Wingdings 2"/>
              <a:buChar char=""/>
              <a:defRPr/>
            </a:pPr>
            <a:endParaRPr lang="fr-CA" dirty="0" smtClean="0"/>
          </a:p>
        </p:txBody>
      </p:sp>
      <p:sp>
        <p:nvSpPr>
          <p:cNvPr id="104456" name="Rectangle 8"/>
          <p:cNvSpPr>
            <a:spLocks noGrp="1" noChangeArrowheads="1"/>
          </p:cNvSpPr>
          <p:nvPr>
            <p:ph sz="quarter" idx="4"/>
          </p:nvPr>
        </p:nvSpPr>
        <p:spPr/>
        <p:txBody>
          <a:bodyPr>
            <a:normAutofit/>
          </a:bodyPr>
          <a:lstStyle/>
          <a:p>
            <a:pPr marL="274320" indent="-274320" fontAlgn="auto">
              <a:spcAft>
                <a:spcPts val="0"/>
              </a:spcAft>
              <a:buClr>
                <a:schemeClr val="accent3"/>
              </a:buClr>
              <a:buFont typeface="Wingdings 2"/>
              <a:buChar char=""/>
              <a:defRPr/>
            </a:pPr>
            <a:r>
              <a:rPr lang="fr-CA" smtClean="0"/>
              <a:t>Examen clinique et examens paracliniques</a:t>
            </a:r>
          </a:p>
          <a:p>
            <a:pPr marL="274320" indent="-274320" fontAlgn="auto">
              <a:spcAft>
                <a:spcPts val="0"/>
              </a:spcAft>
              <a:buClr>
                <a:schemeClr val="accent3"/>
              </a:buClr>
              <a:buFont typeface="Wingdings 2"/>
              <a:buChar char=""/>
              <a:defRPr/>
            </a:pPr>
            <a:r>
              <a:rPr lang="fr-CA" smtClean="0"/>
              <a:t>Traitement médical :</a:t>
            </a:r>
          </a:p>
          <a:p>
            <a:pPr marL="640080" lvl="1" indent="-246888" fontAlgn="auto">
              <a:spcAft>
                <a:spcPts val="0"/>
              </a:spcAft>
              <a:buFont typeface="Wingdings 2"/>
              <a:buChar char=""/>
              <a:defRPr/>
            </a:pPr>
            <a:r>
              <a:rPr lang="fr-CA" smtClean="0"/>
              <a:t>Rééquilibration hydrique et électrolytique</a:t>
            </a:r>
          </a:p>
          <a:p>
            <a:pPr marL="640080" lvl="1" indent="-246888" fontAlgn="auto">
              <a:spcAft>
                <a:spcPts val="0"/>
              </a:spcAft>
              <a:buFont typeface="Wingdings 2"/>
              <a:buChar char=""/>
              <a:defRPr/>
            </a:pPr>
            <a:r>
              <a:rPr lang="fr-CA" smtClean="0"/>
              <a:t>Insuline </a:t>
            </a:r>
          </a:p>
          <a:p>
            <a:pPr marL="274320" indent="-274320" fontAlgn="auto">
              <a:spcAft>
                <a:spcPts val="0"/>
              </a:spcAft>
              <a:buClr>
                <a:schemeClr val="accent3"/>
              </a:buClr>
              <a:buFont typeface="Wingdings 2"/>
              <a:buChar char=""/>
              <a:defRPr/>
            </a:pPr>
            <a:r>
              <a:rPr lang="fr-CA" smtClean="0"/>
              <a:t>Soins et traitements infirmiers</a:t>
            </a:r>
          </a:p>
          <a:p>
            <a:pPr marL="274320" indent="-274320" fontAlgn="auto">
              <a:spcAft>
                <a:spcPts val="0"/>
              </a:spcAft>
              <a:buClr>
                <a:schemeClr val="accent3"/>
              </a:buClr>
              <a:buFont typeface="Wingdings 2"/>
              <a:buChar char=""/>
              <a:defRPr/>
            </a:pPr>
            <a:endParaRPr lang="fr-CA" dirty="0" smtClean="0"/>
          </a:p>
        </p:txBody>
      </p:sp>
      <p:sp>
        <p:nvSpPr>
          <p:cNvPr id="5" name="Espace réservé du numéro de diapositive 4"/>
          <p:cNvSpPr>
            <a:spLocks noGrp="1"/>
          </p:cNvSpPr>
          <p:nvPr>
            <p:ph type="sldNum" sz="quarter" idx="12"/>
          </p:nvPr>
        </p:nvSpPr>
        <p:spPr/>
        <p:txBody>
          <a:bodyPr/>
          <a:lstStyle/>
          <a:p>
            <a:pPr>
              <a:defRPr/>
            </a:pPr>
            <a:fld id="{93D6C771-811A-4684-919F-5D8246491937}" type="slidenum">
              <a:rPr lang="fr-CA"/>
              <a:pPr>
                <a:defRPr/>
              </a:pPr>
              <a:t>94</a:t>
            </a:fld>
            <a:endParaRPr lang="fr-CA"/>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fontAlgn="auto">
              <a:spcAft>
                <a:spcPts val="0"/>
              </a:spcAft>
              <a:defRPr/>
            </a:pPr>
            <a:r>
              <a:rPr lang="fr-CA" smtClean="0"/>
              <a:t>Complications chroniques du diabète</a:t>
            </a:r>
            <a:endParaRPr lang="fr-FR"/>
          </a:p>
        </p:txBody>
      </p:sp>
      <p:sp>
        <p:nvSpPr>
          <p:cNvPr id="108547" name="Espace réservé du texte 9"/>
          <p:cNvSpPr>
            <a:spLocks noGrp="1"/>
          </p:cNvSpPr>
          <p:nvPr>
            <p:ph type="body" idx="1"/>
          </p:nvPr>
        </p:nvSpPr>
        <p:spPr>
          <a:xfrm>
            <a:off x="530225" y="2705100"/>
            <a:ext cx="7772400" cy="1509713"/>
          </a:xfrm>
        </p:spPr>
        <p:txBody>
          <a:bodyPr/>
          <a:lstStyle/>
          <a:p>
            <a:endParaRPr lang="fr-FR" smtClean="0"/>
          </a:p>
        </p:txBody>
      </p:sp>
      <p:sp>
        <p:nvSpPr>
          <p:cNvPr id="5" name="Espace réservé du numéro de diapositive 4"/>
          <p:cNvSpPr>
            <a:spLocks noGrp="1"/>
          </p:cNvSpPr>
          <p:nvPr>
            <p:ph type="sldNum" sz="quarter" idx="12"/>
          </p:nvPr>
        </p:nvSpPr>
        <p:spPr/>
        <p:txBody>
          <a:bodyPr/>
          <a:lstStyle/>
          <a:p>
            <a:pPr>
              <a:defRPr/>
            </a:pPr>
            <a:fld id="{D844DFB0-80EA-4EC2-B69C-4D9700B7CC28}" type="slidenum">
              <a:rPr lang="fr-CA"/>
              <a:pPr>
                <a:defRPr/>
              </a:pPr>
              <a:t>95</a:t>
            </a:fld>
            <a:endParaRPr lang="fr-CA"/>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620688"/>
            <a:ext cx="8352928" cy="5756780"/>
          </a:xfrm>
        </p:spPr>
      </p:pic>
      <p:sp>
        <p:nvSpPr>
          <p:cNvPr id="4" name="Espace réservé du numéro de diapositive 3"/>
          <p:cNvSpPr>
            <a:spLocks noGrp="1"/>
          </p:cNvSpPr>
          <p:nvPr>
            <p:ph type="sldNum" sz="quarter" idx="12"/>
          </p:nvPr>
        </p:nvSpPr>
        <p:spPr/>
        <p:txBody>
          <a:bodyPr/>
          <a:lstStyle/>
          <a:p>
            <a:pPr>
              <a:defRPr/>
            </a:pPr>
            <a:fld id="{597D8B3D-F12E-4243-9ABD-2F112C40A5D5}" type="slidenum">
              <a:rPr lang="fr-CA" smtClean="0"/>
              <a:pPr>
                <a:defRPr/>
              </a:pPr>
              <a:t>96</a:t>
            </a:fld>
            <a:endParaRPr lang="fr-CA"/>
          </a:p>
        </p:txBody>
      </p:sp>
    </p:spTree>
    <p:extLst>
      <p:ext uri="{BB962C8B-B14F-4D97-AF65-F5344CB8AC3E}">
        <p14:creationId xmlns:p14="http://schemas.microsoft.com/office/powerpoint/2010/main" xmlns="" val="31490262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fontAlgn="auto">
              <a:spcAft>
                <a:spcPts val="0"/>
              </a:spcAft>
              <a:defRPr/>
            </a:pPr>
            <a:r>
              <a:rPr lang="fr-CA" dirty="0" smtClean="0"/>
              <a:t>Complications </a:t>
            </a:r>
            <a:r>
              <a:rPr lang="fr-CA" dirty="0" err="1" smtClean="0"/>
              <a:t>macrovasculaires</a:t>
            </a:r>
            <a:r>
              <a:rPr lang="fr-CA" dirty="0" smtClean="0"/>
              <a:t> </a:t>
            </a:r>
            <a:br>
              <a:rPr lang="fr-CA" dirty="0" smtClean="0"/>
            </a:br>
            <a:r>
              <a:rPr lang="fr-CA" sz="2000" dirty="0" smtClean="0"/>
              <a:t>Lewis, p. 643</a:t>
            </a:r>
          </a:p>
        </p:txBody>
      </p:sp>
      <p:sp>
        <p:nvSpPr>
          <p:cNvPr id="90115" name="Rectangle 3"/>
          <p:cNvSpPr>
            <a:spLocks noGrp="1" noChangeArrowheads="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fr-CA" dirty="0" smtClean="0"/>
              <a:t>Altération des grosses et moyennes artères</a:t>
            </a:r>
          </a:p>
          <a:p>
            <a:pPr marL="640080" lvl="1" indent="-246888" fontAlgn="auto">
              <a:spcAft>
                <a:spcPts val="0"/>
              </a:spcAft>
              <a:buFont typeface="Wingdings 2"/>
              <a:buChar char=""/>
              <a:defRPr/>
            </a:pPr>
            <a:r>
              <a:rPr lang="fr-CA" dirty="0" smtClean="0"/>
              <a:t>Les parois des artères épaississent, se sclérosent et des plaques y adhèrent peu à peu. Ces phénomènes combinés finissent par obstruer la circulation sanguine.</a:t>
            </a:r>
          </a:p>
          <a:p>
            <a:pPr marL="640080" lvl="1" indent="-246888" fontAlgn="auto">
              <a:spcAft>
                <a:spcPts val="0"/>
              </a:spcAft>
              <a:buFont typeface="Wingdings 2"/>
              <a:buChar char=""/>
              <a:defRPr/>
            </a:pPr>
            <a:r>
              <a:rPr lang="fr-CA" dirty="0" smtClean="0"/>
              <a:t>Ces changements </a:t>
            </a:r>
            <a:r>
              <a:rPr lang="fr-CA" dirty="0" err="1" smtClean="0"/>
              <a:t>athéroscléreux</a:t>
            </a:r>
            <a:r>
              <a:rPr lang="fr-CA" dirty="0" smtClean="0"/>
              <a:t> sont semblables à ceux qui se produisent chez les personnes qui ne sont pas atteintes de diabète mais ils sont plus fréquents et surviennent plus rapidement chez les diabétiques.</a:t>
            </a:r>
          </a:p>
          <a:p>
            <a:pPr lvl="2" indent="-246888" fontAlgn="auto">
              <a:spcAft>
                <a:spcPts val="0"/>
              </a:spcAft>
              <a:buFont typeface="Wingdings 2"/>
              <a:buChar char=""/>
              <a:defRPr/>
            </a:pPr>
            <a:r>
              <a:rPr lang="fr-CA" dirty="0" smtClean="0"/>
              <a:t>Coronaropathies				Types de</a:t>
            </a:r>
          </a:p>
          <a:p>
            <a:pPr lvl="2" indent="-246888" fontAlgn="auto">
              <a:spcAft>
                <a:spcPts val="0"/>
              </a:spcAft>
              <a:buFont typeface="Wingdings 2"/>
              <a:buChar char=""/>
              <a:defRPr/>
            </a:pPr>
            <a:r>
              <a:rPr lang="fr-CA" dirty="0" smtClean="0"/>
              <a:t>Hypertension				</a:t>
            </a:r>
            <a:r>
              <a:rPr lang="fr-CA" dirty="0" err="1" smtClean="0"/>
              <a:t>macroangiopathies</a:t>
            </a:r>
            <a:r>
              <a:rPr lang="fr-CA" dirty="0" smtClean="0"/>
              <a:t> les</a:t>
            </a:r>
          </a:p>
          <a:p>
            <a:pPr lvl="2" indent="-246888" fontAlgn="auto">
              <a:spcAft>
                <a:spcPts val="0"/>
              </a:spcAft>
              <a:buFont typeface="Wingdings 2"/>
              <a:buChar char=""/>
              <a:defRPr/>
            </a:pPr>
            <a:r>
              <a:rPr lang="fr-CA" dirty="0" smtClean="0"/>
              <a:t>Accidents vasculaires cérébraux		plus courants chez les </a:t>
            </a:r>
          </a:p>
          <a:p>
            <a:pPr lvl="2" indent="-246888" fontAlgn="auto">
              <a:spcAft>
                <a:spcPts val="0"/>
              </a:spcAft>
              <a:buFont typeface="Wingdings 2"/>
              <a:buChar char=""/>
              <a:defRPr/>
            </a:pPr>
            <a:r>
              <a:rPr lang="fr-CA" dirty="0" smtClean="0"/>
              <a:t>Maladies des vaisseaux périphériques	diabétiques</a:t>
            </a:r>
          </a:p>
          <a:p>
            <a:pPr lvl="2" indent="-246888" fontAlgn="auto">
              <a:spcAft>
                <a:spcPts val="0"/>
              </a:spcAft>
              <a:buFont typeface="Wingdings 2"/>
              <a:buChar char=""/>
              <a:defRPr/>
            </a:pPr>
            <a:endParaRPr lang="fr-CA" dirty="0" smtClean="0"/>
          </a:p>
          <a:p>
            <a:pPr lvl="2" indent="-246888" fontAlgn="auto">
              <a:spcAft>
                <a:spcPts val="0"/>
              </a:spcAft>
              <a:buFont typeface="Wingdings 2"/>
              <a:buChar char=""/>
              <a:defRPr/>
            </a:pPr>
            <a:endParaRPr lang="fr-CA" dirty="0" smtClean="0"/>
          </a:p>
          <a:p>
            <a:pPr marL="640080" lvl="1" indent="-246888" fontAlgn="auto">
              <a:spcAft>
                <a:spcPts val="0"/>
              </a:spcAft>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A0FF6D1A-CD78-4B3D-9771-766E2DC1F5D9}" type="slidenum">
              <a:rPr lang="fr-CA"/>
              <a:pPr>
                <a:defRPr/>
              </a:pPr>
              <a:t>97</a:t>
            </a:fld>
            <a:endParaRPr lang="fr-CA"/>
          </a:p>
        </p:txBody>
      </p:sp>
      <p:sp>
        <p:nvSpPr>
          <p:cNvPr id="109573" name="Accolade fermante 4"/>
          <p:cNvSpPr>
            <a:spLocks/>
          </p:cNvSpPr>
          <p:nvPr/>
        </p:nvSpPr>
        <p:spPr bwMode="auto">
          <a:xfrm>
            <a:off x="5572132" y="4857760"/>
            <a:ext cx="428618" cy="1357322"/>
          </a:xfrm>
          <a:prstGeom prst="rightBrace">
            <a:avLst>
              <a:gd name="adj1" fmla="val 55741"/>
              <a:gd name="adj2" fmla="val 50000"/>
            </a:avLst>
          </a:prstGeom>
          <a:noFill/>
          <a:ln w="9525" algn="ctr">
            <a:solidFill>
              <a:schemeClr val="tx1"/>
            </a:solidFill>
            <a:round/>
            <a:headEnd/>
            <a:tailEnd/>
          </a:ln>
        </p:spPr>
        <p:txBody>
          <a:bodyPr/>
          <a:lstStyle/>
          <a:p>
            <a:endParaRPr lang="fr-F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CA" sz="5600" dirty="0" smtClean="0"/>
              <a:t>Complications </a:t>
            </a:r>
            <a:r>
              <a:rPr lang="fr-CA" sz="5600" dirty="0" err="1" smtClean="0"/>
              <a:t>microvasculaires</a:t>
            </a:r>
            <a:r>
              <a:rPr lang="fr-CA" dirty="0" smtClean="0"/>
              <a:t/>
            </a:r>
            <a:br>
              <a:rPr lang="fr-CA" dirty="0" smtClean="0"/>
            </a:br>
            <a:r>
              <a:rPr lang="fr-CA" sz="2200" dirty="0" smtClean="0"/>
              <a:t>Lewis, p. 645</a:t>
            </a:r>
            <a:endParaRPr lang="fr-FR" sz="2200" dirty="0"/>
          </a:p>
        </p:txBody>
      </p:sp>
      <p:sp>
        <p:nvSpPr>
          <p:cNvPr id="110595" name="Espace réservé du contenu 2"/>
          <p:cNvSpPr>
            <a:spLocks noGrp="1"/>
          </p:cNvSpPr>
          <p:nvPr>
            <p:ph idx="1"/>
          </p:nvPr>
        </p:nvSpPr>
        <p:spPr/>
        <p:txBody>
          <a:bodyPr/>
          <a:lstStyle/>
          <a:p>
            <a:r>
              <a:rPr lang="fr-CA" dirty="0" smtClean="0"/>
              <a:t>Altération des capillaires</a:t>
            </a:r>
          </a:p>
          <a:p>
            <a:pPr lvl="1"/>
            <a:r>
              <a:rPr lang="fr-CA" dirty="0" smtClean="0"/>
              <a:t>Se caractérise par un épaississement important de la membrane qui enveloppe l’endothélium des capillaires. </a:t>
            </a:r>
          </a:p>
          <a:p>
            <a:pPr lvl="1"/>
            <a:r>
              <a:rPr lang="fr-CA" dirty="0" smtClean="0"/>
              <a:t>Touche uniquement les personnes atteintes de diabète.</a:t>
            </a:r>
          </a:p>
          <a:p>
            <a:pPr lvl="2"/>
            <a:r>
              <a:rPr lang="fr-CA" dirty="0" smtClean="0"/>
              <a:t>Rétine			Zones touchées</a:t>
            </a:r>
          </a:p>
          <a:p>
            <a:pPr lvl="2"/>
            <a:r>
              <a:rPr lang="fr-CA" dirty="0" smtClean="0"/>
              <a:t>Reins</a:t>
            </a:r>
          </a:p>
          <a:p>
            <a:pPr lvl="2"/>
            <a:r>
              <a:rPr lang="fr-CA" dirty="0" smtClean="0"/>
              <a:t>Nerfs</a:t>
            </a:r>
          </a:p>
          <a:p>
            <a:pPr lvl="2"/>
            <a:r>
              <a:rPr lang="fr-CA" dirty="0" smtClean="0"/>
              <a:t>Peau 			</a:t>
            </a:r>
            <a:endParaRPr lang="fr-FR" dirty="0" smtClean="0"/>
          </a:p>
        </p:txBody>
      </p:sp>
      <p:sp>
        <p:nvSpPr>
          <p:cNvPr id="4" name="Espace réservé du numéro de diapositive 3"/>
          <p:cNvSpPr>
            <a:spLocks noGrp="1"/>
          </p:cNvSpPr>
          <p:nvPr>
            <p:ph type="sldNum" sz="quarter" idx="12"/>
          </p:nvPr>
        </p:nvSpPr>
        <p:spPr/>
        <p:txBody>
          <a:bodyPr/>
          <a:lstStyle/>
          <a:p>
            <a:pPr>
              <a:defRPr/>
            </a:pPr>
            <a:fld id="{D1C7788D-7235-4474-90E9-3A0C97BC8F13}" type="slidenum">
              <a:rPr lang="fr-CA"/>
              <a:pPr>
                <a:defRPr/>
              </a:pPr>
              <a:t>98</a:t>
            </a:fld>
            <a:endParaRPr lang="fr-CA"/>
          </a:p>
        </p:txBody>
      </p:sp>
      <p:sp>
        <p:nvSpPr>
          <p:cNvPr id="110597" name="Accolade fermante 4"/>
          <p:cNvSpPr>
            <a:spLocks/>
          </p:cNvSpPr>
          <p:nvPr/>
        </p:nvSpPr>
        <p:spPr bwMode="auto">
          <a:xfrm>
            <a:off x="3714744" y="3643315"/>
            <a:ext cx="285756" cy="857255"/>
          </a:xfrm>
          <a:prstGeom prst="rightBrace">
            <a:avLst>
              <a:gd name="adj1" fmla="val 69746"/>
              <a:gd name="adj2" fmla="val 50000"/>
            </a:avLst>
          </a:prstGeom>
          <a:noFill/>
          <a:ln w="9525" algn="ctr">
            <a:solidFill>
              <a:schemeClr val="tx1"/>
            </a:solidFill>
            <a:round/>
            <a:headEnd/>
            <a:tailEnd/>
          </a:ln>
        </p:spPr>
        <p:txBody>
          <a:bodyPr/>
          <a:lstStyle/>
          <a:p>
            <a:endParaRPr lang="fr-F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rmAutofit fontScale="90000"/>
          </a:bodyPr>
          <a:lstStyle/>
          <a:p>
            <a:pPr fontAlgn="auto">
              <a:spcAft>
                <a:spcPts val="0"/>
              </a:spcAft>
              <a:defRPr/>
            </a:pPr>
            <a:r>
              <a:rPr lang="fr-CA" sz="5600" dirty="0" smtClean="0"/>
              <a:t>Rétinopathie </a:t>
            </a:r>
            <a:br>
              <a:rPr lang="fr-CA" sz="5600" dirty="0" smtClean="0"/>
            </a:br>
            <a:r>
              <a:rPr lang="fr-CA" sz="2200" dirty="0" smtClean="0"/>
              <a:t>Lewis, p. 645</a:t>
            </a:r>
          </a:p>
        </p:txBody>
      </p:sp>
      <p:pic>
        <p:nvPicPr>
          <p:cNvPr id="111619" name="Picture 5" descr="FIGURE 43-11_303"/>
          <p:cNvPicPr>
            <a:picLocks noGrp="1" noChangeAspect="1" noChangeArrowheads="1"/>
          </p:cNvPicPr>
          <p:nvPr>
            <p:ph idx="1"/>
          </p:nvPr>
        </p:nvPicPr>
        <p:blipFill>
          <a:blip r:embed="rId2" cstate="print"/>
          <a:srcRect/>
          <a:stretch>
            <a:fillRect/>
          </a:stretch>
        </p:blipFill>
        <p:spPr>
          <a:xfrm>
            <a:off x="2214546" y="4357694"/>
            <a:ext cx="4781550" cy="2500306"/>
          </a:xfrm>
        </p:spPr>
      </p:pic>
      <p:sp>
        <p:nvSpPr>
          <p:cNvPr id="5" name="Espace réservé du numéro de diapositive 3"/>
          <p:cNvSpPr>
            <a:spLocks noGrp="1"/>
          </p:cNvSpPr>
          <p:nvPr>
            <p:ph type="sldNum" sz="quarter" idx="12"/>
          </p:nvPr>
        </p:nvSpPr>
        <p:spPr/>
        <p:txBody>
          <a:bodyPr/>
          <a:lstStyle/>
          <a:p>
            <a:pPr>
              <a:defRPr/>
            </a:pPr>
            <a:fld id="{88BBBE72-188D-428E-8606-0F4F8E1FB545}" type="slidenum">
              <a:rPr lang="fr-CA"/>
              <a:pPr>
                <a:defRPr/>
              </a:pPr>
              <a:t>99</a:t>
            </a:fld>
            <a:endParaRPr lang="fr-CA"/>
          </a:p>
        </p:txBody>
      </p:sp>
      <p:pic>
        <p:nvPicPr>
          <p:cNvPr id="111621" name="Picture 4" descr="TABLEAU 43-13_302"/>
          <p:cNvPicPr>
            <a:picLocks noChangeAspect="1" noChangeArrowheads="1"/>
          </p:cNvPicPr>
          <p:nvPr/>
        </p:nvPicPr>
        <p:blipFill>
          <a:blip r:embed="rId3" cstate="print"/>
          <a:srcRect/>
          <a:stretch>
            <a:fillRect/>
          </a:stretch>
        </p:blipFill>
        <p:spPr bwMode="auto">
          <a:xfrm>
            <a:off x="285720" y="1928803"/>
            <a:ext cx="8572530" cy="250033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6343</TotalTime>
  <Words>7401</Words>
  <Application>Microsoft Office PowerPoint</Application>
  <PresentationFormat>Affichage à l'écran (4:3)</PresentationFormat>
  <Paragraphs>1085</Paragraphs>
  <Slides>144</Slides>
  <Notes>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144</vt:i4>
      </vt:variant>
    </vt:vector>
  </HeadingPairs>
  <TitlesOfParts>
    <vt:vector size="146" baseType="lpstr">
      <vt:lpstr>Débit</vt:lpstr>
      <vt:lpstr>Photo Editor Photo</vt:lpstr>
      <vt:lpstr>   Soins infirmiers  180-205-MT Le diabète</vt:lpstr>
      <vt:lpstr>Plan de la présentation</vt:lpstr>
      <vt:lpstr>Diapositive 3</vt:lpstr>
      <vt:lpstr>Le diabète Lewis Tome 3, chapitre 60, p. 598 </vt:lpstr>
      <vt:lpstr> Le diabète</vt:lpstr>
      <vt:lpstr>Le diabète Incidence et étiologie</vt:lpstr>
      <vt:lpstr>Physiopathologie</vt:lpstr>
      <vt:lpstr>Physiopathologie  Lewis  vol.3, p.600 </vt:lpstr>
      <vt:lpstr>Le diabète  Physiopathologie</vt:lpstr>
      <vt:lpstr>Sécrétion normale d’insuline endogène  Lewis, p. 436</vt:lpstr>
      <vt:lpstr>Insuline  Lewis, p. 600</vt:lpstr>
      <vt:lpstr>Le diabète</vt:lpstr>
      <vt:lpstr>Types de diabète Caractéristiques: voir tableau 60.1 Lewis p. 601</vt:lpstr>
      <vt:lpstr>Types de diabète</vt:lpstr>
      <vt:lpstr>Le diabète Altération des mécanismes de type 1 et 2</vt:lpstr>
      <vt:lpstr>Physiopathologie: type 1  Lewis, p. 602</vt:lpstr>
      <vt:lpstr>Physiopathologie: type 1  Lewis, p. 603</vt:lpstr>
      <vt:lpstr>Physiopathologie: type 2  Lewis, p. 604</vt:lpstr>
      <vt:lpstr>Étiologie et facteurs de risque  Lewis, p. 603 </vt:lpstr>
      <vt:lpstr>Manifestations cliniques</vt:lpstr>
      <vt:lpstr>Épreuves diagnostiques  Lewis, p.606, Guide pratique des examens paracliniques, p. 52</vt:lpstr>
      <vt:lpstr>Épreuves diagnostiques  </vt:lpstr>
      <vt:lpstr>Épreuves diagnostiques </vt:lpstr>
      <vt:lpstr>L’hyperglycémie  </vt:lpstr>
      <vt:lpstr>L’hypoglycémie </vt:lpstr>
      <vt:lpstr>L’hypoglycémie: symptômes  </vt:lpstr>
      <vt:lpstr>L’hypoglycémie: symptômes  </vt:lpstr>
      <vt:lpstr>Traitement</vt:lpstr>
      <vt:lpstr> 5 composantes du traitement</vt:lpstr>
      <vt:lpstr>Diapositive 30</vt:lpstr>
      <vt:lpstr>Recommandations nutritionnelles</vt:lpstr>
      <vt:lpstr>Objectifs du plan alimentaire  Lewis, p. 618</vt:lpstr>
      <vt:lpstr>Recommandations nutritionnelles</vt:lpstr>
      <vt:lpstr>Glucides  </vt:lpstr>
      <vt:lpstr>Glucides </vt:lpstr>
      <vt:lpstr>Glucides  </vt:lpstr>
      <vt:lpstr>Sources de glucides  </vt:lpstr>
      <vt:lpstr>Sources de glucides  </vt:lpstr>
      <vt:lpstr>Aliments à faible teneur en glucides  </vt:lpstr>
      <vt:lpstr>Aliments à faible teneur en glucides  </vt:lpstr>
      <vt:lpstr>Autres constituants glucidiques</vt:lpstr>
      <vt:lpstr>Autres constituants glucidiques</vt:lpstr>
      <vt:lpstr>Savoir déterminer le contenu en glucides d’une portion d’aliment  </vt:lpstr>
      <vt:lpstr>Boissons alcooliques  </vt:lpstr>
      <vt:lpstr>Boissons alcooliques  Lewis, p. 621</vt:lpstr>
      <vt:lpstr>Boissons alcooliques  </vt:lpstr>
      <vt:lpstr>Boissons alcooliques  </vt:lpstr>
      <vt:lpstr>Conseils additionnels sur l’alimentation  </vt:lpstr>
      <vt:lpstr>Conseils additionnels sur l’alimentation  </vt:lpstr>
      <vt:lpstr>Conseils additionnels sur l’alimentation  </vt:lpstr>
      <vt:lpstr>Conseils additionnels sur l’alimentation  </vt:lpstr>
      <vt:lpstr>Conseils additionnels sur l’alimentation</vt:lpstr>
      <vt:lpstr>Conseils additionnels sur l’alimentation</vt:lpstr>
      <vt:lpstr>Conseils additionnels sur l’alimentation</vt:lpstr>
      <vt:lpstr>Conseils additionnels sur l’alimentation</vt:lpstr>
      <vt:lpstr>Conseils additionnels sur l’alimentation</vt:lpstr>
      <vt:lpstr>Hydratation  </vt:lpstr>
      <vt:lpstr>Activité physique</vt:lpstr>
      <vt:lpstr>Avantages de l’activité physique  Lewis, p. 622</vt:lpstr>
      <vt:lpstr>Avant d’entreprendre une activité</vt:lpstr>
      <vt:lpstr>Précautions Encadré 60.5, p. 623 </vt:lpstr>
      <vt:lpstr>Précautions  </vt:lpstr>
      <vt:lpstr>Précautions  </vt:lpstr>
      <vt:lpstr>Précautions  </vt:lpstr>
      <vt:lpstr>Précautions  </vt:lpstr>
      <vt:lpstr>Précautions  </vt:lpstr>
      <vt:lpstr>Recommandations  </vt:lpstr>
      <vt:lpstr>Recommandations </vt:lpstr>
      <vt:lpstr>Surveillance de la glycémie</vt:lpstr>
      <vt:lpstr>Contrôle de la glycémie  </vt:lpstr>
      <vt:lpstr>Journal du diabétique</vt:lpstr>
      <vt:lpstr>Causes de l’hypoglycémie  </vt:lpstr>
      <vt:lpstr>Traitement de l’hypoglycémie</vt:lpstr>
      <vt:lpstr>Protocole de traitement de l’hypoglycémie (CSSS de Matane)</vt:lpstr>
      <vt:lpstr>Protocole de traitement de l’hypoglycémie (CSSS de Matane)</vt:lpstr>
      <vt:lpstr>Particularités dans l’application du protocole</vt:lpstr>
      <vt:lpstr>Traitement de l’hyperglycémie</vt:lpstr>
      <vt:lpstr>Traitement de l’hyperglycémie</vt:lpstr>
      <vt:lpstr>Diapositive 79</vt:lpstr>
      <vt:lpstr>Diapositive 80</vt:lpstr>
      <vt:lpstr>Pharmacothérapie</vt:lpstr>
      <vt:lpstr>Médication </vt:lpstr>
      <vt:lpstr>Enseignement</vt:lpstr>
      <vt:lpstr>Mise au point d’un plan d’enseignement  </vt:lpstr>
      <vt:lpstr>Connaissances de base </vt:lpstr>
      <vt:lpstr>Connaissances de base  </vt:lpstr>
      <vt:lpstr>Connaissances de base  </vt:lpstr>
      <vt:lpstr>Diapositive 88</vt:lpstr>
      <vt:lpstr>Complications métaboliques aiguës du diabète </vt:lpstr>
      <vt:lpstr>Acidocétose diabétique  Lewis, p. 635</vt:lpstr>
      <vt:lpstr>Acidocétose diabétique: manifestations  Lewis, p. 635</vt:lpstr>
      <vt:lpstr>Acidocétose diabétique: soins  </vt:lpstr>
      <vt:lpstr>État hyperosmolaire (Hyperglycémie hyperosmolaire non cétosique)  Lewis, p. 639</vt:lpstr>
      <vt:lpstr>État hyperosmolaire </vt:lpstr>
      <vt:lpstr>Complications chroniques du diabète</vt:lpstr>
      <vt:lpstr>Diapositive 96</vt:lpstr>
      <vt:lpstr>Complications macrovasculaires  Lewis, p. 643</vt:lpstr>
      <vt:lpstr>Complications microvasculaires Lewis, p. 645</vt:lpstr>
      <vt:lpstr>Rétinopathie  Lewis, p. 645</vt:lpstr>
      <vt:lpstr>Rétinopathie  Brunner, vol. 3, p. 301</vt:lpstr>
      <vt:lpstr>Néphropathie  Lewis, p. 645</vt:lpstr>
      <vt:lpstr>Neuropathie périphérique  Lewis, p. 647</vt:lpstr>
      <vt:lpstr>Facteurs de risque des ulcères plantaires</vt:lpstr>
      <vt:lpstr>Neuropathie autonome  Lewis, p. 647</vt:lpstr>
      <vt:lpstr>Diapositive 105</vt:lpstr>
      <vt:lpstr>Diapositive 106</vt:lpstr>
      <vt:lpstr>Recommandations diverses</vt:lpstr>
      <vt:lpstr>Soins des pieds  Encadré 60.13, p. 649</vt:lpstr>
      <vt:lpstr>Soins des pieds  </vt:lpstr>
      <vt:lpstr>Hygiène personnelle</vt:lpstr>
      <vt:lpstr>Conseils pour les voyages</vt:lpstr>
      <vt:lpstr>Lors de maladies bénignes  </vt:lpstr>
      <vt:lpstr>Lors de nausées et vomissements</vt:lpstr>
      <vt:lpstr>Diabète et stress</vt:lpstr>
      <vt:lpstr>Aspect psychologique du diabète</vt:lpstr>
      <vt:lpstr> Impacts sur le C/F</vt:lpstr>
      <vt:lpstr>Coping du C/F</vt:lpstr>
      <vt:lpstr>Aspect psychosocial</vt:lpstr>
      <vt:lpstr>Lectures complémentaires</vt:lpstr>
      <vt:lpstr>Questions d’intégration</vt:lpstr>
      <vt:lpstr>Questions d’intégration</vt:lpstr>
      <vt:lpstr>Questions d’intégration</vt:lpstr>
      <vt:lpstr>Questions d’intégration</vt:lpstr>
      <vt:lpstr>Questions d’intégration</vt:lpstr>
      <vt:lpstr>Questions d’intégration</vt:lpstr>
      <vt:lpstr>Questions d’intégration</vt:lpstr>
      <vt:lpstr>Questions d’intégration</vt:lpstr>
      <vt:lpstr>Questions d’intégration</vt:lpstr>
      <vt:lpstr>Questions d’intégration</vt:lpstr>
      <vt:lpstr>Questions d’intégration</vt:lpstr>
      <vt:lpstr>Questions d’intégration</vt:lpstr>
      <vt:lpstr>Soins infirmiers  180-205-MT Dysfonctionnements thyroïdiens</vt:lpstr>
      <vt:lpstr>Hypothyroïdie et hyperthyroïdie Brunner p.331-345</vt:lpstr>
      <vt:lpstr>Hypothyroïdie et hyperthyroïdie</vt:lpstr>
      <vt:lpstr>Manifestations</vt:lpstr>
      <vt:lpstr>Hypothyroïdie et hyperthyroïdie</vt:lpstr>
      <vt:lpstr>Traitement</vt:lpstr>
      <vt:lpstr>Plan de soins</vt:lpstr>
      <vt:lpstr>Diapositive 139</vt:lpstr>
      <vt:lpstr>Glandes corticosurrénales</vt:lpstr>
      <vt:lpstr>Manifestations cliniques</vt:lpstr>
      <vt:lpstr>Épreuves diagnostiques</vt:lpstr>
      <vt:lpstr>Plan de soins</vt:lpstr>
      <vt:lpstr>Traitement</vt:lpstr>
    </vt:vector>
  </TitlesOfParts>
  <Company>Cégep de Matane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diabète par Gervais Langlois</dc:title>
  <dc:creator>installe</dc:creator>
  <cp:lastModifiedBy>France</cp:lastModifiedBy>
  <cp:revision>318</cp:revision>
  <dcterms:created xsi:type="dcterms:W3CDTF">2005-01-06T22:02:09Z</dcterms:created>
  <dcterms:modified xsi:type="dcterms:W3CDTF">2013-02-18T19:33:54Z</dcterms:modified>
</cp:coreProperties>
</file>