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2DFA02-AAC6-43E9-BB4A-C565D2ADFEF5}" type="datetimeFigureOut">
              <a:rPr lang="es-ES" smtClean="0"/>
              <a:pPr/>
              <a:t>26/12/2012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3F6193-8999-4364-A91E-429370A99FD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/>
              <a:t>LA PREHISTORIA</a:t>
            </a:r>
            <a:endParaRPr lang="es-ES" sz="6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85925"/>
            <a:ext cx="77152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59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Manisfestaciones</a:t>
            </a:r>
            <a:r>
              <a:rPr lang="es-ES" dirty="0" smtClean="0"/>
              <a:t> </a:t>
            </a:r>
            <a:r>
              <a:rPr lang="es-ES" dirty="0" err="1" smtClean="0"/>
              <a:t>artisticas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3093" cy="5445224"/>
          </a:xfrm>
        </p:spPr>
        <p:txBody>
          <a:bodyPr>
            <a:noAutofit/>
          </a:bodyPr>
          <a:lstStyle/>
          <a:p>
            <a:r>
              <a:rPr lang="es-ES" sz="2400" dirty="0"/>
              <a:t>La pintura rupestre</a:t>
            </a:r>
          </a:p>
          <a:p>
            <a:r>
              <a:rPr lang="es-ES" sz="2400" dirty="0"/>
              <a:t>· Algunos hombres prehistóricos pintaban animales y escenas de</a:t>
            </a:r>
          </a:p>
          <a:p>
            <a:r>
              <a:rPr lang="es-ES" sz="2400" dirty="0"/>
              <a:t>caza en las paredes de las cuevas.</a:t>
            </a:r>
          </a:p>
          <a:p>
            <a:r>
              <a:rPr lang="es-ES" sz="2400" dirty="0"/>
              <a:t>· La pintura solía estar hecha con sangre de animales, heces,</a:t>
            </a:r>
          </a:p>
          <a:p>
            <a:r>
              <a:rPr lang="es-ES" sz="2400" dirty="0"/>
              <a:t>tierra de diferentes colores, carbón, plantas machacadas,</a:t>
            </a:r>
          </a:p>
          <a:p>
            <a:r>
              <a:rPr lang="es-ES" sz="2400" dirty="0"/>
              <a:t>resinas de árboles y grasa animal.</a:t>
            </a:r>
          </a:p>
          <a:p>
            <a:r>
              <a:rPr lang="es-ES" sz="2400" dirty="0"/>
              <a:t>· Al parecer estas pinturas tenían una intención mágica. Pensaban</a:t>
            </a:r>
          </a:p>
          <a:p>
            <a:r>
              <a:rPr lang="es-ES" sz="2400" dirty="0"/>
              <a:t>que así cazarían más.</a:t>
            </a:r>
          </a:p>
          <a:p>
            <a:r>
              <a:rPr lang="es-ES" sz="2400" dirty="0"/>
              <a:t>· En España las más famosas son las pinturas de las Cuevas de</a:t>
            </a:r>
          </a:p>
          <a:p>
            <a:r>
              <a:rPr lang="es-ES" sz="2400" dirty="0"/>
              <a:t>Altamira (Cantabria).</a:t>
            </a:r>
          </a:p>
          <a:p>
            <a:r>
              <a:rPr lang="es-ES" sz="2400" dirty="0"/>
              <a:t>· Estas pinturas se hicieron entre el Paleolítico y el Neolítico</a:t>
            </a:r>
          </a:p>
        </p:txBody>
      </p:sp>
    </p:spTree>
    <p:extLst>
      <p:ext uri="{BB962C8B-B14F-4D97-AF65-F5344CB8AC3E}">
        <p14:creationId xmlns:p14="http://schemas.microsoft.com/office/powerpoint/2010/main" xmlns="" val="2444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pinturas rupestres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86751" cy="286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799" y="3573015"/>
            <a:ext cx="4283968" cy="30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8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Construcciones megalíticas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Construcciones megalíticas</a:t>
            </a:r>
          </a:p>
          <a:p>
            <a:r>
              <a:rPr lang="es-ES" dirty="0"/>
              <a:t>· Megalítica significa “grande” y de “piedra”</a:t>
            </a:r>
          </a:p>
          <a:p>
            <a:r>
              <a:rPr lang="es-ES" dirty="0"/>
              <a:t>· Aparecen a finales del Neolítico y durante la Edad de los</a:t>
            </a:r>
          </a:p>
          <a:p>
            <a:r>
              <a:rPr lang="es-ES" dirty="0"/>
              <a:t>Metales.</a:t>
            </a:r>
          </a:p>
          <a:p>
            <a:r>
              <a:rPr lang="es-ES" dirty="0"/>
              <a:t>Tipos de megalitos</a:t>
            </a:r>
          </a:p>
          <a:p>
            <a:r>
              <a:rPr lang="es-ES" dirty="0"/>
              <a:t>· Menhir: Enormes piedras </a:t>
            </a:r>
            <a:r>
              <a:rPr lang="es-ES" dirty="0" smtClean="0"/>
              <a:t>en </a:t>
            </a:r>
            <a:r>
              <a:rPr lang="es-ES" dirty="0"/>
              <a:t>forma </a:t>
            </a:r>
            <a:r>
              <a:rPr lang="es-ES" dirty="0" smtClean="0"/>
              <a:t>vertical clavadas </a:t>
            </a:r>
            <a:r>
              <a:rPr lang="es-ES" dirty="0"/>
              <a:t>en el suelo.</a:t>
            </a:r>
          </a:p>
          <a:p>
            <a:r>
              <a:rPr lang="es-ES" dirty="0"/>
              <a:t>· </a:t>
            </a:r>
            <a:r>
              <a:rPr lang="es-ES" dirty="0" err="1"/>
              <a:t>Dólmen</a:t>
            </a:r>
            <a:r>
              <a:rPr lang="es-ES" dirty="0"/>
              <a:t>: Tumbas colectivas formados por varias piedras</a:t>
            </a:r>
          </a:p>
          <a:p>
            <a:r>
              <a:rPr lang="es-ES" dirty="0"/>
              <a:t>verticales, con una o más grandes losas horizontales encima</a:t>
            </a:r>
            <a:r>
              <a:rPr lang="es-ES" dirty="0" smtClean="0"/>
              <a:t>, Pueden estar cubiertos de tierra</a:t>
            </a:r>
            <a:endParaRPr lang="es-ES" dirty="0"/>
          </a:p>
          <a:p>
            <a:r>
              <a:rPr lang="es-ES" dirty="0" smtClean="0"/>
              <a:t>· </a:t>
            </a:r>
            <a:r>
              <a:rPr lang="es-ES" dirty="0" err="1"/>
              <a:t>Cromlech</a:t>
            </a:r>
            <a:r>
              <a:rPr lang="es-ES" dirty="0"/>
              <a:t>: Menhires en círculo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716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</a:t>
            </a:r>
            <a:r>
              <a:rPr lang="es-ES" dirty="0" err="1" smtClean="0"/>
              <a:t>megalitismo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73140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7438"/>
            <a:ext cx="4007660" cy="300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619219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MENHIR</a:t>
            </a:r>
            <a:endParaRPr lang="es-E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148064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DOLMEN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29251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PREHISTORIA EN 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54" y="1268760"/>
            <a:ext cx="874846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14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ETAPAS PALEOLÍTICO EN 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P</a:t>
            </a:r>
            <a:r>
              <a:rPr lang="es-ES" b="1" dirty="0" smtClean="0"/>
              <a:t>aleolítico </a:t>
            </a:r>
            <a:r>
              <a:rPr lang="es-ES" b="1" dirty="0"/>
              <a:t>Inferior</a:t>
            </a:r>
            <a:r>
              <a:rPr lang="es-ES" dirty="0"/>
              <a:t>, </a:t>
            </a:r>
            <a:endParaRPr lang="es-ES" dirty="0" smtClean="0"/>
          </a:p>
          <a:p>
            <a:pPr lvl="1"/>
            <a:r>
              <a:rPr lang="es-ES" dirty="0" smtClean="0"/>
              <a:t>del </a:t>
            </a:r>
            <a:r>
              <a:rPr lang="es-ES" dirty="0"/>
              <a:t>1.500.000 al 100.000 a. C.</a:t>
            </a:r>
          </a:p>
          <a:p>
            <a:r>
              <a:rPr lang="es-ES" b="1" dirty="0"/>
              <a:t>Paleolítico Medio</a:t>
            </a:r>
            <a:r>
              <a:rPr lang="es-ES" dirty="0" smtClean="0"/>
              <a:t>,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del 100.000 al 35.000 a. C.</a:t>
            </a:r>
          </a:p>
          <a:p>
            <a:r>
              <a:rPr lang="es-ES" b="1" dirty="0"/>
              <a:t>Paleolítico Superior</a:t>
            </a:r>
            <a:r>
              <a:rPr lang="es-ES" dirty="0" smtClean="0"/>
              <a:t>,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del 35.000 al 10.000 a. C.</a:t>
            </a:r>
          </a:p>
        </p:txBody>
      </p:sp>
    </p:spTree>
    <p:extLst>
      <p:ext uri="{BB962C8B-B14F-4D97-AF65-F5344CB8AC3E}">
        <p14:creationId xmlns:p14="http://schemas.microsoft.com/office/powerpoint/2010/main" xmlns="" val="8864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PALEOLITICO: CARACTERISTICAS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Eran cazadores y recolectores. </a:t>
            </a:r>
          </a:p>
          <a:p>
            <a:r>
              <a:rPr lang="es-ES" dirty="0" smtClean="0"/>
              <a:t>No producían nada</a:t>
            </a:r>
          </a:p>
          <a:p>
            <a:r>
              <a:rPr lang="es-ES" dirty="0" smtClean="0"/>
              <a:t>Su cultura era depredadora</a:t>
            </a:r>
          </a:p>
          <a:p>
            <a:r>
              <a:rPr lang="es-ES" dirty="0" smtClean="0"/>
              <a:t>Hacían herramientas de piedra que usaban para cazar.</a:t>
            </a:r>
          </a:p>
          <a:p>
            <a:r>
              <a:rPr lang="es-ES" dirty="0" smtClean="0"/>
              <a:t>Eran nómadas. Se desplazaban buscando comida.</a:t>
            </a:r>
          </a:p>
          <a:p>
            <a:r>
              <a:rPr lang="es-ES" dirty="0" smtClean="0"/>
              <a:t>Tenían ritos mágicos para atraer la caza y para la fertilidad</a:t>
            </a:r>
          </a:p>
          <a:p>
            <a:r>
              <a:rPr lang="es-ES" dirty="0" smtClean="0"/>
              <a:t>Pintaban en las cuevas en donde vivían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456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neolítico en </a:t>
            </a:r>
            <a:r>
              <a:rPr lang="es-ES" dirty="0" err="1" smtClean="0"/>
              <a:t>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Empieza a partir del año 6000 </a:t>
            </a:r>
            <a:r>
              <a:rPr lang="es-ES" dirty="0" err="1" smtClean="0"/>
              <a:t>a.C</a:t>
            </a:r>
            <a:endParaRPr lang="es-ES" dirty="0" smtClean="0"/>
          </a:p>
          <a:p>
            <a:r>
              <a:rPr lang="es-ES" dirty="0" smtClean="0"/>
              <a:t>Los hombres se hacen sedentarios</a:t>
            </a:r>
          </a:p>
          <a:p>
            <a:r>
              <a:rPr lang="es-ES" dirty="0" smtClean="0"/>
              <a:t>Cultivan la tierra y tienen ganado</a:t>
            </a:r>
          </a:p>
          <a:p>
            <a:r>
              <a:rPr lang="es-ES" dirty="0" smtClean="0"/>
              <a:t>Usaban herramientas más especializadas que en el paleolítico que usaban en la caza, en la agricultura y para otras labores.</a:t>
            </a:r>
          </a:p>
          <a:p>
            <a:r>
              <a:rPr lang="es-ES" dirty="0" smtClean="0"/>
              <a:t>Tenían cerámica con dibujos radiales</a:t>
            </a:r>
          </a:p>
          <a:p>
            <a:r>
              <a:rPr lang="es-ES" dirty="0" smtClean="0"/>
              <a:t>Tenían monumentos funerarios.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940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Edad de los metales en </a:t>
            </a:r>
            <a:r>
              <a:rPr lang="es-ES" dirty="0" err="1" smtClean="0"/>
              <a:t>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Está dividida en tres etapas:</a:t>
            </a:r>
          </a:p>
          <a:p>
            <a:pPr lvl="1"/>
            <a:r>
              <a:rPr lang="es-ES" dirty="0" smtClean="0"/>
              <a:t>Edad de Cobre</a:t>
            </a:r>
          </a:p>
          <a:p>
            <a:pPr lvl="1"/>
            <a:r>
              <a:rPr lang="es-ES" dirty="0" smtClean="0"/>
              <a:t>Edad de Bronce</a:t>
            </a:r>
          </a:p>
          <a:p>
            <a:pPr lvl="1"/>
            <a:r>
              <a:rPr lang="es-ES" dirty="0" smtClean="0"/>
              <a:t>Edad de Hierro.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860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Edad de cobre en </a:t>
            </a:r>
            <a:r>
              <a:rPr lang="es-ES" dirty="0" err="1" smtClean="0"/>
              <a:t>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llama también CALCOLÍTICO</a:t>
            </a:r>
          </a:p>
          <a:p>
            <a:r>
              <a:rPr lang="es-ES" dirty="0" smtClean="0"/>
              <a:t>Tiene lugar entre los años 2500 a 1800 a. C</a:t>
            </a:r>
          </a:p>
          <a:p>
            <a:r>
              <a:rPr lang="es-ES" dirty="0" smtClean="0"/>
              <a:t>En la zona murciana y almeriense se da la cultura de los Millares</a:t>
            </a:r>
          </a:p>
          <a:p>
            <a:r>
              <a:rPr lang="es-ES" dirty="0" smtClean="0"/>
              <a:t>Aparecen los vasos campaniformes</a:t>
            </a:r>
          </a:p>
          <a:p>
            <a:r>
              <a:rPr lang="es-ES" dirty="0" smtClean="0"/>
              <a:t>Aparecen los monumentos </a:t>
            </a:r>
            <a:r>
              <a:rPr lang="es-ES" dirty="0" err="1" smtClean="0"/>
              <a:t>megaliticos</a:t>
            </a:r>
            <a:endParaRPr lang="es-ES" dirty="0" smtClean="0"/>
          </a:p>
          <a:p>
            <a:r>
              <a:rPr lang="es-ES" dirty="0" smtClean="0"/>
              <a:t>La cultura </a:t>
            </a:r>
            <a:r>
              <a:rPr lang="es-ES" dirty="0" err="1" smtClean="0"/>
              <a:t>Talayotica</a:t>
            </a:r>
            <a:r>
              <a:rPr lang="es-ES" dirty="0" smtClean="0"/>
              <a:t> en las Islas baleares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548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DIFERENCIA ENTRE PREHISTORIA E 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Prehistoria es la etapa que va desde la aparición de los primeros homínidos hasta que surge la escritura en torno al año 3500 </a:t>
            </a:r>
            <a:r>
              <a:rPr lang="es-ES" dirty="0" err="1" smtClean="0"/>
              <a:t>a.C</a:t>
            </a:r>
            <a:endParaRPr lang="es-ES" dirty="0" smtClean="0"/>
          </a:p>
          <a:p>
            <a:r>
              <a:rPr lang="es-ES" dirty="0" smtClean="0"/>
              <a:t>La Historia va desde la aparición del primer escrito hasta nuestros días.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70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Cultura de los millares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40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21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Vasos campaniformes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7416"/>
            <a:ext cx="5976663" cy="460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49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MONUMENTOS MEGALITICOS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lvl="6"/>
            <a:r>
              <a:rPr lang="es-ES" sz="3600" dirty="0" smtClean="0"/>
              <a:t>DOLMEN</a:t>
            </a:r>
          </a:p>
          <a:p>
            <a:pPr lvl="6"/>
            <a:endParaRPr lang="es-ES" sz="3600" dirty="0"/>
          </a:p>
          <a:p>
            <a:pPr lvl="6"/>
            <a:endParaRPr lang="es-ES" sz="3600" dirty="0" smtClean="0"/>
          </a:p>
          <a:p>
            <a:pPr lvl="6"/>
            <a:r>
              <a:rPr lang="es-ES" sz="3600" dirty="0" smtClean="0"/>
              <a:t>MENHIR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1150"/>
            <a:ext cx="2808312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545041"/>
            <a:ext cx="3744417" cy="263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6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CULTURA TALAYOTICA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768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52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Edad del bronce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hacer más duro el cobre se le añade estaño y aparece así la edad del Bronce.</a:t>
            </a:r>
          </a:p>
          <a:p>
            <a:r>
              <a:rPr lang="es-ES" dirty="0" smtClean="0"/>
              <a:t>Se siguen construyendo los mismos monumentos megalíticos</a:t>
            </a:r>
          </a:p>
          <a:p>
            <a:r>
              <a:rPr lang="es-ES" dirty="0" smtClean="0"/>
              <a:t>Se desarrolla al principio en el sur y el este de la </a:t>
            </a:r>
            <a:r>
              <a:rPr lang="es-ES" dirty="0" err="1" smtClean="0"/>
              <a:t>Peninsula</a:t>
            </a:r>
            <a:r>
              <a:rPr lang="es-ES" dirty="0" smtClean="0"/>
              <a:t> </a:t>
            </a:r>
            <a:r>
              <a:rPr lang="es-ES" dirty="0" err="1" smtClean="0"/>
              <a:t>Iberica</a:t>
            </a:r>
            <a:endParaRPr lang="es-ES" dirty="0" smtClean="0"/>
          </a:p>
          <a:p>
            <a:r>
              <a:rPr lang="es-ES" dirty="0" smtClean="0"/>
              <a:t>Después llega al centro y a los Pirineos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683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EDAD DE HIERRO EN 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/>
          <a:lstStyle/>
          <a:p>
            <a:r>
              <a:rPr lang="es-ES" dirty="0"/>
              <a:t>La Edad del Hierro transcurre desde el año 800 a. </a:t>
            </a:r>
            <a:r>
              <a:rPr lang="es-ES" dirty="0" smtClean="0"/>
              <a:t>C</a:t>
            </a:r>
          </a:p>
          <a:p>
            <a:r>
              <a:rPr lang="es-ES" dirty="0" smtClean="0"/>
              <a:t>Llegan nuevos pueblos a la Península</a:t>
            </a:r>
          </a:p>
          <a:p>
            <a:pPr lvl="1"/>
            <a:r>
              <a:rPr lang="es-ES" dirty="0" smtClean="0"/>
              <a:t>Fenicios, griegos, cartagineses, celtas….</a:t>
            </a:r>
          </a:p>
          <a:p>
            <a:r>
              <a:rPr lang="es-ES" dirty="0" smtClean="0"/>
              <a:t>El hierro hacía que las herramientas fueran más resistentes</a:t>
            </a:r>
          </a:p>
          <a:p>
            <a:r>
              <a:rPr lang="es-ES" dirty="0" smtClean="0"/>
              <a:t>Se trabajaba el hierro con fuego para moldearlo</a:t>
            </a:r>
          </a:p>
          <a:p>
            <a:r>
              <a:rPr lang="es-ES" dirty="0" smtClean="0"/>
              <a:t>Siguió la cultura megalítica</a:t>
            </a:r>
          </a:p>
        </p:txBody>
      </p:sp>
    </p:spTree>
    <p:extLst>
      <p:ext uri="{BB962C8B-B14F-4D97-AF65-F5344CB8AC3E}">
        <p14:creationId xmlns:p14="http://schemas.microsoft.com/office/powerpoint/2010/main" xmlns="" val="26759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5545" y="1700808"/>
            <a:ext cx="3312368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28184" y="1700808"/>
            <a:ext cx="201622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EDADE DOS METAIS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177913" y="1700808"/>
            <a:ext cx="2050271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NEOLÍTICO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43192" cy="418058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LInea</a:t>
            </a:r>
            <a:r>
              <a:rPr lang="es-ES" dirty="0" smtClean="0"/>
              <a:t> De </a:t>
            </a:r>
            <a:r>
              <a:rPr lang="es-ES" dirty="0" err="1" smtClean="0"/>
              <a:t>TiEMPO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199"/>
            <a:ext cx="9036496" cy="517632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sz="2400" dirty="0" smtClean="0">
                <a:solidFill>
                  <a:schemeClr val="bg1"/>
                </a:solidFill>
              </a:rPr>
              <a:t>PALEOLITICO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	10.000 – 5000 </a:t>
            </a:r>
            <a:r>
              <a:rPr lang="es-ES" sz="2400" dirty="0" err="1" smtClean="0">
                <a:solidFill>
                  <a:schemeClr val="bg1"/>
                </a:solidFill>
              </a:rPr>
              <a:t>a.C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HISTORIA (aparición de la escritura)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7" name="6 Abrir llave"/>
          <p:cNvSpPr/>
          <p:nvPr/>
        </p:nvSpPr>
        <p:spPr>
          <a:xfrm rot="5400000">
            <a:off x="4014918" y="-440453"/>
            <a:ext cx="1080121" cy="7378866"/>
          </a:xfrm>
          <a:prstGeom prst="leftBrace">
            <a:avLst>
              <a:gd name="adj1" fmla="val 8333"/>
              <a:gd name="adj2" fmla="val 505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65545" y="4077071"/>
            <a:ext cx="1978263" cy="8640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IDADE ANTIGA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843808" y="4077071"/>
            <a:ext cx="1944216" cy="8640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IDADE MEDIA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788024" y="4077071"/>
            <a:ext cx="2016224" cy="8640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IDADE MODERNA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6804248" y="4077071"/>
            <a:ext cx="201622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IDADE CONTEMPORANEA</a:t>
            </a:r>
          </a:p>
          <a:p>
            <a:pPr algn="ctr"/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865545" y="49411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843808" y="49411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788024" y="49411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804248" y="49411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8820472" y="49411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89481" y="582153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Aparicion</a:t>
            </a:r>
            <a:r>
              <a:rPr lang="es-ES" sz="1600" dirty="0" smtClean="0"/>
              <a:t> escritura 3500 </a:t>
            </a:r>
            <a:r>
              <a:rPr lang="es-ES" sz="1600" dirty="0" err="1" smtClean="0"/>
              <a:t>a.C</a:t>
            </a:r>
            <a:endParaRPr lang="es-ES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069722" y="5913870"/>
            <a:ext cx="154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Caida</a:t>
            </a:r>
            <a:r>
              <a:rPr lang="es-ES" sz="1600" dirty="0" smtClean="0"/>
              <a:t> Imperio romano de occidente 453</a:t>
            </a:r>
            <a:endParaRPr lang="es-ES" sz="16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067944" y="588772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Caída Imperio romano de Oriente 1453</a:t>
            </a:r>
            <a:endParaRPr lang="es-ES" sz="16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139143" y="5853197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Revolución francesa 1789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956376" y="5890111"/>
            <a:ext cx="114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Hasta nuestros días</a:t>
            </a:r>
            <a:endParaRPr lang="es-ES" dirty="0"/>
          </a:p>
        </p:txBody>
      </p:sp>
      <p:sp>
        <p:nvSpPr>
          <p:cNvPr id="27" name="26 Abrir llave"/>
          <p:cNvSpPr/>
          <p:nvPr/>
        </p:nvSpPr>
        <p:spPr>
          <a:xfrm rot="5400000">
            <a:off x="3863348" y="-2464325"/>
            <a:ext cx="1352853" cy="7378867"/>
          </a:xfrm>
          <a:prstGeom prst="leftBrace">
            <a:avLst>
              <a:gd name="adj1" fmla="val 8333"/>
              <a:gd name="adj2" fmla="val 475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441610" y="1228110"/>
            <a:ext cx="678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PREHISTORIA. Aparición del hombre hasta que aparece la escritura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194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prehistoria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38" y="1700808"/>
            <a:ext cx="783189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45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prehistoria: 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Prehistoria es la edad más antigua. Empieza hace 5 millones </a:t>
            </a:r>
            <a:r>
              <a:rPr lang="es-ES" dirty="0" smtClean="0"/>
              <a:t>de años</a:t>
            </a:r>
          </a:p>
          <a:p>
            <a:r>
              <a:rPr lang="es-ES" dirty="0" smtClean="0"/>
              <a:t>No hay documentos escritos.</a:t>
            </a:r>
          </a:p>
          <a:p>
            <a:r>
              <a:rPr lang="es-ES" dirty="0"/>
              <a:t>La especie humana tuvo su origen en África hace alrededor de </a:t>
            </a:r>
            <a:r>
              <a:rPr lang="es-ES" dirty="0" smtClean="0"/>
              <a:t>5 millones </a:t>
            </a:r>
            <a:r>
              <a:rPr lang="es-ES" dirty="0"/>
              <a:t>de años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421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Etapas de la prehistoria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Prehistoria se divide en tres períodos:</a:t>
            </a:r>
          </a:p>
          <a:p>
            <a:pPr lvl="1"/>
            <a:r>
              <a:rPr lang="es-ES" dirty="0"/>
              <a:t>· </a:t>
            </a:r>
            <a:r>
              <a:rPr lang="es-ES" dirty="0" smtClean="0"/>
              <a:t>	Paleolítico</a:t>
            </a:r>
            <a:endParaRPr lang="es-ES" dirty="0"/>
          </a:p>
          <a:p>
            <a:pPr lvl="1"/>
            <a:r>
              <a:rPr lang="es-ES" dirty="0"/>
              <a:t>· </a:t>
            </a:r>
            <a:r>
              <a:rPr lang="es-ES" dirty="0" smtClean="0"/>
              <a:t>	Neolítico</a:t>
            </a:r>
            <a:endParaRPr lang="es-ES" dirty="0"/>
          </a:p>
          <a:p>
            <a:pPr lvl="1"/>
            <a:r>
              <a:rPr lang="es-ES" dirty="0"/>
              <a:t>· </a:t>
            </a:r>
            <a:r>
              <a:rPr lang="es-ES" dirty="0" smtClean="0"/>
              <a:t>	Edad </a:t>
            </a:r>
            <a:r>
              <a:rPr lang="es-ES" dirty="0"/>
              <a:t>de los metales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42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paleolitico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661248"/>
          </a:xfrm>
        </p:spPr>
        <p:txBody>
          <a:bodyPr>
            <a:noAutofit/>
          </a:bodyPr>
          <a:lstStyle/>
          <a:p>
            <a:r>
              <a:rPr lang="es-ES" sz="2600" dirty="0"/>
              <a:t>El hombre vivía de lo que cazaba, recolectaba y pescaba.</a:t>
            </a:r>
          </a:p>
          <a:p>
            <a:r>
              <a:rPr lang="es-ES" sz="2600" dirty="0"/>
              <a:t>· Eran </a:t>
            </a:r>
            <a:r>
              <a:rPr lang="es-ES" sz="2600" dirty="0" smtClean="0"/>
              <a:t>nómadas iban de un lugar a otro  cuando la </a:t>
            </a:r>
            <a:r>
              <a:rPr lang="es-ES" sz="2600" dirty="0"/>
              <a:t>caza, la pesca o los frutos escaseaban en </a:t>
            </a:r>
            <a:r>
              <a:rPr lang="es-ES" sz="2600" dirty="0" smtClean="0"/>
              <a:t>una  </a:t>
            </a:r>
            <a:r>
              <a:rPr lang="es-ES" sz="2600" dirty="0"/>
              <a:t>zona.</a:t>
            </a:r>
          </a:p>
          <a:p>
            <a:r>
              <a:rPr lang="es-ES" sz="2600" dirty="0"/>
              <a:t>· Vivían en cuevas y cabañas.</a:t>
            </a:r>
          </a:p>
          <a:p>
            <a:r>
              <a:rPr lang="es-ES" sz="2600" dirty="0"/>
              <a:t>· Utilizaban el fuego para cocinar sus alimentos y para calentarse </a:t>
            </a:r>
            <a:r>
              <a:rPr lang="es-ES" sz="2600" dirty="0" smtClean="0"/>
              <a:t>los días </a:t>
            </a:r>
            <a:r>
              <a:rPr lang="es-ES" sz="2600" dirty="0"/>
              <a:t>de frío.</a:t>
            </a:r>
          </a:p>
          <a:p>
            <a:r>
              <a:rPr lang="es-ES" sz="2600" dirty="0"/>
              <a:t>· Usaban pieles de animales para vestirse</a:t>
            </a:r>
          </a:p>
          <a:p>
            <a:r>
              <a:rPr lang="es-ES" sz="2600" dirty="0"/>
              <a:t>· Pulían y tallaban piedras, maderas y huesos para confeccionar </a:t>
            </a:r>
            <a:r>
              <a:rPr lang="es-ES" sz="2600" dirty="0" smtClean="0"/>
              <a:t>sus herramientas</a:t>
            </a:r>
            <a:r>
              <a:rPr lang="es-ES" sz="2600" dirty="0"/>
              <a:t>.</a:t>
            </a:r>
          </a:p>
          <a:p>
            <a:r>
              <a:rPr lang="es-ES" sz="2600" dirty="0"/>
              <a:t>· Se organizaban en </a:t>
            </a:r>
            <a:r>
              <a:rPr lang="es-ES" sz="2600" dirty="0" err="1" smtClean="0"/>
              <a:t>clanes,que</a:t>
            </a:r>
            <a:r>
              <a:rPr lang="es-ES" sz="2600" dirty="0" smtClean="0"/>
              <a:t> </a:t>
            </a:r>
            <a:r>
              <a:rPr lang="es-ES" sz="2600" dirty="0"/>
              <a:t>eran pequeños </a:t>
            </a:r>
            <a:r>
              <a:rPr lang="es-ES" sz="2600" dirty="0" smtClean="0"/>
              <a:t>grupos familiares</a:t>
            </a:r>
            <a:r>
              <a:rPr lang="es-ES" sz="2600" dirty="0"/>
              <a:t>.</a:t>
            </a:r>
          </a:p>
          <a:p>
            <a:r>
              <a:rPr lang="es-ES" sz="2600" dirty="0"/>
              <a:t>· La población era </a:t>
            </a:r>
            <a:r>
              <a:rPr lang="es-ES" sz="2600" dirty="0" smtClean="0"/>
              <a:t>escasa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xmlns="" val="42602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neolitico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19029" cy="5661248"/>
          </a:xfrm>
        </p:spPr>
        <p:txBody>
          <a:bodyPr>
            <a:noAutofit/>
          </a:bodyPr>
          <a:lstStyle/>
          <a:p>
            <a:r>
              <a:rPr lang="es-ES" sz="2400" dirty="0"/>
              <a:t>Aparece la agricultura y la ganadería.</a:t>
            </a:r>
          </a:p>
          <a:p>
            <a:r>
              <a:rPr lang="es-ES" sz="2400" dirty="0"/>
              <a:t>· El hombre aprende a producir su propio alimento.</a:t>
            </a:r>
          </a:p>
          <a:p>
            <a:r>
              <a:rPr lang="es-ES" sz="2400" dirty="0"/>
              <a:t>· Aprenden a criar y a domesticar animales y a cultivar la tierra.</a:t>
            </a:r>
          </a:p>
          <a:p>
            <a:r>
              <a:rPr lang="es-ES" sz="2400" dirty="0"/>
              <a:t>· La agricultura convierte al hombre en sedentario (no se desplaza</a:t>
            </a:r>
          </a:p>
          <a:p>
            <a:r>
              <a:rPr lang="es-ES" sz="2400" dirty="0"/>
              <a:t>continuamente)</a:t>
            </a:r>
          </a:p>
          <a:p>
            <a:r>
              <a:rPr lang="es-ES" sz="2400" dirty="0"/>
              <a:t>· Se construyen los primeros poblados.</a:t>
            </a:r>
          </a:p>
          <a:p>
            <a:r>
              <a:rPr lang="es-ES" sz="2400" dirty="0"/>
              <a:t>· La población aumenta.</a:t>
            </a:r>
          </a:p>
          <a:p>
            <a:r>
              <a:rPr lang="es-ES" sz="2400" dirty="0"/>
              <a:t>· Se organizaran en tribus, que eran grupos más numerosos que los clanes </a:t>
            </a:r>
            <a:r>
              <a:rPr lang="es-ES" sz="2400" dirty="0" smtClean="0"/>
              <a:t>y donde </a:t>
            </a:r>
            <a:r>
              <a:rPr lang="es-ES" sz="2400" dirty="0"/>
              <a:t>cada miembro se especializaba en un trabajo.</a:t>
            </a:r>
          </a:p>
          <a:p>
            <a:r>
              <a:rPr lang="es-ES" sz="2400" dirty="0"/>
              <a:t>· Aparece la alfarería y la elaboración de tejidos.</a:t>
            </a:r>
          </a:p>
          <a:p>
            <a:r>
              <a:rPr lang="es-ES" sz="2400" dirty="0"/>
              <a:t>· Inventan la rueda el arado y el telar</a:t>
            </a:r>
          </a:p>
          <a:p>
            <a:r>
              <a:rPr lang="es-ES" sz="2400" dirty="0"/>
              <a:t>· Aprenden a usar velas para </a:t>
            </a:r>
            <a:r>
              <a:rPr lang="es-ES" sz="2400" dirty="0" smtClean="0"/>
              <a:t>navegar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36136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Edad de los metales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Utilizan metales para fabricar armas, herramientas y adornos.</a:t>
            </a:r>
          </a:p>
          <a:p>
            <a:r>
              <a:rPr lang="es-ES" dirty="0"/>
              <a:t>· Usaron los siguientes metales:</a:t>
            </a:r>
          </a:p>
          <a:p>
            <a:pPr lvl="1"/>
            <a:r>
              <a:rPr lang="es-ES" dirty="0"/>
              <a:t>Primero el Cobre</a:t>
            </a:r>
          </a:p>
          <a:p>
            <a:pPr lvl="1"/>
            <a:r>
              <a:rPr lang="es-ES" dirty="0"/>
              <a:t>Después el Bronce (mezcla de cobre y zinc)</a:t>
            </a:r>
          </a:p>
          <a:p>
            <a:pPr lvl="1"/>
            <a:r>
              <a:rPr lang="es-ES" dirty="0"/>
              <a:t>Finalmente el Hierro</a:t>
            </a:r>
          </a:p>
          <a:p>
            <a:r>
              <a:rPr lang="es-ES" dirty="0"/>
              <a:t>· Los poblados crecieron y se convirtieron en pequeñas ciudades, que </a:t>
            </a:r>
            <a:r>
              <a:rPr lang="es-ES" dirty="0" smtClean="0"/>
              <a:t>estaban rodeadas </a:t>
            </a:r>
            <a:r>
              <a:rPr lang="es-ES" dirty="0"/>
              <a:t>de murallas para facilitar su defensa.</a:t>
            </a:r>
          </a:p>
          <a:p>
            <a:r>
              <a:rPr lang="es-ES" dirty="0"/>
              <a:t>· Los habitantes de estas ciudades se organizaron bajo la autoridad de un jefe</a:t>
            </a:r>
          </a:p>
        </p:txBody>
      </p:sp>
    </p:spTree>
    <p:extLst>
      <p:ext uri="{BB962C8B-B14F-4D97-AF65-F5344CB8AC3E}">
        <p14:creationId xmlns:p14="http://schemas.microsoft.com/office/powerpoint/2010/main" xmlns="" val="30224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931</Words>
  <Application>Microsoft Office PowerPoint</Application>
  <PresentationFormat>Presentación en pantalla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Viajes</vt:lpstr>
      <vt:lpstr>LA PREHISTORIA</vt:lpstr>
      <vt:lpstr>DIFERENCIA ENTRE PREHISTORIA E HISTORIA</vt:lpstr>
      <vt:lpstr>LInea De TiEMPO</vt:lpstr>
      <vt:lpstr>La prehistoria</vt:lpstr>
      <vt:lpstr>La prehistoria: características</vt:lpstr>
      <vt:lpstr>Etapas de la prehistoria</vt:lpstr>
      <vt:lpstr>paleolitico</vt:lpstr>
      <vt:lpstr>neolitico</vt:lpstr>
      <vt:lpstr>Edad de los metales</vt:lpstr>
      <vt:lpstr>Manisfestaciones artisticas</vt:lpstr>
      <vt:lpstr>Ejemplos de pinturas rupestres</vt:lpstr>
      <vt:lpstr>Construcciones megalíticas</vt:lpstr>
      <vt:lpstr>Ejemplos de megalitismo</vt:lpstr>
      <vt:lpstr>LA PREHISTORIA EN ESPAÑA</vt:lpstr>
      <vt:lpstr>ETAPAS PALEOLÍTICO EN ESPAÑA</vt:lpstr>
      <vt:lpstr>PALEOLITICO: CARACTERISTICAS</vt:lpstr>
      <vt:lpstr>neolítico en españa</vt:lpstr>
      <vt:lpstr>Edad de los metales en españa</vt:lpstr>
      <vt:lpstr>Edad de cobre en españa</vt:lpstr>
      <vt:lpstr>Cultura de los millares</vt:lpstr>
      <vt:lpstr>Vasos campaniformes</vt:lpstr>
      <vt:lpstr>MONUMENTOS MEGALITICOS</vt:lpstr>
      <vt:lpstr>CULTURA TALAYOTICA</vt:lpstr>
      <vt:lpstr>Edad del bronce</vt:lpstr>
      <vt:lpstr>EDAD DE HIERRO EN ESPAÑA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Angel-Lau</cp:lastModifiedBy>
  <cp:revision>12</cp:revision>
  <dcterms:created xsi:type="dcterms:W3CDTF">2012-05-21T18:20:46Z</dcterms:created>
  <dcterms:modified xsi:type="dcterms:W3CDTF">2012-12-26T20:12:07Z</dcterms:modified>
</cp:coreProperties>
</file>