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84" r:id="rId4"/>
    <p:sldId id="287" r:id="rId5"/>
    <p:sldId id="258" r:id="rId6"/>
    <p:sldId id="259" r:id="rId7"/>
    <p:sldId id="276" r:id="rId8"/>
    <p:sldId id="268" r:id="rId9"/>
    <p:sldId id="266" r:id="rId10"/>
    <p:sldId id="267" r:id="rId11"/>
    <p:sldId id="269" r:id="rId12"/>
    <p:sldId id="270" r:id="rId13"/>
    <p:sldId id="271" r:id="rId14"/>
    <p:sldId id="272" r:id="rId15"/>
    <p:sldId id="286" r:id="rId16"/>
    <p:sldId id="285" r:id="rId17"/>
    <p:sldId id="262" r:id="rId18"/>
    <p:sldId id="283" r:id="rId19"/>
    <p:sldId id="265" r:id="rId20"/>
    <p:sldId id="288" r:id="rId21"/>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698E"/>
    <a:srgbClr val="EBE3D1"/>
    <a:srgbClr val="00FFCC"/>
    <a:srgbClr val="CC3300"/>
    <a:srgbClr val="11C1FF"/>
    <a:srgbClr val="AEFCCC"/>
    <a:srgbClr val="008600"/>
    <a:srgbClr val="009900"/>
    <a:srgbClr val="3BA3BB"/>
    <a:srgbClr val="D3EBF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660"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Gr&#225;fico%20en%20Microsoft%20Office%20Word"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CO"/>
  <c:chart>
    <c:view3D>
      <c:rAngAx val="1"/>
    </c:view3D>
    <c:plotArea>
      <c:layout/>
      <c:bar3DChart>
        <c:barDir val="col"/>
        <c:grouping val="stacked"/>
        <c:ser>
          <c:idx val="0"/>
          <c:order val="0"/>
          <c:tx>
            <c:strRef>
              <c:f>'[Gráfico en Microsoft Office Word]Hoja1'!$B$1</c:f>
              <c:strCache>
                <c:ptCount val="1"/>
                <c:pt idx="0">
                  <c:v>1 si</c:v>
                </c:pt>
              </c:strCache>
            </c:strRef>
          </c:tx>
          <c:cat>
            <c:strRef>
              <c:f>'[Gráfico en Microsoft Office Word]Hoja1'!$A$2:$A$6</c:f>
              <c:strCache>
                <c:ptCount val="5"/>
                <c:pt idx="0">
                  <c:v>DUITAMA  </c:v>
                </c:pt>
                <c:pt idx="1">
                  <c:v>CALI</c:v>
                </c:pt>
                <c:pt idx="2">
                  <c:v>CARTAGENA</c:v>
                </c:pt>
                <c:pt idx="3">
                  <c:v>TIERRALTA</c:v>
                </c:pt>
                <c:pt idx="4">
                  <c:v>SOACHA</c:v>
                </c:pt>
              </c:strCache>
            </c:strRef>
          </c:cat>
          <c:val>
            <c:numRef>
              <c:f>'[Gráfico en Microsoft Office Word]Hoja1'!$B$2:$B$6</c:f>
              <c:numCache>
                <c:formatCode>General</c:formatCode>
                <c:ptCount val="5"/>
                <c:pt idx="0">
                  <c:v>40</c:v>
                </c:pt>
                <c:pt idx="1">
                  <c:v>15</c:v>
                </c:pt>
                <c:pt idx="2">
                  <c:v>30</c:v>
                </c:pt>
                <c:pt idx="3">
                  <c:v>30</c:v>
                </c:pt>
                <c:pt idx="4">
                  <c:v>15</c:v>
                </c:pt>
              </c:numCache>
            </c:numRef>
          </c:val>
        </c:ser>
        <c:ser>
          <c:idx val="1"/>
          <c:order val="1"/>
          <c:tx>
            <c:strRef>
              <c:f>'[Gráfico en Microsoft Office Word]Hoja1'!$C$1</c:f>
              <c:strCache>
                <c:ptCount val="1"/>
                <c:pt idx="0">
                  <c:v>1 no</c:v>
                </c:pt>
              </c:strCache>
            </c:strRef>
          </c:tx>
          <c:cat>
            <c:strRef>
              <c:f>'[Gráfico en Microsoft Office Word]Hoja1'!$A$2:$A$6</c:f>
              <c:strCache>
                <c:ptCount val="5"/>
                <c:pt idx="0">
                  <c:v>DUITAMA  </c:v>
                </c:pt>
                <c:pt idx="1">
                  <c:v>CALI</c:v>
                </c:pt>
                <c:pt idx="2">
                  <c:v>CARTAGENA</c:v>
                </c:pt>
                <c:pt idx="3">
                  <c:v>TIERRALTA</c:v>
                </c:pt>
                <c:pt idx="4">
                  <c:v>SOACHA</c:v>
                </c:pt>
              </c:strCache>
            </c:strRef>
          </c:cat>
          <c:val>
            <c:numRef>
              <c:f>'[Gráfico en Microsoft Office Word]Hoja1'!$C$2:$C$6</c:f>
              <c:numCache>
                <c:formatCode>General</c:formatCode>
                <c:ptCount val="5"/>
                <c:pt idx="0">
                  <c:v>10</c:v>
                </c:pt>
                <c:pt idx="1">
                  <c:v>35</c:v>
                </c:pt>
                <c:pt idx="2">
                  <c:v>15</c:v>
                </c:pt>
                <c:pt idx="3">
                  <c:v>20</c:v>
                </c:pt>
                <c:pt idx="4">
                  <c:v>32</c:v>
                </c:pt>
              </c:numCache>
            </c:numRef>
          </c:val>
        </c:ser>
        <c:ser>
          <c:idx val="2"/>
          <c:order val="2"/>
          <c:tx>
            <c:strRef>
              <c:f>'[Gráfico en Microsoft Office Word]Hoja1'!$D$1</c:f>
              <c:strCache>
                <c:ptCount val="1"/>
                <c:pt idx="0">
                  <c:v>2 si</c:v>
                </c:pt>
              </c:strCache>
            </c:strRef>
          </c:tx>
          <c:cat>
            <c:strRef>
              <c:f>'[Gráfico en Microsoft Office Word]Hoja1'!$A$2:$A$6</c:f>
              <c:strCache>
                <c:ptCount val="5"/>
                <c:pt idx="0">
                  <c:v>DUITAMA  </c:v>
                </c:pt>
                <c:pt idx="1">
                  <c:v>CALI</c:v>
                </c:pt>
                <c:pt idx="2">
                  <c:v>CARTAGENA</c:v>
                </c:pt>
                <c:pt idx="3">
                  <c:v>TIERRALTA</c:v>
                </c:pt>
                <c:pt idx="4">
                  <c:v>SOACHA</c:v>
                </c:pt>
              </c:strCache>
            </c:strRef>
          </c:cat>
          <c:val>
            <c:numRef>
              <c:f>'[Gráfico en Microsoft Office Word]Hoja1'!$D$2:$D$6</c:f>
              <c:numCache>
                <c:formatCode>General</c:formatCode>
                <c:ptCount val="5"/>
                <c:pt idx="0">
                  <c:v>30</c:v>
                </c:pt>
                <c:pt idx="1">
                  <c:v>10</c:v>
                </c:pt>
                <c:pt idx="2">
                  <c:v>25</c:v>
                </c:pt>
                <c:pt idx="3">
                  <c:v>40</c:v>
                </c:pt>
                <c:pt idx="4">
                  <c:v>15</c:v>
                </c:pt>
              </c:numCache>
            </c:numRef>
          </c:val>
        </c:ser>
        <c:ser>
          <c:idx val="3"/>
          <c:order val="3"/>
          <c:tx>
            <c:strRef>
              <c:f>'[Gráfico en Microsoft Office Word]Hoja1'!$E$1</c:f>
              <c:strCache>
                <c:ptCount val="1"/>
                <c:pt idx="0">
                  <c:v>2 no</c:v>
                </c:pt>
              </c:strCache>
            </c:strRef>
          </c:tx>
          <c:cat>
            <c:strRef>
              <c:f>'[Gráfico en Microsoft Office Word]Hoja1'!$A$2:$A$6</c:f>
              <c:strCache>
                <c:ptCount val="5"/>
                <c:pt idx="0">
                  <c:v>DUITAMA  </c:v>
                </c:pt>
                <c:pt idx="1">
                  <c:v>CALI</c:v>
                </c:pt>
                <c:pt idx="2">
                  <c:v>CARTAGENA</c:v>
                </c:pt>
                <c:pt idx="3">
                  <c:v>TIERRALTA</c:v>
                </c:pt>
                <c:pt idx="4">
                  <c:v>SOACHA</c:v>
                </c:pt>
              </c:strCache>
            </c:strRef>
          </c:cat>
          <c:val>
            <c:numRef>
              <c:f>'[Gráfico en Microsoft Office Word]Hoja1'!$E$2:$E$6</c:f>
              <c:numCache>
                <c:formatCode>General</c:formatCode>
                <c:ptCount val="5"/>
                <c:pt idx="0">
                  <c:v>20</c:v>
                </c:pt>
                <c:pt idx="1">
                  <c:v>40</c:v>
                </c:pt>
                <c:pt idx="2">
                  <c:v>15</c:v>
                </c:pt>
                <c:pt idx="3">
                  <c:v>10</c:v>
                </c:pt>
                <c:pt idx="4">
                  <c:v>32</c:v>
                </c:pt>
              </c:numCache>
            </c:numRef>
          </c:val>
        </c:ser>
        <c:ser>
          <c:idx val="4"/>
          <c:order val="4"/>
          <c:tx>
            <c:strRef>
              <c:f>'[Gráfico en Microsoft Office Word]Hoja1'!$F$1</c:f>
              <c:strCache>
                <c:ptCount val="1"/>
                <c:pt idx="0">
                  <c:v>3 si</c:v>
                </c:pt>
              </c:strCache>
            </c:strRef>
          </c:tx>
          <c:cat>
            <c:strRef>
              <c:f>'[Gráfico en Microsoft Office Word]Hoja1'!$A$2:$A$6</c:f>
              <c:strCache>
                <c:ptCount val="5"/>
                <c:pt idx="0">
                  <c:v>DUITAMA  </c:v>
                </c:pt>
                <c:pt idx="1">
                  <c:v>CALI</c:v>
                </c:pt>
                <c:pt idx="2">
                  <c:v>CARTAGENA</c:v>
                </c:pt>
                <c:pt idx="3">
                  <c:v>TIERRALTA</c:v>
                </c:pt>
                <c:pt idx="4">
                  <c:v>SOACHA</c:v>
                </c:pt>
              </c:strCache>
            </c:strRef>
          </c:cat>
          <c:val>
            <c:numRef>
              <c:f>'[Gráfico en Microsoft Office Word]Hoja1'!$F$2:$F$6</c:f>
              <c:numCache>
                <c:formatCode>General</c:formatCode>
                <c:ptCount val="5"/>
                <c:pt idx="0">
                  <c:v>32</c:v>
                </c:pt>
                <c:pt idx="1">
                  <c:v>20</c:v>
                </c:pt>
                <c:pt idx="2">
                  <c:v>20</c:v>
                </c:pt>
                <c:pt idx="3">
                  <c:v>30</c:v>
                </c:pt>
                <c:pt idx="4">
                  <c:v>21</c:v>
                </c:pt>
              </c:numCache>
            </c:numRef>
          </c:val>
        </c:ser>
        <c:ser>
          <c:idx val="5"/>
          <c:order val="5"/>
          <c:tx>
            <c:strRef>
              <c:f>'[Gráfico en Microsoft Office Word]Hoja1'!$G$1</c:f>
              <c:strCache>
                <c:ptCount val="1"/>
                <c:pt idx="0">
                  <c:v>3 no</c:v>
                </c:pt>
              </c:strCache>
            </c:strRef>
          </c:tx>
          <c:cat>
            <c:strRef>
              <c:f>'[Gráfico en Microsoft Office Word]Hoja1'!$A$2:$A$6</c:f>
              <c:strCache>
                <c:ptCount val="5"/>
                <c:pt idx="0">
                  <c:v>DUITAMA  </c:v>
                </c:pt>
                <c:pt idx="1">
                  <c:v>CALI</c:v>
                </c:pt>
                <c:pt idx="2">
                  <c:v>CARTAGENA</c:v>
                </c:pt>
                <c:pt idx="3">
                  <c:v>TIERRALTA</c:v>
                </c:pt>
                <c:pt idx="4">
                  <c:v>SOACHA</c:v>
                </c:pt>
              </c:strCache>
            </c:strRef>
          </c:cat>
          <c:val>
            <c:numRef>
              <c:f>'[Gráfico en Microsoft Office Word]Hoja1'!$G$2:$G$6</c:f>
              <c:numCache>
                <c:formatCode>General</c:formatCode>
                <c:ptCount val="5"/>
                <c:pt idx="0">
                  <c:v>18</c:v>
                </c:pt>
                <c:pt idx="1">
                  <c:v>30</c:v>
                </c:pt>
                <c:pt idx="2">
                  <c:v>20</c:v>
                </c:pt>
                <c:pt idx="3">
                  <c:v>20</c:v>
                </c:pt>
                <c:pt idx="4">
                  <c:v>29</c:v>
                </c:pt>
              </c:numCache>
            </c:numRef>
          </c:val>
        </c:ser>
        <c:ser>
          <c:idx val="6"/>
          <c:order val="6"/>
          <c:tx>
            <c:strRef>
              <c:f>'[Gráfico en Microsoft Office Word]Hoja1'!$H$1</c:f>
              <c:strCache>
                <c:ptCount val="1"/>
                <c:pt idx="0">
                  <c:v>4 si</c:v>
                </c:pt>
              </c:strCache>
            </c:strRef>
          </c:tx>
          <c:cat>
            <c:strRef>
              <c:f>'[Gráfico en Microsoft Office Word]Hoja1'!$A$2:$A$6</c:f>
              <c:strCache>
                <c:ptCount val="5"/>
                <c:pt idx="0">
                  <c:v>DUITAMA  </c:v>
                </c:pt>
                <c:pt idx="1">
                  <c:v>CALI</c:v>
                </c:pt>
                <c:pt idx="2">
                  <c:v>CARTAGENA</c:v>
                </c:pt>
                <c:pt idx="3">
                  <c:v>TIERRALTA</c:v>
                </c:pt>
                <c:pt idx="4">
                  <c:v>SOACHA</c:v>
                </c:pt>
              </c:strCache>
            </c:strRef>
          </c:cat>
          <c:val>
            <c:numRef>
              <c:f>'[Gráfico en Microsoft Office Word]Hoja1'!$H$2:$H$6</c:f>
              <c:numCache>
                <c:formatCode>General</c:formatCode>
                <c:ptCount val="5"/>
                <c:pt idx="0">
                  <c:v>30</c:v>
                </c:pt>
                <c:pt idx="1">
                  <c:v>20</c:v>
                </c:pt>
                <c:pt idx="2">
                  <c:v>35</c:v>
                </c:pt>
                <c:pt idx="3">
                  <c:v>40</c:v>
                </c:pt>
                <c:pt idx="4">
                  <c:v>20</c:v>
                </c:pt>
              </c:numCache>
            </c:numRef>
          </c:val>
        </c:ser>
        <c:ser>
          <c:idx val="7"/>
          <c:order val="7"/>
          <c:tx>
            <c:strRef>
              <c:f>'[Gráfico en Microsoft Office Word]Hoja1'!$I$1</c:f>
              <c:strCache>
                <c:ptCount val="1"/>
                <c:pt idx="0">
                  <c:v>4 no</c:v>
                </c:pt>
              </c:strCache>
            </c:strRef>
          </c:tx>
          <c:cat>
            <c:strRef>
              <c:f>'[Gráfico en Microsoft Office Word]Hoja1'!$A$2:$A$6</c:f>
              <c:strCache>
                <c:ptCount val="5"/>
                <c:pt idx="0">
                  <c:v>DUITAMA  </c:v>
                </c:pt>
                <c:pt idx="1">
                  <c:v>CALI</c:v>
                </c:pt>
                <c:pt idx="2">
                  <c:v>CARTAGENA</c:v>
                </c:pt>
                <c:pt idx="3">
                  <c:v>TIERRALTA</c:v>
                </c:pt>
                <c:pt idx="4">
                  <c:v>SOACHA</c:v>
                </c:pt>
              </c:strCache>
            </c:strRef>
          </c:cat>
          <c:val>
            <c:numRef>
              <c:f>'[Gráfico en Microsoft Office Word]Hoja1'!$I$2:$I$6</c:f>
              <c:numCache>
                <c:formatCode>General</c:formatCode>
                <c:ptCount val="5"/>
                <c:pt idx="0">
                  <c:v>20</c:v>
                </c:pt>
                <c:pt idx="1">
                  <c:v>30</c:v>
                </c:pt>
                <c:pt idx="2">
                  <c:v>15</c:v>
                </c:pt>
                <c:pt idx="3">
                  <c:v>1</c:v>
                </c:pt>
                <c:pt idx="4">
                  <c:v>30</c:v>
                </c:pt>
              </c:numCache>
            </c:numRef>
          </c:val>
        </c:ser>
        <c:ser>
          <c:idx val="8"/>
          <c:order val="8"/>
          <c:tx>
            <c:strRef>
              <c:f>'[Gráfico en Microsoft Office Word]Hoja1'!$J$1</c:f>
              <c:strCache>
                <c:ptCount val="1"/>
                <c:pt idx="0">
                  <c:v>5 si</c:v>
                </c:pt>
              </c:strCache>
            </c:strRef>
          </c:tx>
          <c:cat>
            <c:strRef>
              <c:f>'[Gráfico en Microsoft Office Word]Hoja1'!$A$2:$A$6</c:f>
              <c:strCache>
                <c:ptCount val="5"/>
                <c:pt idx="0">
                  <c:v>DUITAMA  </c:v>
                </c:pt>
                <c:pt idx="1">
                  <c:v>CALI</c:v>
                </c:pt>
                <c:pt idx="2">
                  <c:v>CARTAGENA</c:v>
                </c:pt>
                <c:pt idx="3">
                  <c:v>TIERRALTA</c:v>
                </c:pt>
                <c:pt idx="4">
                  <c:v>SOACHA</c:v>
                </c:pt>
              </c:strCache>
            </c:strRef>
          </c:cat>
          <c:val>
            <c:numRef>
              <c:f>'[Gráfico en Microsoft Office Word]Hoja1'!$J$2:$J$6</c:f>
              <c:numCache>
                <c:formatCode>General</c:formatCode>
                <c:ptCount val="5"/>
                <c:pt idx="0">
                  <c:v>35</c:v>
                </c:pt>
                <c:pt idx="1">
                  <c:v>20</c:v>
                </c:pt>
                <c:pt idx="2">
                  <c:v>45</c:v>
                </c:pt>
                <c:pt idx="3">
                  <c:v>50</c:v>
                </c:pt>
                <c:pt idx="4">
                  <c:v>40</c:v>
                </c:pt>
              </c:numCache>
            </c:numRef>
          </c:val>
        </c:ser>
        <c:ser>
          <c:idx val="9"/>
          <c:order val="9"/>
          <c:tx>
            <c:strRef>
              <c:f>'[Gráfico en Microsoft Office Word]Hoja1'!$K$1</c:f>
              <c:strCache>
                <c:ptCount val="1"/>
                <c:pt idx="0">
                  <c:v>5 no</c:v>
                </c:pt>
              </c:strCache>
            </c:strRef>
          </c:tx>
          <c:cat>
            <c:strRef>
              <c:f>'[Gráfico en Microsoft Office Word]Hoja1'!$A$2:$A$6</c:f>
              <c:strCache>
                <c:ptCount val="5"/>
                <c:pt idx="0">
                  <c:v>DUITAMA  </c:v>
                </c:pt>
                <c:pt idx="1">
                  <c:v>CALI</c:v>
                </c:pt>
                <c:pt idx="2">
                  <c:v>CARTAGENA</c:v>
                </c:pt>
                <c:pt idx="3">
                  <c:v>TIERRALTA</c:v>
                </c:pt>
                <c:pt idx="4">
                  <c:v>SOACHA</c:v>
                </c:pt>
              </c:strCache>
            </c:strRef>
          </c:cat>
          <c:val>
            <c:numRef>
              <c:f>'[Gráfico en Microsoft Office Word]Hoja1'!$K$2:$K$6</c:f>
              <c:numCache>
                <c:formatCode>General</c:formatCode>
                <c:ptCount val="5"/>
                <c:pt idx="0">
                  <c:v>15</c:v>
                </c:pt>
                <c:pt idx="1">
                  <c:v>30</c:v>
                </c:pt>
                <c:pt idx="2">
                  <c:v>5</c:v>
                </c:pt>
                <c:pt idx="3">
                  <c:v>0</c:v>
                </c:pt>
                <c:pt idx="4">
                  <c:v>10</c:v>
                </c:pt>
              </c:numCache>
            </c:numRef>
          </c:val>
        </c:ser>
        <c:ser>
          <c:idx val="10"/>
          <c:order val="10"/>
          <c:tx>
            <c:strRef>
              <c:f>'[Gráfico en Microsoft Office Word]Hoja1'!$L$1</c:f>
              <c:strCache>
                <c:ptCount val="1"/>
                <c:pt idx="0">
                  <c:v>6 si</c:v>
                </c:pt>
              </c:strCache>
            </c:strRef>
          </c:tx>
          <c:cat>
            <c:strRef>
              <c:f>'[Gráfico en Microsoft Office Word]Hoja1'!$A$2:$A$6</c:f>
              <c:strCache>
                <c:ptCount val="5"/>
                <c:pt idx="0">
                  <c:v>DUITAMA  </c:v>
                </c:pt>
                <c:pt idx="1">
                  <c:v>CALI</c:v>
                </c:pt>
                <c:pt idx="2">
                  <c:v>CARTAGENA</c:v>
                </c:pt>
                <c:pt idx="3">
                  <c:v>TIERRALTA</c:v>
                </c:pt>
                <c:pt idx="4">
                  <c:v>SOACHA</c:v>
                </c:pt>
              </c:strCache>
            </c:strRef>
          </c:cat>
          <c:val>
            <c:numRef>
              <c:f>'[Gráfico en Microsoft Office Word]Hoja1'!$L$2:$L$6</c:f>
              <c:numCache>
                <c:formatCode>General</c:formatCode>
                <c:ptCount val="5"/>
                <c:pt idx="0">
                  <c:v>25</c:v>
                </c:pt>
                <c:pt idx="1">
                  <c:v>30</c:v>
                </c:pt>
                <c:pt idx="2">
                  <c:v>40</c:v>
                </c:pt>
                <c:pt idx="3">
                  <c:v>25</c:v>
                </c:pt>
                <c:pt idx="4">
                  <c:v>18</c:v>
                </c:pt>
              </c:numCache>
            </c:numRef>
          </c:val>
        </c:ser>
        <c:ser>
          <c:idx val="11"/>
          <c:order val="11"/>
          <c:tx>
            <c:strRef>
              <c:f>'[Gráfico en Microsoft Office Word]Hoja1'!$M$1</c:f>
              <c:strCache>
                <c:ptCount val="1"/>
                <c:pt idx="0">
                  <c:v>6 no</c:v>
                </c:pt>
              </c:strCache>
            </c:strRef>
          </c:tx>
          <c:cat>
            <c:strRef>
              <c:f>'[Gráfico en Microsoft Office Word]Hoja1'!$A$2:$A$6</c:f>
              <c:strCache>
                <c:ptCount val="5"/>
                <c:pt idx="0">
                  <c:v>DUITAMA  </c:v>
                </c:pt>
                <c:pt idx="1">
                  <c:v>CALI</c:v>
                </c:pt>
                <c:pt idx="2">
                  <c:v>CARTAGENA</c:v>
                </c:pt>
                <c:pt idx="3">
                  <c:v>TIERRALTA</c:v>
                </c:pt>
                <c:pt idx="4">
                  <c:v>SOACHA</c:v>
                </c:pt>
              </c:strCache>
            </c:strRef>
          </c:cat>
          <c:val>
            <c:numRef>
              <c:f>'[Gráfico en Microsoft Office Word]Hoja1'!$M$2:$M$6</c:f>
              <c:numCache>
                <c:formatCode>General</c:formatCode>
                <c:ptCount val="5"/>
                <c:pt idx="0">
                  <c:v>25</c:v>
                </c:pt>
                <c:pt idx="1">
                  <c:v>20</c:v>
                </c:pt>
                <c:pt idx="2">
                  <c:v>10</c:v>
                </c:pt>
                <c:pt idx="3">
                  <c:v>25</c:v>
                </c:pt>
                <c:pt idx="4">
                  <c:v>32</c:v>
                </c:pt>
              </c:numCache>
            </c:numRef>
          </c:val>
        </c:ser>
        <c:ser>
          <c:idx val="12"/>
          <c:order val="12"/>
          <c:tx>
            <c:strRef>
              <c:f>'[Gráfico en Microsoft Office Word]Hoja1'!$N$1</c:f>
              <c:strCache>
                <c:ptCount val="1"/>
                <c:pt idx="0">
                  <c:v>7 si</c:v>
                </c:pt>
              </c:strCache>
            </c:strRef>
          </c:tx>
          <c:cat>
            <c:strRef>
              <c:f>'[Gráfico en Microsoft Office Word]Hoja1'!$A$2:$A$6</c:f>
              <c:strCache>
                <c:ptCount val="5"/>
                <c:pt idx="0">
                  <c:v>DUITAMA  </c:v>
                </c:pt>
                <c:pt idx="1">
                  <c:v>CALI</c:v>
                </c:pt>
                <c:pt idx="2">
                  <c:v>CARTAGENA</c:v>
                </c:pt>
                <c:pt idx="3">
                  <c:v>TIERRALTA</c:v>
                </c:pt>
                <c:pt idx="4">
                  <c:v>SOACHA</c:v>
                </c:pt>
              </c:strCache>
            </c:strRef>
          </c:cat>
          <c:val>
            <c:numRef>
              <c:f>'[Gráfico en Microsoft Office Word]Hoja1'!$N$2:$N$6</c:f>
              <c:numCache>
                <c:formatCode>General</c:formatCode>
                <c:ptCount val="5"/>
                <c:pt idx="0">
                  <c:v>10</c:v>
                </c:pt>
                <c:pt idx="1">
                  <c:v>25</c:v>
                </c:pt>
                <c:pt idx="2">
                  <c:v>38</c:v>
                </c:pt>
                <c:pt idx="3">
                  <c:v>50</c:v>
                </c:pt>
                <c:pt idx="4">
                  <c:v>33</c:v>
                </c:pt>
              </c:numCache>
            </c:numRef>
          </c:val>
        </c:ser>
        <c:ser>
          <c:idx val="13"/>
          <c:order val="13"/>
          <c:tx>
            <c:strRef>
              <c:f>'[Gráfico en Microsoft Office Word]Hoja1'!$O$1</c:f>
              <c:strCache>
                <c:ptCount val="1"/>
                <c:pt idx="0">
                  <c:v>7 no</c:v>
                </c:pt>
              </c:strCache>
            </c:strRef>
          </c:tx>
          <c:cat>
            <c:strRef>
              <c:f>'[Gráfico en Microsoft Office Word]Hoja1'!$A$2:$A$6</c:f>
              <c:strCache>
                <c:ptCount val="5"/>
                <c:pt idx="0">
                  <c:v>DUITAMA  </c:v>
                </c:pt>
                <c:pt idx="1">
                  <c:v>CALI</c:v>
                </c:pt>
                <c:pt idx="2">
                  <c:v>CARTAGENA</c:v>
                </c:pt>
                <c:pt idx="3">
                  <c:v>TIERRALTA</c:v>
                </c:pt>
                <c:pt idx="4">
                  <c:v>SOACHA</c:v>
                </c:pt>
              </c:strCache>
            </c:strRef>
          </c:cat>
          <c:val>
            <c:numRef>
              <c:f>'[Gráfico en Microsoft Office Word]Hoja1'!$O$2:$O$6</c:f>
              <c:numCache>
                <c:formatCode>General</c:formatCode>
                <c:ptCount val="5"/>
                <c:pt idx="0">
                  <c:v>40</c:v>
                </c:pt>
                <c:pt idx="1">
                  <c:v>25</c:v>
                </c:pt>
                <c:pt idx="2">
                  <c:v>12</c:v>
                </c:pt>
                <c:pt idx="3">
                  <c:v>0</c:v>
                </c:pt>
                <c:pt idx="4">
                  <c:v>17</c:v>
                </c:pt>
              </c:numCache>
            </c:numRef>
          </c:val>
        </c:ser>
        <c:ser>
          <c:idx val="14"/>
          <c:order val="14"/>
          <c:tx>
            <c:strRef>
              <c:f>'[Gráfico en Microsoft Office Word]Hoja1'!$P$1</c:f>
              <c:strCache>
                <c:ptCount val="1"/>
                <c:pt idx="0">
                  <c:v>8 si</c:v>
                </c:pt>
              </c:strCache>
            </c:strRef>
          </c:tx>
          <c:cat>
            <c:strRef>
              <c:f>'[Gráfico en Microsoft Office Word]Hoja1'!$A$2:$A$6</c:f>
              <c:strCache>
                <c:ptCount val="5"/>
                <c:pt idx="0">
                  <c:v>DUITAMA  </c:v>
                </c:pt>
                <c:pt idx="1">
                  <c:v>CALI</c:v>
                </c:pt>
                <c:pt idx="2">
                  <c:v>CARTAGENA</c:v>
                </c:pt>
                <c:pt idx="3">
                  <c:v>TIERRALTA</c:v>
                </c:pt>
                <c:pt idx="4">
                  <c:v>SOACHA</c:v>
                </c:pt>
              </c:strCache>
            </c:strRef>
          </c:cat>
          <c:val>
            <c:numRef>
              <c:f>'[Gráfico en Microsoft Office Word]Hoja1'!$P$2:$P$6</c:f>
              <c:numCache>
                <c:formatCode>General</c:formatCode>
                <c:ptCount val="5"/>
                <c:pt idx="0">
                  <c:v>30</c:v>
                </c:pt>
                <c:pt idx="1">
                  <c:v>20</c:v>
                </c:pt>
                <c:pt idx="2">
                  <c:v>42</c:v>
                </c:pt>
                <c:pt idx="3">
                  <c:v>30</c:v>
                </c:pt>
                <c:pt idx="4">
                  <c:v>19</c:v>
                </c:pt>
              </c:numCache>
            </c:numRef>
          </c:val>
        </c:ser>
        <c:ser>
          <c:idx val="15"/>
          <c:order val="15"/>
          <c:tx>
            <c:strRef>
              <c:f>'[Gráfico en Microsoft Office Word]Hoja1'!$Q$1</c:f>
              <c:strCache>
                <c:ptCount val="1"/>
                <c:pt idx="0">
                  <c:v>8 no</c:v>
                </c:pt>
              </c:strCache>
            </c:strRef>
          </c:tx>
          <c:cat>
            <c:strRef>
              <c:f>'[Gráfico en Microsoft Office Word]Hoja1'!$A$2:$A$6</c:f>
              <c:strCache>
                <c:ptCount val="5"/>
                <c:pt idx="0">
                  <c:v>DUITAMA  </c:v>
                </c:pt>
                <c:pt idx="1">
                  <c:v>CALI</c:v>
                </c:pt>
                <c:pt idx="2">
                  <c:v>CARTAGENA</c:v>
                </c:pt>
                <c:pt idx="3">
                  <c:v>TIERRALTA</c:v>
                </c:pt>
                <c:pt idx="4">
                  <c:v>SOACHA</c:v>
                </c:pt>
              </c:strCache>
            </c:strRef>
          </c:cat>
          <c:val>
            <c:numRef>
              <c:f>'[Gráfico en Microsoft Office Word]Hoja1'!$Q$2:$Q$6</c:f>
              <c:numCache>
                <c:formatCode>General</c:formatCode>
                <c:ptCount val="5"/>
                <c:pt idx="0">
                  <c:v>20</c:v>
                </c:pt>
                <c:pt idx="1">
                  <c:v>30</c:v>
                </c:pt>
                <c:pt idx="2">
                  <c:v>8</c:v>
                </c:pt>
                <c:pt idx="3">
                  <c:v>20</c:v>
                </c:pt>
                <c:pt idx="4">
                  <c:v>31</c:v>
                </c:pt>
              </c:numCache>
            </c:numRef>
          </c:val>
        </c:ser>
        <c:ser>
          <c:idx val="16"/>
          <c:order val="16"/>
          <c:tx>
            <c:strRef>
              <c:f>'[Gráfico en Microsoft Office Word]Hoja1'!$R$1</c:f>
              <c:strCache>
                <c:ptCount val="1"/>
                <c:pt idx="0">
                  <c:v>9 si</c:v>
                </c:pt>
              </c:strCache>
            </c:strRef>
          </c:tx>
          <c:cat>
            <c:strRef>
              <c:f>'[Gráfico en Microsoft Office Word]Hoja1'!$A$2:$A$6</c:f>
              <c:strCache>
                <c:ptCount val="5"/>
                <c:pt idx="0">
                  <c:v>DUITAMA  </c:v>
                </c:pt>
                <c:pt idx="1">
                  <c:v>CALI</c:v>
                </c:pt>
                <c:pt idx="2">
                  <c:v>CARTAGENA</c:v>
                </c:pt>
                <c:pt idx="3">
                  <c:v>TIERRALTA</c:v>
                </c:pt>
                <c:pt idx="4">
                  <c:v>SOACHA</c:v>
                </c:pt>
              </c:strCache>
            </c:strRef>
          </c:cat>
          <c:val>
            <c:numRef>
              <c:f>'[Gráfico en Microsoft Office Word]Hoja1'!$R$2:$R$6</c:f>
              <c:numCache>
                <c:formatCode>General</c:formatCode>
                <c:ptCount val="5"/>
                <c:pt idx="0">
                  <c:v>35</c:v>
                </c:pt>
                <c:pt idx="1">
                  <c:v>20</c:v>
                </c:pt>
                <c:pt idx="2">
                  <c:v>34</c:v>
                </c:pt>
                <c:pt idx="3">
                  <c:v>30</c:v>
                </c:pt>
                <c:pt idx="4">
                  <c:v>22</c:v>
                </c:pt>
              </c:numCache>
            </c:numRef>
          </c:val>
        </c:ser>
        <c:ser>
          <c:idx val="17"/>
          <c:order val="17"/>
          <c:tx>
            <c:strRef>
              <c:f>'[Gráfico en Microsoft Office Word]Hoja1'!$S$1</c:f>
              <c:strCache>
                <c:ptCount val="1"/>
                <c:pt idx="0">
                  <c:v>9 no</c:v>
                </c:pt>
              </c:strCache>
            </c:strRef>
          </c:tx>
          <c:cat>
            <c:strRef>
              <c:f>'[Gráfico en Microsoft Office Word]Hoja1'!$A$2:$A$6</c:f>
              <c:strCache>
                <c:ptCount val="5"/>
                <c:pt idx="0">
                  <c:v>DUITAMA  </c:v>
                </c:pt>
                <c:pt idx="1">
                  <c:v>CALI</c:v>
                </c:pt>
                <c:pt idx="2">
                  <c:v>CARTAGENA</c:v>
                </c:pt>
                <c:pt idx="3">
                  <c:v>TIERRALTA</c:v>
                </c:pt>
                <c:pt idx="4">
                  <c:v>SOACHA</c:v>
                </c:pt>
              </c:strCache>
            </c:strRef>
          </c:cat>
          <c:val>
            <c:numRef>
              <c:f>'[Gráfico en Microsoft Office Word]Hoja1'!$S$2:$S$6</c:f>
              <c:numCache>
                <c:formatCode>General</c:formatCode>
                <c:ptCount val="5"/>
                <c:pt idx="0">
                  <c:v>15</c:v>
                </c:pt>
                <c:pt idx="1">
                  <c:v>30</c:v>
                </c:pt>
                <c:pt idx="2">
                  <c:v>16</c:v>
                </c:pt>
                <c:pt idx="3">
                  <c:v>20</c:v>
                </c:pt>
                <c:pt idx="4">
                  <c:v>33</c:v>
                </c:pt>
              </c:numCache>
            </c:numRef>
          </c:val>
        </c:ser>
        <c:ser>
          <c:idx val="18"/>
          <c:order val="18"/>
          <c:tx>
            <c:strRef>
              <c:f>'[Gráfico en Microsoft Office Word]Hoja1'!$T$1</c:f>
              <c:strCache>
                <c:ptCount val="1"/>
                <c:pt idx="0">
                  <c:v>10 si</c:v>
                </c:pt>
              </c:strCache>
            </c:strRef>
          </c:tx>
          <c:cat>
            <c:strRef>
              <c:f>'[Gráfico en Microsoft Office Word]Hoja1'!$A$2:$A$6</c:f>
              <c:strCache>
                <c:ptCount val="5"/>
                <c:pt idx="0">
                  <c:v>DUITAMA  </c:v>
                </c:pt>
                <c:pt idx="1">
                  <c:v>CALI</c:v>
                </c:pt>
                <c:pt idx="2">
                  <c:v>CARTAGENA</c:v>
                </c:pt>
                <c:pt idx="3">
                  <c:v>TIERRALTA</c:v>
                </c:pt>
                <c:pt idx="4">
                  <c:v>SOACHA</c:v>
                </c:pt>
              </c:strCache>
            </c:strRef>
          </c:cat>
          <c:val>
            <c:numRef>
              <c:f>'[Gráfico en Microsoft Office Word]Hoja1'!$T$2:$T$6</c:f>
              <c:numCache>
                <c:formatCode>General</c:formatCode>
                <c:ptCount val="5"/>
                <c:pt idx="0">
                  <c:v>30</c:v>
                </c:pt>
                <c:pt idx="1">
                  <c:v>30</c:v>
                </c:pt>
                <c:pt idx="2">
                  <c:v>45</c:v>
                </c:pt>
                <c:pt idx="3">
                  <c:v>40</c:v>
                </c:pt>
                <c:pt idx="4">
                  <c:v>29</c:v>
                </c:pt>
              </c:numCache>
            </c:numRef>
          </c:val>
        </c:ser>
        <c:ser>
          <c:idx val="19"/>
          <c:order val="19"/>
          <c:tx>
            <c:strRef>
              <c:f>'[Gráfico en Microsoft Office Word]Hoja1'!$U$1</c:f>
              <c:strCache>
                <c:ptCount val="1"/>
                <c:pt idx="0">
                  <c:v>10 no</c:v>
                </c:pt>
              </c:strCache>
            </c:strRef>
          </c:tx>
          <c:cat>
            <c:strRef>
              <c:f>'[Gráfico en Microsoft Office Word]Hoja1'!$A$2:$A$6</c:f>
              <c:strCache>
                <c:ptCount val="5"/>
                <c:pt idx="0">
                  <c:v>DUITAMA  </c:v>
                </c:pt>
                <c:pt idx="1">
                  <c:v>CALI</c:v>
                </c:pt>
                <c:pt idx="2">
                  <c:v>CARTAGENA</c:v>
                </c:pt>
                <c:pt idx="3">
                  <c:v>TIERRALTA</c:v>
                </c:pt>
                <c:pt idx="4">
                  <c:v>SOACHA</c:v>
                </c:pt>
              </c:strCache>
            </c:strRef>
          </c:cat>
          <c:val>
            <c:numRef>
              <c:f>'[Gráfico en Microsoft Office Word]Hoja1'!$U$2:$U$6</c:f>
              <c:numCache>
                <c:formatCode>General</c:formatCode>
                <c:ptCount val="5"/>
                <c:pt idx="0">
                  <c:v>20</c:v>
                </c:pt>
                <c:pt idx="1">
                  <c:v>20</c:v>
                </c:pt>
                <c:pt idx="2">
                  <c:v>5</c:v>
                </c:pt>
                <c:pt idx="3">
                  <c:v>10</c:v>
                </c:pt>
                <c:pt idx="4">
                  <c:v>10</c:v>
                </c:pt>
              </c:numCache>
            </c:numRef>
          </c:val>
        </c:ser>
        <c:shape val="box"/>
        <c:axId val="56220288"/>
        <c:axId val="56627584"/>
        <c:axId val="0"/>
      </c:bar3DChart>
      <c:catAx>
        <c:axId val="56220288"/>
        <c:scaling>
          <c:orientation val="minMax"/>
        </c:scaling>
        <c:axPos val="b"/>
        <c:tickLblPos val="nextTo"/>
        <c:txPr>
          <a:bodyPr/>
          <a:lstStyle/>
          <a:p>
            <a:pPr>
              <a:defRPr b="1" i="0" baseline="0">
                <a:solidFill>
                  <a:srgbClr val="C00000"/>
                </a:solidFill>
                <a:latin typeface="+mn-lt"/>
              </a:defRPr>
            </a:pPr>
            <a:endParaRPr lang="es-CO"/>
          </a:p>
        </c:txPr>
        <c:crossAx val="56627584"/>
        <c:crosses val="autoZero"/>
        <c:auto val="1"/>
        <c:lblAlgn val="ctr"/>
        <c:lblOffset val="100"/>
      </c:catAx>
      <c:valAx>
        <c:axId val="56627584"/>
        <c:scaling>
          <c:orientation val="minMax"/>
        </c:scaling>
        <c:axPos val="l"/>
        <c:majorGridlines/>
        <c:numFmt formatCode="General" sourceLinked="1"/>
        <c:tickLblPos val="nextTo"/>
        <c:crossAx val="56220288"/>
        <c:crosses val="autoZero"/>
        <c:crossBetween val="between"/>
      </c:valAx>
    </c:plotArea>
    <c:legend>
      <c:legendPos val="r"/>
      <c:layout>
        <c:manualLayout>
          <c:xMode val="edge"/>
          <c:yMode val="edge"/>
          <c:x val="0.88667998021986416"/>
          <c:y val="3.766264243715698E-2"/>
          <c:w val="9.6411807219749693E-2"/>
          <c:h val="0.91785459394233559"/>
        </c:manualLayout>
      </c:layout>
    </c:legend>
    <c:plotVisOnly val="1"/>
  </c:chart>
  <c:spPr>
    <a:ln w="73025" cmpd="dbl">
      <a:solidFill>
        <a:srgbClr val="F79646">
          <a:lumMod val="75000"/>
        </a:srgbClr>
      </a:solidFill>
    </a:ln>
    <a:effectLst/>
    <a:scene3d>
      <a:camera prst="orthographicFront"/>
      <a:lightRig rig="threePt" dir="t"/>
    </a:scene3d>
    <a:sp3d/>
  </c:sp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CA6BB513-4827-45BF-B981-2A431CBF85EF}" type="datetimeFigureOut">
              <a:rPr lang="es-CO" smtClean="0"/>
              <a:pPr/>
              <a:t>01/12/2012</a:t>
            </a:fld>
            <a:endParaRPr lang="es-CO"/>
          </a:p>
        </p:txBody>
      </p:sp>
      <p:sp>
        <p:nvSpPr>
          <p:cNvPr id="20" name="19 Marcador de pie de página"/>
          <p:cNvSpPr>
            <a:spLocks noGrp="1"/>
          </p:cNvSpPr>
          <p:nvPr>
            <p:ph type="ftr" sz="quarter" idx="11"/>
          </p:nvPr>
        </p:nvSpPr>
        <p:spPr/>
        <p:txBody>
          <a:bodyPr/>
          <a:lstStyle>
            <a:extLst/>
          </a:lstStyle>
          <a:p>
            <a:endParaRPr lang="es-CO"/>
          </a:p>
        </p:txBody>
      </p:sp>
      <p:sp>
        <p:nvSpPr>
          <p:cNvPr id="10" name="9 Marcador de número de diapositiva"/>
          <p:cNvSpPr>
            <a:spLocks noGrp="1"/>
          </p:cNvSpPr>
          <p:nvPr>
            <p:ph type="sldNum" sz="quarter" idx="12"/>
          </p:nvPr>
        </p:nvSpPr>
        <p:spPr/>
        <p:txBody>
          <a:bodyPr/>
          <a:lstStyle>
            <a:extLst/>
          </a:lstStyle>
          <a:p>
            <a:fld id="{ED051210-55EB-4DAE-8816-DE41DCF0C4B6}" type="slidenum">
              <a:rPr lang="es-CO" smtClean="0"/>
              <a:pPr/>
              <a:t>‹Nº›</a:t>
            </a:fld>
            <a:endParaRPr lang="es-CO"/>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A6BB513-4827-45BF-B981-2A431CBF85EF}" type="datetimeFigureOut">
              <a:rPr lang="es-CO" smtClean="0"/>
              <a:pPr/>
              <a:t>01/12/2012</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ED051210-55EB-4DAE-8816-DE41DCF0C4B6}"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A6BB513-4827-45BF-B981-2A431CBF85EF}" type="datetimeFigureOut">
              <a:rPr lang="es-CO" smtClean="0"/>
              <a:pPr/>
              <a:t>01/12/2012</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ED051210-55EB-4DAE-8816-DE41DCF0C4B6}"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A6BB513-4827-45BF-B981-2A431CBF85EF}" type="datetimeFigureOut">
              <a:rPr lang="es-CO" smtClean="0"/>
              <a:pPr/>
              <a:t>01/12/2012</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ED051210-55EB-4DAE-8816-DE41DCF0C4B6}"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CA6BB513-4827-45BF-B981-2A431CBF85EF}" type="datetimeFigureOut">
              <a:rPr lang="es-CO" smtClean="0"/>
              <a:pPr/>
              <a:t>01/12/2012</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ED051210-55EB-4DAE-8816-DE41DCF0C4B6}" type="slidenum">
              <a:rPr lang="es-CO" smtClean="0"/>
              <a:pPr/>
              <a:t>‹Nº›</a:t>
            </a:fld>
            <a:endParaRPr lang="es-CO"/>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CA6BB513-4827-45BF-B981-2A431CBF85EF}" type="datetimeFigureOut">
              <a:rPr lang="es-CO" smtClean="0"/>
              <a:pPr/>
              <a:t>01/12/2012</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ED051210-55EB-4DAE-8816-DE41DCF0C4B6}"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CA6BB513-4827-45BF-B981-2A431CBF85EF}" type="datetimeFigureOut">
              <a:rPr lang="es-CO" smtClean="0"/>
              <a:pPr/>
              <a:t>01/12/2012</a:t>
            </a:fld>
            <a:endParaRPr lang="es-CO"/>
          </a:p>
        </p:txBody>
      </p:sp>
      <p:sp>
        <p:nvSpPr>
          <p:cNvPr id="8" name="7 Marcador de pie de página"/>
          <p:cNvSpPr>
            <a:spLocks noGrp="1"/>
          </p:cNvSpPr>
          <p:nvPr>
            <p:ph type="ftr" sz="quarter" idx="11"/>
          </p:nvPr>
        </p:nvSpPr>
        <p:spPr/>
        <p:txBody>
          <a:bodyPr/>
          <a:lstStyle>
            <a:extLst/>
          </a:lstStyle>
          <a:p>
            <a:endParaRPr lang="es-CO"/>
          </a:p>
        </p:txBody>
      </p:sp>
      <p:sp>
        <p:nvSpPr>
          <p:cNvPr id="9" name="8 Marcador de número de diapositiva"/>
          <p:cNvSpPr>
            <a:spLocks noGrp="1"/>
          </p:cNvSpPr>
          <p:nvPr>
            <p:ph type="sldNum" sz="quarter" idx="12"/>
          </p:nvPr>
        </p:nvSpPr>
        <p:spPr/>
        <p:txBody>
          <a:bodyPr/>
          <a:lstStyle>
            <a:extLst/>
          </a:lstStyle>
          <a:p>
            <a:fld id="{ED051210-55EB-4DAE-8816-DE41DCF0C4B6}"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CA6BB513-4827-45BF-B981-2A431CBF85EF}" type="datetimeFigureOut">
              <a:rPr lang="es-CO" smtClean="0"/>
              <a:pPr/>
              <a:t>01/12/2012</a:t>
            </a:fld>
            <a:endParaRPr lang="es-CO"/>
          </a:p>
        </p:txBody>
      </p:sp>
      <p:sp>
        <p:nvSpPr>
          <p:cNvPr id="4" name="3 Marcador de pie de página"/>
          <p:cNvSpPr>
            <a:spLocks noGrp="1"/>
          </p:cNvSpPr>
          <p:nvPr>
            <p:ph type="ftr" sz="quarter" idx="11"/>
          </p:nvPr>
        </p:nvSpPr>
        <p:spPr/>
        <p:txBody>
          <a:bodyPr/>
          <a:lstStyle>
            <a:extLst/>
          </a:lstStyle>
          <a:p>
            <a:endParaRPr lang="es-CO"/>
          </a:p>
        </p:txBody>
      </p:sp>
      <p:sp>
        <p:nvSpPr>
          <p:cNvPr id="5" name="4 Marcador de número de diapositiva"/>
          <p:cNvSpPr>
            <a:spLocks noGrp="1"/>
          </p:cNvSpPr>
          <p:nvPr>
            <p:ph type="sldNum" sz="quarter" idx="12"/>
          </p:nvPr>
        </p:nvSpPr>
        <p:spPr/>
        <p:txBody>
          <a:bodyPr/>
          <a:lstStyle>
            <a:extLst/>
          </a:lstStyle>
          <a:p>
            <a:fld id="{ED051210-55EB-4DAE-8816-DE41DCF0C4B6}"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CA6BB513-4827-45BF-B981-2A431CBF85EF}" type="datetimeFigureOut">
              <a:rPr lang="es-CO" smtClean="0"/>
              <a:pPr/>
              <a:t>01/12/2012</a:t>
            </a:fld>
            <a:endParaRPr lang="es-CO"/>
          </a:p>
        </p:txBody>
      </p:sp>
      <p:sp>
        <p:nvSpPr>
          <p:cNvPr id="3" name="2 Marcador de pie de página"/>
          <p:cNvSpPr>
            <a:spLocks noGrp="1"/>
          </p:cNvSpPr>
          <p:nvPr>
            <p:ph type="ftr" sz="quarter" idx="11"/>
          </p:nvPr>
        </p:nvSpPr>
        <p:spPr/>
        <p:txBody>
          <a:bodyPr/>
          <a:lstStyle>
            <a:extLst/>
          </a:lstStyle>
          <a:p>
            <a:endParaRPr lang="es-CO"/>
          </a:p>
        </p:txBody>
      </p:sp>
      <p:sp>
        <p:nvSpPr>
          <p:cNvPr id="4" name="3 Marcador de número de diapositiva"/>
          <p:cNvSpPr>
            <a:spLocks noGrp="1"/>
          </p:cNvSpPr>
          <p:nvPr>
            <p:ph type="sldNum" sz="quarter" idx="12"/>
          </p:nvPr>
        </p:nvSpPr>
        <p:spPr/>
        <p:txBody>
          <a:bodyPr/>
          <a:lstStyle>
            <a:extLst/>
          </a:lstStyle>
          <a:p>
            <a:fld id="{ED051210-55EB-4DAE-8816-DE41DCF0C4B6}" type="slidenum">
              <a:rPr lang="es-CO" smtClean="0"/>
              <a:pPr/>
              <a:t>‹Nº›</a:t>
            </a:fld>
            <a:endParaRPr lang="es-CO"/>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CA6BB513-4827-45BF-B981-2A431CBF85EF}" type="datetimeFigureOut">
              <a:rPr lang="es-CO" smtClean="0"/>
              <a:pPr/>
              <a:t>01/12/2012</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ED051210-55EB-4DAE-8816-DE41DCF0C4B6}"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CA6BB513-4827-45BF-B981-2A431CBF85EF}" type="datetimeFigureOut">
              <a:rPr lang="es-CO" smtClean="0"/>
              <a:pPr/>
              <a:t>01/12/2012</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ED051210-55EB-4DAE-8816-DE41DCF0C4B6}" type="slidenum">
              <a:rPr lang="es-CO" smtClean="0"/>
              <a:pPr/>
              <a:t>‹Nº›</a:t>
            </a:fld>
            <a:endParaRPr lang="es-CO"/>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A6BB513-4827-45BF-B981-2A431CBF85EF}" type="datetimeFigureOut">
              <a:rPr lang="es-CO" smtClean="0"/>
              <a:pPr/>
              <a:t>01/12/2012</a:t>
            </a:fld>
            <a:endParaRPr lang="es-CO"/>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CO"/>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D051210-55EB-4DAE-8816-DE41DCF0C4B6}" type="slidenum">
              <a:rPr lang="es-CO" smtClean="0"/>
              <a:pPr/>
              <a:t>‹Nº›</a:t>
            </a:fld>
            <a:endParaRPr lang="es-CO"/>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3857620" y="1059404"/>
            <a:ext cx="2374304" cy="369332"/>
          </a:xfrm>
          <a:prstGeom prst="rect">
            <a:avLst/>
          </a:prstGeom>
        </p:spPr>
        <p:txBody>
          <a:bodyPr wrap="none">
            <a:spAutoFit/>
          </a:bodyPr>
          <a:lstStyle/>
          <a:p>
            <a:r>
              <a:rPr lang="es-CO" b="1" dirty="0" smtClean="0">
                <a:solidFill>
                  <a:srgbClr val="C00000"/>
                </a:solidFill>
              </a:rPr>
              <a:t>PROYECTO FINAL </a:t>
            </a:r>
            <a:endParaRPr lang="es-CO" dirty="0">
              <a:solidFill>
                <a:srgbClr val="C00000"/>
              </a:solidFill>
            </a:endParaRPr>
          </a:p>
        </p:txBody>
      </p:sp>
      <p:sp>
        <p:nvSpPr>
          <p:cNvPr id="4" name="3 Rectángulo"/>
          <p:cNvSpPr/>
          <p:nvPr/>
        </p:nvSpPr>
        <p:spPr>
          <a:xfrm>
            <a:off x="1500166" y="1785926"/>
            <a:ext cx="7215238" cy="523220"/>
          </a:xfrm>
          <a:prstGeom prst="rect">
            <a:avLst/>
          </a:prstGeom>
        </p:spPr>
        <p:txBody>
          <a:bodyPr wrap="squar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s-CO" sz="28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aiandra GD" pitchFamily="34" charset="0"/>
              </a:rPr>
              <a:t>MAPA </a:t>
            </a:r>
            <a:r>
              <a:rPr lang="es-CO" sz="28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aiandra GD" pitchFamily="34" charset="0"/>
              </a:rPr>
              <a:t>DE CONOCIMIENTO </a:t>
            </a:r>
            <a:r>
              <a:rPr lang="es-CO" sz="28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aiandra GD" pitchFamily="34" charset="0"/>
              </a:rPr>
              <a:t>REGIONAL:</a:t>
            </a:r>
            <a:endParaRPr lang="es-CO" sz="28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5" name="4 Rectángulo"/>
          <p:cNvSpPr/>
          <p:nvPr/>
        </p:nvSpPr>
        <p:spPr>
          <a:xfrm>
            <a:off x="2143108" y="3071810"/>
            <a:ext cx="5214974" cy="3416320"/>
          </a:xfrm>
          <a:prstGeom prst="rect">
            <a:avLst/>
          </a:prstGeom>
        </p:spPr>
        <p:txBody>
          <a:bodyPr wrap="squar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lnSpc>
                <a:spcPct val="150000"/>
              </a:lnSpc>
            </a:pPr>
            <a:r>
              <a:rPr lang="es-CO" sz="1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ALUMNOS</a:t>
            </a:r>
            <a:br>
              <a:rPr lang="es-CO" sz="1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r>
              <a:rPr lang="es-CO" sz="1400" cap="all" dirty="0" smtClean="0">
                <a:ln/>
                <a:solidFill>
                  <a:srgbClr val="00698E"/>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omic Sans MS" pitchFamily="66" charset="0"/>
              </a:rPr>
              <a:t>CARMEN ALVAREZ         Código.22785838</a:t>
            </a:r>
            <a:br>
              <a:rPr lang="es-CO" sz="1400" cap="all" dirty="0" smtClean="0">
                <a:ln/>
                <a:solidFill>
                  <a:srgbClr val="00698E"/>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omic Sans MS" pitchFamily="66" charset="0"/>
              </a:rPr>
            </a:br>
            <a:r>
              <a:rPr lang="es-CO" sz="1400" cap="all" dirty="0" smtClean="0">
                <a:ln/>
                <a:solidFill>
                  <a:srgbClr val="00698E"/>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omic Sans MS" pitchFamily="66" charset="0"/>
              </a:rPr>
              <a:t>LUSY AMPARO MERA      Código.29539293</a:t>
            </a:r>
            <a:br>
              <a:rPr lang="es-CO" sz="1400" cap="all" dirty="0" smtClean="0">
                <a:ln/>
                <a:solidFill>
                  <a:srgbClr val="00698E"/>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omic Sans MS" pitchFamily="66" charset="0"/>
              </a:rPr>
            </a:br>
            <a:r>
              <a:rPr lang="es-CO" sz="1400" cap="all" dirty="0" smtClean="0">
                <a:ln/>
                <a:solidFill>
                  <a:srgbClr val="00698E"/>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omic Sans MS" pitchFamily="66" charset="0"/>
              </a:rPr>
              <a:t>RUT NEDYS CHICA         Código. 26216620</a:t>
            </a:r>
            <a:br>
              <a:rPr lang="es-CO" sz="1400" cap="all" dirty="0" smtClean="0">
                <a:ln/>
                <a:solidFill>
                  <a:srgbClr val="00698E"/>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omic Sans MS" pitchFamily="66" charset="0"/>
              </a:rPr>
            </a:br>
            <a:r>
              <a:rPr lang="es-CO" sz="1400" cap="all" dirty="0" smtClean="0">
                <a:ln/>
                <a:solidFill>
                  <a:srgbClr val="00698E"/>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omic Sans MS" pitchFamily="66" charset="0"/>
              </a:rPr>
              <a:t>LINA NIÑO SUPANTEVE  Código. 23449668</a:t>
            </a:r>
            <a:br>
              <a:rPr lang="es-CO" sz="1400" cap="all" dirty="0" smtClean="0">
                <a:ln/>
                <a:solidFill>
                  <a:srgbClr val="00698E"/>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omic Sans MS" pitchFamily="66" charset="0"/>
              </a:rPr>
            </a:br>
            <a:r>
              <a:rPr lang="es-CO" sz="1400" cap="all" dirty="0" smtClean="0">
                <a:ln/>
                <a:solidFill>
                  <a:srgbClr val="00698E"/>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omic Sans MS" pitchFamily="66" charset="0"/>
              </a:rPr>
              <a:t>SILVANA PEREZ E.         CÓDIGO.22808924</a:t>
            </a:r>
            <a:r>
              <a:rPr lang="es-CO" sz="1400" b="1" cap="all" dirty="0" smtClean="0">
                <a:ln/>
                <a:solidFill>
                  <a:srgbClr val="00698E"/>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r>
            <a:br>
              <a:rPr lang="es-CO" sz="1400" b="1" cap="all" dirty="0" smtClean="0">
                <a:ln/>
                <a:solidFill>
                  <a:srgbClr val="00698E"/>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r>
              <a:rPr lang="es-CO" sz="1400" cap="all" dirty="0" smtClean="0">
                <a:ln/>
                <a:solidFill>
                  <a:srgbClr val="00698E"/>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omic Sans MS" pitchFamily="66" charset="0"/>
              </a:rPr>
              <a:t>Grupo 712001_4</a:t>
            </a:r>
            <a:r>
              <a:rPr lang="es-CO" sz="1200" b="1" cap="all" dirty="0" smtClean="0">
                <a:ln/>
                <a:solidFill>
                  <a:srgbClr val="00698E"/>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r>
            <a:br>
              <a:rPr lang="es-CO" sz="1200" b="1" cap="all" dirty="0" smtClean="0">
                <a:ln/>
                <a:solidFill>
                  <a:srgbClr val="00698E"/>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r>
              <a:rPr lang="es-CO" sz="1400" b="1" cap="all" dirty="0" smtClean="0">
                <a:ln/>
                <a:solidFill>
                  <a:srgbClr val="00698E"/>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omic Sans MS" pitchFamily="66" charset="0"/>
              </a:rPr>
              <a:t>TUTORA</a:t>
            </a:r>
            <a:br>
              <a:rPr lang="es-CO" sz="1400" b="1" cap="all" dirty="0" smtClean="0">
                <a:ln/>
                <a:solidFill>
                  <a:srgbClr val="00698E"/>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omic Sans MS" pitchFamily="66" charset="0"/>
              </a:rPr>
            </a:br>
            <a:r>
              <a:rPr lang="es-CO" sz="1400" b="1" cap="all" dirty="0" smtClean="0">
                <a:ln/>
                <a:solidFill>
                  <a:srgbClr val="00698E"/>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omic Sans MS" pitchFamily="66" charset="0"/>
              </a:rPr>
              <a:t>PETRONA SALGADO</a:t>
            </a:r>
            <a:r>
              <a:rPr lang="es-CO" b="1" cap="all" dirty="0" smtClean="0">
                <a:ln/>
                <a:solidFill>
                  <a:srgbClr val="00698E"/>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r>
            <a:br>
              <a:rPr lang="es-CO" b="1" cap="all" dirty="0" smtClean="0">
                <a:ln/>
                <a:solidFill>
                  <a:srgbClr val="00698E"/>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r>
              <a:rPr lang="es-CO" b="1" cap="all" dirty="0" smtClean="0">
                <a:ln/>
                <a:solidFill>
                  <a:srgbClr val="00698E"/>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Nov. 2012</a:t>
            </a:r>
            <a:endParaRPr lang="es-CO" sz="1600" b="1" cap="all" dirty="0">
              <a:ln/>
              <a:solidFill>
                <a:srgbClr val="00698E"/>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pic>
        <p:nvPicPr>
          <p:cNvPr id="1027" name="Imagen 1" descr="http://3.bp.blogspot.com/_jC7pXCuXTFU/SwSrlPPgaqI/AAAAAAAAAIk/ikQ1QojHEZM/s1600/logo_unad.jpg"/>
          <p:cNvPicPr>
            <a:picLocks noChangeAspect="1" noChangeArrowheads="1"/>
          </p:cNvPicPr>
          <p:nvPr/>
        </p:nvPicPr>
        <p:blipFill>
          <a:blip r:embed="rId2" cstate="print"/>
          <a:srcRect/>
          <a:stretch>
            <a:fillRect/>
          </a:stretch>
        </p:blipFill>
        <p:spPr bwMode="auto">
          <a:xfrm>
            <a:off x="1785918" y="386542"/>
            <a:ext cx="1428760" cy="827880"/>
          </a:xfrm>
          <a:prstGeom prst="rect">
            <a:avLst/>
          </a:prstGeom>
          <a:noFill/>
          <a:ln w="9525">
            <a:noFill/>
            <a:miter lim="800000"/>
            <a:headEnd/>
            <a:tailEnd/>
          </a:ln>
        </p:spPr>
      </p:pic>
      <p:sp>
        <p:nvSpPr>
          <p:cNvPr id="9" name="8 Rectángulo"/>
          <p:cNvSpPr/>
          <p:nvPr/>
        </p:nvSpPr>
        <p:spPr>
          <a:xfrm>
            <a:off x="1428728" y="1285860"/>
            <a:ext cx="2143140" cy="430887"/>
          </a:xfrm>
          <a:prstGeom prst="rect">
            <a:avLst/>
          </a:prstGeom>
        </p:spPr>
        <p:txBody>
          <a:bodyPr wrap="square">
            <a:spAutoFit/>
          </a:bodyPr>
          <a:lstStyle/>
          <a:p>
            <a:pPr lvl="0" algn="ctr" fontAlgn="base">
              <a:spcBef>
                <a:spcPct val="0"/>
              </a:spcBef>
              <a:spcAft>
                <a:spcPct val="0"/>
              </a:spcAft>
            </a:pPr>
            <a:r>
              <a:rPr lang="es-CO" sz="1050" b="1" dirty="0" smtClean="0">
                <a:solidFill>
                  <a:srgbClr val="0000FF"/>
                </a:solidFill>
                <a:latin typeface="Segoe Print" pitchFamily="2" charset="0"/>
                <a:cs typeface="Arial" pitchFamily="34" charset="0"/>
              </a:rPr>
              <a:t>Por la Calidad Educativa </a:t>
            </a:r>
          </a:p>
          <a:p>
            <a:pPr lvl="0" algn="ctr" fontAlgn="base">
              <a:spcBef>
                <a:spcPct val="0"/>
              </a:spcBef>
              <a:spcAft>
                <a:spcPct val="0"/>
              </a:spcAft>
            </a:pPr>
            <a:r>
              <a:rPr lang="es-CO" sz="1050" b="1" dirty="0" smtClean="0">
                <a:solidFill>
                  <a:srgbClr val="0000FF"/>
                </a:solidFill>
                <a:latin typeface="Segoe Print" pitchFamily="2" charset="0"/>
                <a:cs typeface="Arial" pitchFamily="34" charset="0"/>
              </a:rPr>
              <a:t>y la Equidad Socia</a:t>
            </a:r>
            <a:r>
              <a:rPr lang="es-CO" sz="1050" b="1" dirty="0" smtClean="0">
                <a:solidFill>
                  <a:srgbClr val="00B0F0"/>
                </a:solidFill>
                <a:latin typeface="Segoe Print" pitchFamily="2" charset="0"/>
                <a:cs typeface="Arial" pitchFamily="34" charset="0"/>
              </a:rPr>
              <a:t>l</a:t>
            </a:r>
            <a:endParaRPr lang="es-CO" sz="2800" dirty="0" smtClean="0">
              <a:solidFill>
                <a:srgbClr val="00B0F0"/>
              </a:solidFill>
              <a:latin typeface="Arial" pitchFamily="34" charset="0"/>
              <a:cs typeface="Arial" pitchFamily="34" charset="0"/>
            </a:endParaRPr>
          </a:p>
        </p:txBody>
      </p:sp>
      <p:sp>
        <p:nvSpPr>
          <p:cNvPr id="7" name="6 Rectángulo"/>
          <p:cNvSpPr/>
          <p:nvPr/>
        </p:nvSpPr>
        <p:spPr>
          <a:xfrm>
            <a:off x="1428728" y="2357430"/>
            <a:ext cx="7215238" cy="523220"/>
          </a:xfrm>
          <a:prstGeom prst="rect">
            <a:avLst/>
          </a:prstGeom>
        </p:spPr>
        <p:txBody>
          <a:bodyPr wrap="squar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s-CO" sz="28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aiandra GD" pitchFamily="34" charset="0"/>
              </a:rPr>
              <a:t>Educación</a:t>
            </a:r>
            <a:endParaRPr lang="es-CO" sz="28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p14="http://schemas.microsoft.com/office/powerpoint/2010/main" xmlns="" val="37538188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title"/>
          </p:nvPr>
        </p:nvSpPr>
        <p:spPr>
          <a:xfrm>
            <a:off x="457200" y="338328"/>
            <a:ext cx="8229600" cy="1252728"/>
          </a:xfrm>
          <a:blipFill>
            <a:blip r:embed="rId2" cstate="print"/>
            <a:tile tx="0" ty="0" sx="100000" sy="100000" flip="none" algn="tl"/>
          </a:blipFill>
          <a:ln w="76200">
            <a:solidFill>
              <a:srgbClr val="FF4B4B"/>
            </a:solidFill>
          </a:ln>
        </p:spPr>
        <p:txBody>
          <a:bodyPr/>
          <a:lstStyle/>
          <a:p>
            <a:pPr algn="ctr"/>
            <a:r>
              <a:rPr lang="es-CO" dirty="0" smtClean="0">
                <a:solidFill>
                  <a:srgbClr val="FFFF00"/>
                </a:solidFill>
                <a:latin typeface="Biondi" pitchFamily="2" charset="0"/>
              </a:rPr>
              <a:t>C  A  L  I</a:t>
            </a:r>
            <a:endParaRPr lang="es-CO" dirty="0">
              <a:solidFill>
                <a:srgbClr val="FFFF00"/>
              </a:solidFill>
              <a:latin typeface="Biondi" pitchFamily="2" charset="0"/>
            </a:endParaRPr>
          </a:p>
        </p:txBody>
      </p:sp>
      <p:graphicFrame>
        <p:nvGraphicFramePr>
          <p:cNvPr id="8" name="3 Marcador de contenido"/>
          <p:cNvGraphicFramePr>
            <a:graphicFrameLocks noGrp="1"/>
          </p:cNvGraphicFramePr>
          <p:nvPr>
            <p:ph idx="1"/>
            <p:extLst>
              <p:ext uri="{D42A27DB-BD31-4B8C-83A1-F6EECF244321}">
                <p14:modId xmlns="" xmlns:p14="http://schemas.microsoft.com/office/powerpoint/2010/main" val="1170012515"/>
              </p:ext>
            </p:extLst>
          </p:nvPr>
        </p:nvGraphicFramePr>
        <p:xfrm>
          <a:off x="871538" y="1628800"/>
          <a:ext cx="7408862" cy="4856988"/>
        </p:xfrm>
        <a:graphic>
          <a:graphicData uri="http://schemas.openxmlformats.org/drawingml/2006/table">
            <a:tbl>
              <a:tblPr firstRow="1" bandRow="1">
                <a:tableStyleId>{5C22544A-7EE6-4342-B048-85BDC9FD1C3A}</a:tableStyleId>
              </a:tblPr>
              <a:tblGrid>
                <a:gridCol w="3704431"/>
                <a:gridCol w="3704431"/>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s-CO" sz="1800" b="1" kern="1200" baseline="0" dirty="0" smtClean="0">
                          <a:solidFill>
                            <a:schemeClr val="lt1"/>
                          </a:solidFill>
                          <a:latin typeface="Arial" pitchFamily="34" charset="0"/>
                          <a:ea typeface="+mn-ea"/>
                          <a:cs typeface="Arial" pitchFamily="34" charset="0"/>
                        </a:rPr>
                        <a:t>categorías de análisis </a:t>
                      </a:r>
                    </a:p>
                    <a:p>
                      <a:endParaRPr lang="es-CO"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solidFill>
                      <a:srgbClr val="C00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s-CO" sz="1800" b="1" kern="1200" baseline="0" dirty="0" smtClean="0">
                          <a:solidFill>
                            <a:schemeClr val="lt1"/>
                          </a:solidFill>
                          <a:latin typeface="Arial" pitchFamily="34" charset="0"/>
                          <a:ea typeface="+mn-ea"/>
                          <a:cs typeface="Arial" pitchFamily="34" charset="0"/>
                        </a:rPr>
                        <a:t>Preguntas </a:t>
                      </a:r>
                      <a:r>
                        <a:rPr kumimoji="0" lang="es-CO" sz="1800" b="1" kern="1200" baseline="0" dirty="0" err="1" smtClean="0">
                          <a:solidFill>
                            <a:schemeClr val="lt1"/>
                          </a:solidFill>
                          <a:latin typeface="Arial" pitchFamily="34" charset="0"/>
                          <a:ea typeface="+mn-ea"/>
                          <a:cs typeface="Arial" pitchFamily="34" charset="0"/>
                        </a:rPr>
                        <a:t>problematizadoras</a:t>
                      </a:r>
                      <a:r>
                        <a:rPr kumimoji="0" lang="es-CO" sz="1800" b="1" kern="1200" baseline="0" dirty="0" smtClean="0">
                          <a:solidFill>
                            <a:schemeClr val="lt1"/>
                          </a:solidFill>
                          <a:latin typeface="Arial" pitchFamily="34" charset="0"/>
                          <a:ea typeface="+mn-ea"/>
                          <a:cs typeface="Arial" pitchFamily="34" charset="0"/>
                        </a:rPr>
                        <a:t> </a:t>
                      </a:r>
                    </a:p>
                    <a:p>
                      <a:endParaRPr lang="es-CO" dirty="0"/>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solidFill>
                      <a:srgbClr val="C0000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s-ES" sz="1800" kern="1200" dirty="0" smtClean="0">
                          <a:solidFill>
                            <a:schemeClr val="dk1"/>
                          </a:solidFill>
                          <a:latin typeface="Arial" pitchFamily="34" charset="0"/>
                          <a:ea typeface="+mn-ea"/>
                          <a:cs typeface="Arial" pitchFamily="34" charset="0"/>
                        </a:rPr>
                        <a:t>El Departamento del Valle del Cauca, de acuerdo a las proyecciones de población del DANE presenta en el año 2007 4´248.913 habitantes, de los cuales 2´063.708 son hombres y 2´185.205 son mujeres, correspondiente éstas últimas al 51% del total. Los 36 Municipios no certificados, representan con 999.954 habitantes, el 24% del </a:t>
                      </a:r>
                      <a:r>
                        <a:rPr kumimoji="0" lang="es-ES" sz="1800" kern="1200" dirty="0" smtClean="0">
                          <a:solidFill>
                            <a:srgbClr val="FFFF00"/>
                          </a:solidFill>
                          <a:latin typeface="Arial" pitchFamily="34" charset="0"/>
                          <a:ea typeface="+mn-ea"/>
                          <a:cs typeface="Arial" pitchFamily="34" charset="0"/>
                        </a:rPr>
                        <a:t>total de la población del Departamento. Cali, la capital alberga el 51%.</a:t>
                      </a:r>
                      <a:endParaRPr kumimoji="0" lang="es-CO" sz="1800" kern="1200" dirty="0" smtClean="0">
                        <a:solidFill>
                          <a:srgbClr val="FFFF00"/>
                        </a:solidFill>
                        <a:latin typeface="Arial" pitchFamily="34" charset="0"/>
                        <a:ea typeface="+mn-ea"/>
                        <a:cs typeface="Arial" pitchFamily="34" charset="0"/>
                      </a:endParaRPr>
                    </a:p>
                    <a:p>
                      <a:endParaRPr lang="es-CO" dirty="0"/>
                    </a:p>
                  </a:txBody>
                  <a:tcPr>
                    <a:lnL w="12700" cap="flat" cmpd="sng" algn="ctr">
                      <a:noFill/>
                      <a:prstDash val="solid"/>
                      <a:round/>
                      <a:headEnd type="none" w="med" len="med"/>
                      <a:tailEnd type="none" w="med" len="med"/>
                    </a:lnL>
                    <a:lnB w="12700" cap="flat" cmpd="sng" algn="ctr">
                      <a:noFill/>
                      <a:prstDash val="solid"/>
                      <a:round/>
                      <a:headEnd type="none" w="med" len="med"/>
                      <a:tailEnd type="none" w="med" len="med"/>
                    </a:lnB>
                    <a:gradFill flip="none" rotWithShape="1">
                      <a:gsLst>
                        <a:gs pos="0">
                          <a:srgbClr val="FFF200"/>
                        </a:gs>
                        <a:gs pos="45000">
                          <a:srgbClr val="FF7A00"/>
                        </a:gs>
                        <a:gs pos="70000">
                          <a:srgbClr val="FF0300"/>
                        </a:gs>
                        <a:gs pos="100000">
                          <a:srgbClr val="4D0808"/>
                        </a:gs>
                      </a:gsLst>
                      <a:lin ang="5400000" scaled="0"/>
                      <a:tileRect/>
                    </a:gradFill>
                  </a:tcPr>
                </a:tc>
                <a:tc>
                  <a:txBody>
                    <a:bodyPr/>
                    <a:lstStyle/>
                    <a:p>
                      <a:pPr algn="just">
                        <a:lnSpc>
                          <a:spcPct val="115000"/>
                        </a:lnSpc>
                        <a:spcAft>
                          <a:spcPts val="1000"/>
                        </a:spcAft>
                      </a:pPr>
                      <a:r>
                        <a:rPr lang="es-ES" sz="1800" dirty="0" smtClean="0">
                          <a:latin typeface="Arial" pitchFamily="34" charset="0"/>
                          <a:ea typeface="Calibri"/>
                          <a:cs typeface="Arial" pitchFamily="34" charset="0"/>
                        </a:rPr>
                        <a:t>Qué poblaciones en condición de vulnerabilidad reciben atención educativa en nuestro Depto.?</a:t>
                      </a:r>
                      <a:endParaRPr lang="es-CO" sz="1800" dirty="0" smtClean="0">
                        <a:latin typeface="Arial" pitchFamily="34" charset="0"/>
                        <a:ea typeface="Calibri"/>
                        <a:cs typeface="Arial" pitchFamily="34" charset="0"/>
                      </a:endParaRPr>
                    </a:p>
                    <a:p>
                      <a:pPr algn="just">
                        <a:lnSpc>
                          <a:spcPct val="115000"/>
                        </a:lnSpc>
                        <a:spcAft>
                          <a:spcPts val="1000"/>
                        </a:spcAft>
                      </a:pPr>
                      <a:r>
                        <a:rPr lang="es-ES" sz="1800" dirty="0" smtClean="0">
                          <a:latin typeface="Arial" pitchFamily="34" charset="0"/>
                          <a:ea typeface="Calibri"/>
                          <a:cs typeface="Arial" pitchFamily="34" charset="0"/>
                        </a:rPr>
                        <a:t>Cuáles son las estrategias de acceso  y pertinencia que ha implementado el gobierno </a:t>
                      </a:r>
                      <a:r>
                        <a:rPr lang="es-ES" sz="1800" dirty="0" err="1" smtClean="0">
                          <a:latin typeface="Arial" pitchFamily="34" charset="0"/>
                          <a:ea typeface="Calibri"/>
                          <a:cs typeface="Arial" pitchFamily="34" charset="0"/>
                        </a:rPr>
                        <a:t>deptal</a:t>
                      </a:r>
                      <a:r>
                        <a:rPr lang="es-ES" sz="1800" dirty="0" smtClean="0">
                          <a:latin typeface="Arial" pitchFamily="34" charset="0"/>
                          <a:ea typeface="Calibri"/>
                          <a:cs typeface="Arial" pitchFamily="34" charset="0"/>
                        </a:rPr>
                        <a:t> en Educación?</a:t>
                      </a:r>
                      <a:endParaRPr lang="es-CO" sz="1800" dirty="0" smtClean="0">
                        <a:latin typeface="Arial" pitchFamily="34" charset="0"/>
                        <a:ea typeface="Calibri"/>
                        <a:cs typeface="Arial" pitchFamily="34" charset="0"/>
                      </a:endParaRPr>
                    </a:p>
                    <a:p>
                      <a:pPr algn="just">
                        <a:lnSpc>
                          <a:spcPct val="115000"/>
                        </a:lnSpc>
                        <a:spcAft>
                          <a:spcPts val="1000"/>
                        </a:spcAft>
                      </a:pPr>
                      <a:r>
                        <a:rPr lang="es-ES" sz="1800" dirty="0" smtClean="0">
                          <a:latin typeface="Arial" pitchFamily="34" charset="0"/>
                          <a:ea typeface="Calibri"/>
                          <a:cs typeface="Arial" pitchFamily="34" charset="0"/>
                        </a:rPr>
                        <a:t>Cuáles son las líneas de acción que se han implementado para </a:t>
                      </a:r>
                      <a:r>
                        <a:rPr lang="es-ES" sz="1800" b="0" dirty="0" smtClean="0">
                          <a:solidFill>
                            <a:schemeClr val="bg1"/>
                          </a:solidFill>
                          <a:latin typeface="Arial" pitchFamily="34" charset="0"/>
                          <a:ea typeface="Calibri"/>
                          <a:cs typeface="Arial" pitchFamily="34" charset="0"/>
                        </a:rPr>
                        <a:t>mejorar la calidad y la pertinencia?</a:t>
                      </a:r>
                      <a:endParaRPr lang="es-CO" sz="1800" b="0" dirty="0" smtClean="0">
                        <a:solidFill>
                          <a:schemeClr val="bg1"/>
                        </a:solidFill>
                        <a:latin typeface="Arial" pitchFamily="34" charset="0"/>
                        <a:ea typeface="Calibri"/>
                        <a:cs typeface="Arial" pitchFamily="34" charset="0"/>
                      </a:endParaRPr>
                    </a:p>
                    <a:p>
                      <a:endParaRPr lang="es-CO" dirty="0"/>
                    </a:p>
                  </a:txBody>
                  <a:tcPr>
                    <a:lnR w="12700" cap="flat" cmpd="sng" algn="ctr">
                      <a:noFill/>
                      <a:prstDash val="solid"/>
                      <a:round/>
                      <a:headEnd type="none" w="med" len="med"/>
                      <a:tailEnd type="none" w="med" len="med"/>
                    </a:lnR>
                    <a:lnB w="12700" cap="flat" cmpd="sng" algn="ctr">
                      <a:noFill/>
                      <a:prstDash val="solid"/>
                      <a:round/>
                      <a:headEnd type="none" w="med" len="med"/>
                      <a:tailEnd type="none" w="med" len="med"/>
                    </a:lnB>
                    <a:gradFill>
                      <a:gsLst>
                        <a:gs pos="0">
                          <a:srgbClr val="FFF200"/>
                        </a:gs>
                        <a:gs pos="45000">
                          <a:srgbClr val="FF7A00"/>
                        </a:gs>
                        <a:gs pos="70000">
                          <a:srgbClr val="FF0300"/>
                        </a:gs>
                        <a:gs pos="100000">
                          <a:srgbClr val="4D0808"/>
                        </a:gs>
                      </a:gsLst>
                      <a:lin ang="5400000" scaled="0"/>
                    </a:gradFill>
                  </a:tcPr>
                </a:tc>
              </a:tr>
            </a:tbl>
          </a:graphicData>
        </a:graphic>
      </p:graphicFrame>
    </p:spTree>
    <p:extLst>
      <p:ext uri="{BB962C8B-B14F-4D97-AF65-F5344CB8AC3E}">
        <p14:creationId xmlns:p14="http://schemas.microsoft.com/office/powerpoint/2010/main" xmlns="" val="35141178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3 Marcador de contenido"/>
          <p:cNvGraphicFramePr>
            <a:graphicFrameLocks noGrp="1"/>
          </p:cNvGraphicFramePr>
          <p:nvPr>
            <p:ph idx="1"/>
            <p:extLst>
              <p:ext uri="{D42A27DB-BD31-4B8C-83A1-F6EECF244321}">
                <p14:modId xmlns="" xmlns:p14="http://schemas.microsoft.com/office/powerpoint/2010/main" val="4193206894"/>
              </p:ext>
            </p:extLst>
          </p:nvPr>
        </p:nvGraphicFramePr>
        <p:xfrm>
          <a:off x="1163666" y="1614510"/>
          <a:ext cx="7408862" cy="5029200"/>
        </p:xfrm>
        <a:graphic>
          <a:graphicData uri="http://schemas.openxmlformats.org/drawingml/2006/table">
            <a:tbl>
              <a:tblPr firstRow="1" bandRow="1">
                <a:tableStyleId>{5C22544A-7EE6-4342-B048-85BDC9FD1C3A}</a:tableStyleId>
              </a:tblPr>
              <a:tblGrid>
                <a:gridCol w="3704431"/>
                <a:gridCol w="3704431"/>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s-CO" sz="2400" b="1" kern="1200" cap="none" spc="200" baseline="0" dirty="0" smtClean="0">
                          <a:ln w="29210">
                            <a:solidFill>
                              <a:srgbClr val="0000FF"/>
                            </a:solidFill>
                          </a:ln>
                          <a:solidFill>
                            <a:srgbClr val="0000FF"/>
                          </a:solidFill>
                          <a:effectLst>
                            <a:innerShdw blurRad="50800" dist="50800" dir="8100000">
                              <a:srgbClr val="7D7D7D">
                                <a:alpha val="73000"/>
                              </a:srgbClr>
                            </a:innerShdw>
                          </a:effectLst>
                          <a:latin typeface="Arial" pitchFamily="34" charset="0"/>
                          <a:ea typeface="+mn-ea"/>
                          <a:cs typeface="Arial" pitchFamily="34" charset="0"/>
                        </a:rPr>
                        <a:t>categorías </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s-CO" sz="2400" b="1" kern="1200" cap="none" spc="200" baseline="0" dirty="0" smtClean="0">
                          <a:ln w="29210">
                            <a:solidFill>
                              <a:srgbClr val="0000FF"/>
                            </a:solidFill>
                          </a:ln>
                          <a:solidFill>
                            <a:srgbClr val="0000FF"/>
                          </a:solidFill>
                          <a:effectLst>
                            <a:innerShdw blurRad="50800" dist="50800" dir="8100000">
                              <a:srgbClr val="7D7D7D">
                                <a:alpha val="73000"/>
                              </a:srgbClr>
                            </a:innerShdw>
                          </a:effectLst>
                          <a:latin typeface="Arial" pitchFamily="34" charset="0"/>
                          <a:ea typeface="+mn-ea"/>
                          <a:cs typeface="Arial" pitchFamily="34" charset="0"/>
                        </a:rPr>
                        <a:t>de análisis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s-CO" sz="2400" b="1" kern="1200" cap="none" spc="200" baseline="0" dirty="0" smtClean="0">
                          <a:ln w="29210">
                            <a:solidFill>
                              <a:srgbClr val="0000FF"/>
                            </a:solidFill>
                          </a:ln>
                          <a:solidFill>
                            <a:srgbClr val="0000FF"/>
                          </a:solidFill>
                          <a:effectLst>
                            <a:innerShdw blurRad="50800" dist="50800" dir="8100000">
                              <a:srgbClr val="7D7D7D">
                                <a:alpha val="73000"/>
                              </a:srgbClr>
                            </a:innerShdw>
                          </a:effectLst>
                          <a:latin typeface="Arial" pitchFamily="34" charset="0"/>
                          <a:ea typeface="+mn-ea"/>
                          <a:cs typeface="Arial" pitchFamily="34" charset="0"/>
                        </a:rPr>
                        <a:t>Preguntas </a:t>
                      </a:r>
                      <a:r>
                        <a:rPr kumimoji="0" lang="es-CO" sz="2400" b="1" kern="1200" cap="none" spc="200" baseline="0" dirty="0" err="1" smtClean="0">
                          <a:ln w="29210">
                            <a:solidFill>
                              <a:srgbClr val="0000FF"/>
                            </a:solidFill>
                          </a:ln>
                          <a:solidFill>
                            <a:srgbClr val="0000FF"/>
                          </a:solidFill>
                          <a:effectLst>
                            <a:innerShdw blurRad="50800" dist="50800" dir="8100000">
                              <a:srgbClr val="7D7D7D">
                                <a:alpha val="73000"/>
                              </a:srgbClr>
                            </a:innerShdw>
                          </a:effectLst>
                          <a:latin typeface="Arial" pitchFamily="34" charset="0"/>
                          <a:ea typeface="+mn-ea"/>
                          <a:cs typeface="Arial" pitchFamily="34" charset="0"/>
                        </a:rPr>
                        <a:t>problematizadoras</a:t>
                      </a:r>
                      <a:r>
                        <a:rPr kumimoji="0" lang="es-CO" sz="2400" b="1" kern="1200" cap="none" spc="200" baseline="0" dirty="0" smtClean="0">
                          <a:ln w="29210">
                            <a:solidFill>
                              <a:srgbClr val="0000FF"/>
                            </a:solidFill>
                          </a:ln>
                          <a:solidFill>
                            <a:srgbClr val="0000FF"/>
                          </a:solidFill>
                          <a:effectLst>
                            <a:innerShdw blurRad="50800" dist="50800" dir="8100000">
                              <a:srgbClr val="7D7D7D">
                                <a:alpha val="73000"/>
                              </a:srgbClr>
                            </a:innerShdw>
                          </a:effectLst>
                          <a:latin typeface="Arial" pitchFamily="34" charset="0"/>
                          <a:ea typeface="+mn-ea"/>
                          <a:cs typeface="Arial" pitchFamily="34" charset="0"/>
                        </a:rPr>
                        <a:t>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r>
              <a:tr h="370840">
                <a:tc>
                  <a:txBody>
                    <a:bodyPr/>
                    <a:lstStyle/>
                    <a:p>
                      <a:r>
                        <a:rPr lang="es-ES" sz="1800" dirty="0" smtClean="0">
                          <a:solidFill>
                            <a:srgbClr val="000000"/>
                          </a:solidFill>
                          <a:latin typeface="Arial"/>
                          <a:ea typeface="Times New Roman"/>
                          <a:cs typeface="Times New Roman"/>
                        </a:rPr>
                        <a:t>El nivel educativo de la población en Soacha llega a 6,53 años de educación recibidos, mostrando una situación preocupante en cuanto a la calidad de los recursos humanos.</a:t>
                      </a:r>
                    </a:p>
                    <a:p>
                      <a:r>
                        <a:rPr lang="es-ES" sz="1800" kern="1200" dirty="0" smtClean="0">
                          <a:solidFill>
                            <a:schemeClr val="dk1"/>
                          </a:solidFill>
                          <a:effectLst/>
                          <a:latin typeface="+mn-lt"/>
                          <a:ea typeface="+mn-ea"/>
                          <a:cs typeface="+mn-cs"/>
                        </a:rPr>
                        <a:t>El sistema  educativo tuvo una cobertura neta del 74,5% de la población en edad de estudiar  un indicador así, muestra el atraso relativo del municipio respecto a la formación necesaria de la fuerza de trabajo para enfrentar un proceso de competitividad regional como el que se inicia en el país</a:t>
                      </a:r>
                      <a:endParaRPr lang="es-CO"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dpi="0" rotWithShape="1">
                      <a:blip r:embed="rId2"/>
                      <a:srcRect/>
                      <a:tile tx="6350" ty="0" sx="100000" sy="100000" flip="none" algn="tl"/>
                    </a:blipFill>
                  </a:tcPr>
                </a:tc>
                <a:tc>
                  <a:txBody>
                    <a:bodyPr/>
                    <a:lstStyle/>
                    <a:p>
                      <a:r>
                        <a:rPr lang="es-ES" dirty="0" smtClean="0"/>
                        <a:t>¿La educación es vista como factor de desarrollo socioeconómico en la sociedad?</a:t>
                      </a:r>
                    </a:p>
                    <a:p>
                      <a:endParaRPr lang="es-ES" dirty="0" smtClean="0"/>
                    </a:p>
                    <a:p>
                      <a:r>
                        <a:rPr lang="es-ES" dirty="0" smtClean="0"/>
                        <a:t>¿Cuál es el nivel educativo en el municipio de Soacha? </a:t>
                      </a:r>
                    </a:p>
                    <a:p>
                      <a:endParaRPr lang="es-ES" dirty="0" smtClean="0"/>
                    </a:p>
                    <a:p>
                      <a:r>
                        <a:rPr lang="es-ES" dirty="0" smtClean="0"/>
                        <a:t>¿Cuál es el alcance de la cobertura respecto a la educación en Soacha?</a:t>
                      </a:r>
                    </a:p>
                    <a:p>
                      <a:endParaRPr lang="es-ES" dirty="0" smtClean="0"/>
                    </a:p>
                    <a:p>
                      <a:r>
                        <a:rPr lang="es-ES" dirty="0" smtClean="0"/>
                        <a:t>¿Qué se esta haciendo para mejorar la calidad de la educación? </a:t>
                      </a:r>
                    </a:p>
                    <a:p>
                      <a:endParaRPr lang="es-CO"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dpi="0" rotWithShape="1">
                      <a:blip r:embed="rId2"/>
                      <a:srcRect/>
                      <a:tile tx="6350" ty="0" sx="100000" sy="100000" flip="none" algn="tl"/>
                    </a:blipFill>
                  </a:tcPr>
                </a:tc>
              </a:tr>
            </a:tbl>
          </a:graphicData>
        </a:graphic>
      </p:graphicFrame>
      <p:sp>
        <p:nvSpPr>
          <p:cNvPr id="9" name="8 Rectángulo redondeado"/>
          <p:cNvSpPr/>
          <p:nvPr/>
        </p:nvSpPr>
        <p:spPr>
          <a:xfrm>
            <a:off x="1071538" y="214290"/>
            <a:ext cx="7500990" cy="1285884"/>
          </a:xfrm>
          <a:prstGeom prst="roundRect">
            <a:avLst>
              <a:gd name="adj" fmla="val 50000"/>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8800" b="1" dirty="0" smtClean="0">
                <a:solidFill>
                  <a:srgbClr val="FFFF00"/>
                </a:solidFill>
              </a:rPr>
              <a:t>Soacha</a:t>
            </a:r>
            <a:endParaRPr lang="es-CO" sz="8800" dirty="0"/>
          </a:p>
        </p:txBody>
      </p:sp>
    </p:spTree>
    <p:extLst>
      <p:ext uri="{BB962C8B-B14F-4D97-AF65-F5344CB8AC3E}">
        <p14:creationId xmlns:p14="http://schemas.microsoft.com/office/powerpoint/2010/main" xmlns="" val="10831292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title"/>
          </p:nvPr>
        </p:nvSpPr>
        <p:spPr>
          <a:xfrm>
            <a:off x="457200" y="338328"/>
            <a:ext cx="8229600" cy="947532"/>
          </a:xfrm>
          <a:blipFill>
            <a:blip r:embed="rId2" cstate="print"/>
            <a:tile tx="0" ty="0" sx="100000" sy="100000" flip="none" algn="tl"/>
          </a:blipFill>
        </p:spPr>
        <p:txBody>
          <a:bodyPr/>
          <a:lstStyle/>
          <a:p>
            <a:pPr algn="ctr"/>
            <a:r>
              <a:rPr lang="es-CO" b="1" i="1" dirty="0" smtClean="0">
                <a:solidFill>
                  <a:schemeClr val="bg1"/>
                </a:solidFill>
                <a:latin typeface="Papyrus" pitchFamily="66" charset="0"/>
              </a:rPr>
              <a:t>Tierra alta</a:t>
            </a:r>
            <a:endParaRPr lang="es-CO" b="1" i="1" dirty="0">
              <a:solidFill>
                <a:schemeClr val="bg1"/>
              </a:solidFill>
              <a:latin typeface="Papyrus" pitchFamily="66" charset="0"/>
            </a:endParaRPr>
          </a:p>
        </p:txBody>
      </p:sp>
      <p:graphicFrame>
        <p:nvGraphicFramePr>
          <p:cNvPr id="8" name="3 Marcador de contenido"/>
          <p:cNvGraphicFramePr>
            <a:graphicFrameLocks noGrp="1"/>
          </p:cNvGraphicFramePr>
          <p:nvPr>
            <p:ph idx="1"/>
            <p:extLst>
              <p:ext uri="{D42A27DB-BD31-4B8C-83A1-F6EECF244321}">
                <p14:modId xmlns="" xmlns:p14="http://schemas.microsoft.com/office/powerpoint/2010/main" val="4037896078"/>
              </p:ext>
            </p:extLst>
          </p:nvPr>
        </p:nvGraphicFramePr>
        <p:xfrm>
          <a:off x="642910" y="1342720"/>
          <a:ext cx="7804918" cy="5178552"/>
        </p:xfrm>
        <a:graphic>
          <a:graphicData uri="http://schemas.openxmlformats.org/drawingml/2006/table">
            <a:tbl>
              <a:tblPr firstRow="1" bandRow="1">
                <a:tableStyleId>{5C22544A-7EE6-4342-B048-85BDC9FD1C3A}</a:tableStyleId>
              </a:tblPr>
              <a:tblGrid>
                <a:gridCol w="3902459"/>
                <a:gridCol w="3902459"/>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es-CO" sz="800" b="1" kern="1200" baseline="0" dirty="0" smtClean="0">
                        <a:solidFill>
                          <a:srgbClr val="0000FF"/>
                        </a:solidFill>
                        <a:latin typeface="Arial" pitchFamily="34" charset="0"/>
                        <a:ea typeface="+mn-ea"/>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s-CO" sz="2000" b="1" kern="1200" baseline="0" dirty="0" smtClean="0">
                          <a:solidFill>
                            <a:srgbClr val="0000FF"/>
                          </a:solidFill>
                          <a:latin typeface="Arial" pitchFamily="34" charset="0"/>
                          <a:ea typeface="+mn-ea"/>
                          <a:cs typeface="Arial" pitchFamily="34" charset="0"/>
                        </a:rPr>
                        <a:t>categorías de análisis</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s-CO" sz="1000" b="1" kern="1200" baseline="0" dirty="0" smtClean="0">
                        <a:solidFill>
                          <a:srgbClr val="0000FF"/>
                        </a:solidFill>
                        <a:latin typeface="Arial" pitchFamily="34" charset="0"/>
                        <a:ea typeface="+mn-ea"/>
                        <a:cs typeface="Arial" pitchFamily="34" charset="0"/>
                      </a:endParaRPr>
                    </a:p>
                  </a:txBody>
                  <a:tcPr anchor="ctr">
                    <a:cell3D prstMaterial="dkEdge">
                      <a:bevel/>
                      <a:lightRig rig="flood" dir="t"/>
                    </a:cell3D>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es-CO" sz="800" b="1" kern="1200" baseline="0" dirty="0" smtClean="0">
                        <a:solidFill>
                          <a:srgbClr val="0000FF"/>
                        </a:solidFill>
                        <a:latin typeface="Arial" pitchFamily="34" charset="0"/>
                        <a:ea typeface="+mn-ea"/>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s-CO" sz="2000" b="1" kern="1200" baseline="0" dirty="0" smtClean="0">
                          <a:solidFill>
                            <a:srgbClr val="0000FF"/>
                          </a:solidFill>
                          <a:latin typeface="Arial" pitchFamily="34" charset="0"/>
                          <a:ea typeface="+mn-ea"/>
                          <a:cs typeface="Arial" pitchFamily="34" charset="0"/>
                        </a:rPr>
                        <a:t>Preguntas </a:t>
                      </a:r>
                      <a:r>
                        <a:rPr kumimoji="0" lang="es-CO" sz="2000" b="1" kern="1200" baseline="0" dirty="0" err="1" smtClean="0">
                          <a:solidFill>
                            <a:srgbClr val="0000FF"/>
                          </a:solidFill>
                          <a:latin typeface="Arial" pitchFamily="34" charset="0"/>
                          <a:ea typeface="+mn-ea"/>
                          <a:cs typeface="Arial" pitchFamily="34" charset="0"/>
                        </a:rPr>
                        <a:t>problematizadoras</a:t>
                      </a:r>
                      <a:r>
                        <a:rPr kumimoji="0" lang="es-CO" sz="2000" b="1" kern="1200" baseline="0" dirty="0" smtClean="0">
                          <a:solidFill>
                            <a:srgbClr val="0000FF"/>
                          </a:solidFill>
                          <a:latin typeface="Arial" pitchFamily="34" charset="0"/>
                          <a:ea typeface="+mn-ea"/>
                          <a:cs typeface="Arial"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s-CO" sz="1000" b="1" kern="1200" baseline="0" dirty="0" smtClean="0">
                        <a:solidFill>
                          <a:srgbClr val="0000FF"/>
                        </a:solidFill>
                        <a:latin typeface="Arial" pitchFamily="34" charset="0"/>
                        <a:ea typeface="+mn-ea"/>
                        <a:cs typeface="Arial" pitchFamily="34" charset="0"/>
                      </a:endParaRPr>
                    </a:p>
                  </a:txBody>
                  <a:tcPr anchor="ctr">
                    <a:cell3D prstMaterial="dkEdge">
                      <a:bevel/>
                      <a:lightRig rig="flood" dir="t"/>
                    </a:cell3D>
                    <a:solidFill>
                      <a:srgbClr val="FFFF00"/>
                    </a:solidFill>
                  </a:tcPr>
                </a:tc>
              </a:tr>
              <a:tr h="370840">
                <a:tc>
                  <a:txBody>
                    <a:bodyPr/>
                    <a:lstStyle/>
                    <a:p>
                      <a:pPr algn="l">
                        <a:lnSpc>
                          <a:spcPct val="115000"/>
                        </a:lnSpc>
                        <a:spcAft>
                          <a:spcPts val="0"/>
                        </a:spcAft>
                      </a:pPr>
                      <a:r>
                        <a:rPr lang="es-MX" sz="1800" b="1" dirty="0" smtClean="0">
                          <a:solidFill>
                            <a:schemeClr val="bg1"/>
                          </a:solidFill>
                          <a:latin typeface="Arial" pitchFamily="34" charset="0"/>
                          <a:ea typeface="Calibri"/>
                          <a:cs typeface="Arial" pitchFamily="34" charset="0"/>
                        </a:rPr>
                        <a:t>Descripción del sistema educativo del municipio de </a:t>
                      </a:r>
                      <a:r>
                        <a:rPr lang="es-MX" sz="1800" b="1" dirty="0" err="1" smtClean="0">
                          <a:solidFill>
                            <a:schemeClr val="bg1"/>
                          </a:solidFill>
                          <a:latin typeface="Arial" pitchFamily="34" charset="0"/>
                          <a:ea typeface="Calibri"/>
                          <a:cs typeface="Arial" pitchFamily="34" charset="0"/>
                        </a:rPr>
                        <a:t>Tierralta</a:t>
                      </a:r>
                      <a:endParaRPr lang="es-MX" sz="1800" b="1" dirty="0" smtClean="0">
                        <a:solidFill>
                          <a:schemeClr val="bg1"/>
                        </a:solidFill>
                        <a:latin typeface="Arial" pitchFamily="34" charset="0"/>
                        <a:ea typeface="Calibri"/>
                        <a:cs typeface="Arial" pitchFamily="34" charset="0"/>
                      </a:endParaRPr>
                    </a:p>
                    <a:p>
                      <a:pPr algn="l">
                        <a:lnSpc>
                          <a:spcPct val="115000"/>
                        </a:lnSpc>
                        <a:spcAft>
                          <a:spcPts val="0"/>
                        </a:spcAft>
                        <a:buFontTx/>
                        <a:buNone/>
                      </a:pPr>
                      <a:r>
                        <a:rPr lang="es-MX" sz="1800" b="1" dirty="0" smtClean="0">
                          <a:solidFill>
                            <a:schemeClr val="bg1"/>
                          </a:solidFill>
                          <a:latin typeface="Arial" pitchFamily="34" charset="0"/>
                          <a:ea typeface="Calibri"/>
                          <a:cs typeface="Arial" pitchFamily="34" charset="0"/>
                        </a:rPr>
                        <a:t>A veces se excluye el género femenino de algunas actividades.</a:t>
                      </a:r>
                    </a:p>
                    <a:p>
                      <a:pPr algn="l">
                        <a:lnSpc>
                          <a:spcPct val="115000"/>
                        </a:lnSpc>
                        <a:spcAft>
                          <a:spcPts val="0"/>
                        </a:spcAft>
                      </a:pPr>
                      <a:r>
                        <a:rPr lang="es-MX" sz="1800" b="1" dirty="0" smtClean="0">
                          <a:solidFill>
                            <a:schemeClr val="bg1"/>
                          </a:solidFill>
                          <a:latin typeface="Arial" pitchFamily="34" charset="0"/>
                          <a:ea typeface="Calibri"/>
                          <a:cs typeface="Arial" pitchFamily="34" charset="0"/>
                        </a:rPr>
                        <a:t>En algunas ocasiones no se tienen en cuenta diferencias culturales.-  Se viene fomentando la participación y la solución de problemas, a través de actos especiales.</a:t>
                      </a:r>
                    </a:p>
                    <a:p>
                      <a:pPr algn="l">
                        <a:lnSpc>
                          <a:spcPct val="115000"/>
                        </a:lnSpc>
                        <a:spcAft>
                          <a:spcPts val="0"/>
                        </a:spcAft>
                      </a:pPr>
                      <a:r>
                        <a:rPr lang="es-MX" sz="1800" b="1" dirty="0" smtClean="0">
                          <a:solidFill>
                            <a:schemeClr val="bg1"/>
                          </a:solidFill>
                          <a:latin typeface="Arial" pitchFamily="34" charset="0"/>
                          <a:ea typeface="Calibri"/>
                          <a:cs typeface="Arial" pitchFamily="34" charset="0"/>
                        </a:rPr>
                        <a:t>La  equidad de género se promueve a través</a:t>
                      </a:r>
                      <a:endParaRPr lang="es-CO" sz="1800" b="1" dirty="0" smtClean="0">
                        <a:solidFill>
                          <a:schemeClr val="bg1"/>
                        </a:solidFill>
                        <a:latin typeface="Arial" pitchFamily="34" charset="0"/>
                        <a:ea typeface="Calibri"/>
                        <a:cs typeface="Arial" pitchFamily="34" charset="0"/>
                      </a:endParaRPr>
                    </a:p>
                    <a:p>
                      <a:pPr algn="just">
                        <a:lnSpc>
                          <a:spcPct val="115000"/>
                        </a:lnSpc>
                        <a:spcAft>
                          <a:spcPts val="0"/>
                        </a:spcAft>
                      </a:pPr>
                      <a:r>
                        <a:rPr lang="es-MX" sz="1800" b="1" dirty="0" smtClean="0">
                          <a:solidFill>
                            <a:schemeClr val="bg1"/>
                          </a:solidFill>
                          <a:latin typeface="Arial" pitchFamily="34" charset="0"/>
                          <a:ea typeface="Calibri"/>
                          <a:cs typeface="Arial" pitchFamily="34" charset="0"/>
                        </a:rPr>
                        <a:t>de juegos, lúdica con inclusión</a:t>
                      </a:r>
                      <a:endParaRPr lang="es-CO" b="1" dirty="0">
                        <a:solidFill>
                          <a:schemeClr val="bg1"/>
                        </a:solidFill>
                      </a:endParaRPr>
                    </a:p>
                  </a:txBody>
                  <a:tcPr>
                    <a:cell3D prstMaterial="dkEdge">
                      <a:bevel/>
                      <a:lightRig rig="flood" dir="t"/>
                    </a:cell3D>
                    <a:blipFill>
                      <a:blip r:embed="rId3"/>
                      <a:tile tx="0" ty="0" sx="100000" sy="100000" flip="none" algn="tl"/>
                    </a:blipFill>
                  </a:tcPr>
                </a:tc>
                <a:tc>
                  <a:txBody>
                    <a:bodyPr/>
                    <a:lstStyle/>
                    <a:p>
                      <a:r>
                        <a:rPr kumimoji="0" lang="es-MX" sz="1800" b="1" kern="1200" dirty="0" smtClean="0">
                          <a:solidFill>
                            <a:schemeClr val="bg1"/>
                          </a:solidFill>
                          <a:latin typeface="Arial" pitchFamily="34" charset="0"/>
                          <a:ea typeface="+mn-ea"/>
                          <a:cs typeface="Arial" pitchFamily="34" charset="0"/>
                        </a:rPr>
                        <a:t>¿Cómo funciona el sistema educativo en </a:t>
                      </a:r>
                      <a:r>
                        <a:rPr kumimoji="0" lang="es-MX" sz="1800" b="1" kern="1200" dirty="0" err="1" smtClean="0">
                          <a:solidFill>
                            <a:schemeClr val="bg1"/>
                          </a:solidFill>
                          <a:latin typeface="Arial" pitchFamily="34" charset="0"/>
                          <a:ea typeface="+mn-ea"/>
                          <a:cs typeface="Arial" pitchFamily="34" charset="0"/>
                        </a:rPr>
                        <a:t>Tierralta</a:t>
                      </a:r>
                      <a:r>
                        <a:rPr kumimoji="0" lang="es-MX" sz="1800" b="1" kern="1200" dirty="0" smtClean="0">
                          <a:solidFill>
                            <a:schemeClr val="bg1"/>
                          </a:solidFill>
                          <a:latin typeface="Arial" pitchFamily="34" charset="0"/>
                          <a:ea typeface="+mn-ea"/>
                          <a:cs typeface="Arial" pitchFamily="34" charset="0"/>
                        </a:rPr>
                        <a:t>?</a:t>
                      </a:r>
                      <a:endParaRPr kumimoji="0" lang="es-CO" sz="1800" b="1" kern="1200" dirty="0" smtClean="0">
                        <a:solidFill>
                          <a:schemeClr val="bg1"/>
                        </a:solidFill>
                        <a:latin typeface="Arial" pitchFamily="34" charset="0"/>
                        <a:ea typeface="+mn-ea"/>
                        <a:cs typeface="Arial" pitchFamily="34" charset="0"/>
                      </a:endParaRPr>
                    </a:p>
                    <a:p>
                      <a:r>
                        <a:rPr kumimoji="0" lang="es-MX" sz="1800" b="1" kern="1200" dirty="0" smtClean="0">
                          <a:solidFill>
                            <a:schemeClr val="bg1"/>
                          </a:solidFill>
                          <a:latin typeface="Arial" pitchFamily="34" charset="0"/>
                          <a:ea typeface="+mn-ea"/>
                          <a:cs typeface="Arial" pitchFamily="34" charset="0"/>
                        </a:rPr>
                        <a:t> </a:t>
                      </a:r>
                      <a:endParaRPr kumimoji="0" lang="es-CO" sz="1800" b="1" kern="1200" dirty="0" smtClean="0">
                        <a:solidFill>
                          <a:schemeClr val="bg1"/>
                        </a:solidFill>
                        <a:latin typeface="Arial" pitchFamily="34" charset="0"/>
                        <a:ea typeface="+mn-ea"/>
                        <a:cs typeface="Arial" pitchFamily="34" charset="0"/>
                      </a:endParaRPr>
                    </a:p>
                    <a:p>
                      <a:r>
                        <a:rPr kumimoji="0" lang="es-MX" sz="1800" b="1" kern="1200" dirty="0" smtClean="0">
                          <a:solidFill>
                            <a:schemeClr val="bg1"/>
                          </a:solidFill>
                          <a:latin typeface="Arial" pitchFamily="34" charset="0"/>
                          <a:ea typeface="+mn-ea"/>
                          <a:cs typeface="Arial" pitchFamily="34" charset="0"/>
                        </a:rPr>
                        <a:t>¿Dónde se evidencian las fallas en la educación en </a:t>
                      </a:r>
                      <a:r>
                        <a:rPr kumimoji="0" lang="es-MX" sz="1800" b="1" kern="1200" dirty="0" err="1" smtClean="0">
                          <a:solidFill>
                            <a:schemeClr val="bg1"/>
                          </a:solidFill>
                          <a:latin typeface="Arial" pitchFamily="34" charset="0"/>
                          <a:ea typeface="+mn-ea"/>
                          <a:cs typeface="Arial" pitchFamily="34" charset="0"/>
                        </a:rPr>
                        <a:t>Tierralta</a:t>
                      </a:r>
                      <a:r>
                        <a:rPr kumimoji="0" lang="es-MX" sz="1800" b="1" kern="1200" dirty="0" smtClean="0">
                          <a:solidFill>
                            <a:schemeClr val="bg1"/>
                          </a:solidFill>
                          <a:latin typeface="Arial" pitchFamily="34" charset="0"/>
                          <a:ea typeface="+mn-ea"/>
                          <a:cs typeface="Arial" pitchFamily="34" charset="0"/>
                        </a:rPr>
                        <a:t>?</a:t>
                      </a:r>
                    </a:p>
                    <a:p>
                      <a:endParaRPr kumimoji="0" lang="es-CO" sz="1800" b="1" kern="1200" dirty="0" smtClean="0">
                        <a:solidFill>
                          <a:schemeClr val="bg1"/>
                        </a:solidFill>
                        <a:latin typeface="Arial" pitchFamily="34" charset="0"/>
                        <a:ea typeface="+mn-ea"/>
                        <a:cs typeface="Arial" pitchFamily="34" charset="0"/>
                      </a:endParaRPr>
                    </a:p>
                    <a:p>
                      <a:r>
                        <a:rPr kumimoji="0" lang="es-MX" sz="1800" b="1" kern="1200" dirty="0" smtClean="0">
                          <a:solidFill>
                            <a:schemeClr val="bg1"/>
                          </a:solidFill>
                          <a:latin typeface="Arial" pitchFamily="34" charset="0"/>
                          <a:ea typeface="+mn-ea"/>
                          <a:cs typeface="Arial" pitchFamily="34" charset="0"/>
                        </a:rPr>
                        <a:t>¿Qué pasa con los programas puestos en marcha para solucionar las fallas presentadas en la educación de </a:t>
                      </a:r>
                      <a:r>
                        <a:rPr kumimoji="0" lang="es-MX" sz="1800" b="1" kern="1200" dirty="0" err="1" smtClean="0">
                          <a:solidFill>
                            <a:schemeClr val="bg1"/>
                          </a:solidFill>
                          <a:latin typeface="Arial" pitchFamily="34" charset="0"/>
                          <a:ea typeface="+mn-ea"/>
                          <a:cs typeface="Arial" pitchFamily="34" charset="0"/>
                        </a:rPr>
                        <a:t>Tierralta</a:t>
                      </a:r>
                      <a:r>
                        <a:rPr kumimoji="0" lang="es-MX" sz="2400" b="1" kern="1200" dirty="0" smtClean="0">
                          <a:solidFill>
                            <a:schemeClr val="bg1"/>
                          </a:solidFill>
                          <a:latin typeface="+mn-lt"/>
                          <a:ea typeface="+mn-ea"/>
                          <a:cs typeface="+mn-cs"/>
                        </a:rPr>
                        <a:t>?</a:t>
                      </a:r>
                      <a:endParaRPr lang="es-CO" b="1" dirty="0" smtClean="0">
                        <a:solidFill>
                          <a:schemeClr val="bg1"/>
                        </a:solidFill>
                      </a:endParaRPr>
                    </a:p>
                    <a:p>
                      <a:endParaRPr lang="es-CO" b="1" dirty="0">
                        <a:solidFill>
                          <a:schemeClr val="bg1"/>
                        </a:solidFill>
                      </a:endParaRPr>
                    </a:p>
                  </a:txBody>
                  <a:tcPr>
                    <a:cell3D prstMaterial="dkEdge">
                      <a:bevel/>
                      <a:lightRig rig="flood" dir="t"/>
                    </a:cell3D>
                    <a:blipFill>
                      <a:blip r:embed="rId3"/>
                      <a:tile tx="0" ty="0" sx="100000" sy="100000" flip="none" algn="tl"/>
                    </a:blipFill>
                  </a:tcPr>
                </a:tc>
              </a:tr>
            </a:tbl>
          </a:graphicData>
        </a:graphic>
      </p:graphicFrame>
    </p:spTree>
    <p:extLst>
      <p:ext uri="{BB962C8B-B14F-4D97-AF65-F5344CB8AC3E}">
        <p14:creationId xmlns:p14="http://schemas.microsoft.com/office/powerpoint/2010/main" xmlns="" val="42106401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bo"/>
          <p:cNvSpPr/>
          <p:nvPr/>
        </p:nvSpPr>
        <p:spPr>
          <a:xfrm>
            <a:off x="1142976" y="500042"/>
            <a:ext cx="7072330" cy="1216152"/>
          </a:xfrm>
          <a:prstGeom prst="cube">
            <a:avLst>
              <a:gd name="adj" fmla="val 26297"/>
            </a:avLst>
          </a:prstGeom>
          <a:solidFill>
            <a:srgbClr val="00B0F0"/>
          </a:solidFill>
          <a:ln>
            <a:solidFill>
              <a:srgbClr val="AEF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200" b="1" dirty="0" smtClean="0">
                <a:solidFill>
                  <a:schemeClr val="bg1"/>
                </a:solidFill>
              </a:rPr>
              <a:t>Instrumentos de recolección de la información</a:t>
            </a:r>
            <a:endParaRPr lang="es-CO" sz="3200" dirty="0"/>
          </a:p>
        </p:txBody>
      </p:sp>
      <p:sp>
        <p:nvSpPr>
          <p:cNvPr id="9" name="2 Marcador de contenido"/>
          <p:cNvSpPr>
            <a:spLocks noGrp="1"/>
          </p:cNvSpPr>
          <p:nvPr>
            <p:ph idx="1"/>
          </p:nvPr>
        </p:nvSpPr>
        <p:spPr>
          <a:xfrm>
            <a:off x="1071538" y="1857364"/>
            <a:ext cx="7408333" cy="4714908"/>
          </a:xfrm>
          <a:solidFill>
            <a:srgbClr val="002060"/>
          </a:solidFill>
        </p:spPr>
        <p:txBody>
          <a:bodyPr>
            <a:noAutofit/>
          </a:bodyPr>
          <a:lstStyle/>
          <a:p>
            <a:pPr>
              <a:buFont typeface="Wingdings" pitchFamily="2" charset="2"/>
              <a:buChar char="v"/>
            </a:pPr>
            <a:endParaRPr lang="es-CO" sz="1050" b="1" dirty="0" smtClean="0">
              <a:solidFill>
                <a:schemeClr val="bg1"/>
              </a:solidFill>
            </a:endParaRPr>
          </a:p>
          <a:p>
            <a:pPr marL="0" indent="0">
              <a:buSzPct val="120000"/>
              <a:buFont typeface="Wingdings" pitchFamily="2" charset="2"/>
              <a:buChar char="v"/>
            </a:pPr>
            <a:r>
              <a:rPr lang="es-CO" sz="4400" b="1" dirty="0" smtClean="0">
                <a:solidFill>
                  <a:srgbClr val="FF0000"/>
                </a:solidFill>
                <a:cs typeface="Arial" pitchFamily="34" charset="0"/>
              </a:rPr>
              <a:t>ENCUESTAS. </a:t>
            </a:r>
          </a:p>
          <a:p>
            <a:pPr marL="0" indent="0">
              <a:buNone/>
            </a:pPr>
            <a:r>
              <a:rPr lang="es-CO" sz="2400" b="1" dirty="0" smtClean="0">
                <a:solidFill>
                  <a:schemeClr val="bg1"/>
                </a:solidFill>
                <a:cs typeface="Arial" pitchFamily="34" charset="0"/>
              </a:rPr>
              <a:t> La </a:t>
            </a:r>
            <a:r>
              <a:rPr lang="es-CO" sz="2400" b="1" i="1" u="sng" dirty="0" smtClean="0">
                <a:solidFill>
                  <a:schemeClr val="bg1"/>
                </a:solidFill>
                <a:cs typeface="Arial" pitchFamily="34" charset="0"/>
              </a:rPr>
              <a:t>Encuesta</a:t>
            </a:r>
            <a:r>
              <a:rPr lang="es-CO" sz="2400" b="1" dirty="0" smtClean="0">
                <a:solidFill>
                  <a:schemeClr val="bg1"/>
                </a:solidFill>
                <a:cs typeface="Arial" pitchFamily="34" charset="0"/>
              </a:rPr>
              <a:t> facilita </a:t>
            </a:r>
            <a:r>
              <a:rPr lang="es-CO" sz="2400" b="1" dirty="0">
                <a:solidFill>
                  <a:schemeClr val="bg1"/>
                </a:solidFill>
                <a:cs typeface="Arial" pitchFamily="34" charset="0"/>
              </a:rPr>
              <a:t>conseguir la información con datos </a:t>
            </a:r>
            <a:r>
              <a:rPr lang="es-CO" sz="2400" b="1" dirty="0" smtClean="0">
                <a:solidFill>
                  <a:schemeClr val="bg1"/>
                </a:solidFill>
                <a:cs typeface="Arial" pitchFamily="34" charset="0"/>
              </a:rPr>
              <a:t>puntuales, </a:t>
            </a:r>
            <a:r>
              <a:rPr lang="es-CO" sz="2400" b="1" dirty="0">
                <a:solidFill>
                  <a:schemeClr val="bg1"/>
                </a:solidFill>
                <a:cs typeface="Arial" pitchFamily="34" charset="0"/>
              </a:rPr>
              <a:t>y para </a:t>
            </a:r>
            <a:r>
              <a:rPr lang="es-CO" sz="2400" b="1" dirty="0" smtClean="0">
                <a:solidFill>
                  <a:schemeClr val="bg1"/>
                </a:solidFill>
                <a:cs typeface="Arial" pitchFamily="34" charset="0"/>
              </a:rPr>
              <a:t>eso </a:t>
            </a:r>
            <a:r>
              <a:rPr lang="es-CO" sz="2400" b="1" dirty="0">
                <a:solidFill>
                  <a:schemeClr val="bg1"/>
                </a:solidFill>
                <a:cs typeface="Arial" pitchFamily="34" charset="0"/>
              </a:rPr>
              <a:t>se utilizo un cuestionario con preguntas cerradas, que </a:t>
            </a:r>
            <a:r>
              <a:rPr lang="es-CO" sz="2400" b="1" dirty="0" smtClean="0">
                <a:solidFill>
                  <a:schemeClr val="bg1"/>
                </a:solidFill>
                <a:cs typeface="Arial" pitchFamily="34" charset="0"/>
              </a:rPr>
              <a:t>además, </a:t>
            </a:r>
            <a:r>
              <a:rPr lang="es-CO" sz="2400" b="1" dirty="0">
                <a:solidFill>
                  <a:schemeClr val="bg1"/>
                </a:solidFill>
                <a:cs typeface="Arial" pitchFamily="34" charset="0"/>
              </a:rPr>
              <a:t>facilitan un adecuado manejo estadístico y análisis que permite obtener  la información pertinente a la temática del ámbito de indagación </a:t>
            </a:r>
            <a:r>
              <a:rPr lang="es-CO" sz="2400" b="1" dirty="0" smtClean="0">
                <a:solidFill>
                  <a:schemeClr val="bg1"/>
                </a:solidFill>
                <a:cs typeface="Arial" pitchFamily="34" charset="0"/>
              </a:rPr>
              <a:t>seleccionado, </a:t>
            </a:r>
            <a:r>
              <a:rPr lang="es-CO" sz="2400" b="1" dirty="0">
                <a:solidFill>
                  <a:schemeClr val="bg1"/>
                </a:solidFill>
                <a:cs typeface="Arial" pitchFamily="34" charset="0"/>
              </a:rPr>
              <a:t>en este </a:t>
            </a:r>
            <a:r>
              <a:rPr lang="es-CO" sz="2400" b="1" dirty="0" smtClean="0">
                <a:solidFill>
                  <a:schemeClr val="bg1"/>
                </a:solidFill>
                <a:cs typeface="Arial" pitchFamily="34" charset="0"/>
              </a:rPr>
              <a:t>caso:</a:t>
            </a:r>
          </a:p>
          <a:p>
            <a:pPr marL="0" indent="0">
              <a:buNone/>
            </a:pPr>
            <a:r>
              <a:rPr lang="es-CO" sz="2400" b="1" dirty="0" smtClean="0">
                <a:solidFill>
                  <a:schemeClr val="bg1"/>
                </a:solidFill>
                <a:cs typeface="Arial" pitchFamily="34" charset="0"/>
              </a:rPr>
              <a:t> </a:t>
            </a:r>
            <a:r>
              <a:rPr lang="es-CO" sz="2400" b="1" dirty="0" smtClean="0">
                <a:solidFill>
                  <a:srgbClr val="00FFCC"/>
                </a:solidFill>
                <a:cs typeface="Arial" pitchFamily="34" charset="0"/>
              </a:rPr>
              <a:t>LA EDUCACIÓN</a:t>
            </a:r>
            <a:r>
              <a:rPr lang="es-CO" sz="2400" b="1" dirty="0" smtClean="0">
                <a:solidFill>
                  <a:schemeClr val="bg1"/>
                </a:solidFill>
                <a:cs typeface="Arial" pitchFamily="34" charset="0"/>
              </a:rPr>
              <a:t>,</a:t>
            </a:r>
            <a:r>
              <a:rPr lang="es-CO" sz="2400" b="1" dirty="0" smtClean="0">
                <a:solidFill>
                  <a:schemeClr val="accent6">
                    <a:lumMod val="60000"/>
                    <a:lumOff val="40000"/>
                  </a:schemeClr>
                </a:solidFill>
                <a:cs typeface="Arial" pitchFamily="34" charset="0"/>
              </a:rPr>
              <a:t> </a:t>
            </a:r>
            <a:r>
              <a:rPr lang="es-CO" sz="2400" b="1" dirty="0" smtClean="0">
                <a:solidFill>
                  <a:schemeClr val="bg1"/>
                </a:solidFill>
                <a:cs typeface="Arial" pitchFamily="34" charset="0"/>
              </a:rPr>
              <a:t>en los </a:t>
            </a:r>
            <a:r>
              <a:rPr lang="es-CO" sz="2400" b="1" dirty="0">
                <a:solidFill>
                  <a:schemeClr val="bg1"/>
                </a:solidFill>
                <a:cs typeface="Arial" pitchFamily="34" charset="0"/>
              </a:rPr>
              <a:t>municipios donde esta ubicada cada una de las participantes</a:t>
            </a:r>
            <a:r>
              <a:rPr lang="es-CO" sz="1600" b="1" dirty="0">
                <a:solidFill>
                  <a:schemeClr val="bg1"/>
                </a:solidFill>
              </a:rPr>
              <a:t/>
            </a:r>
            <a:br>
              <a:rPr lang="es-CO" sz="1600" b="1" dirty="0">
                <a:solidFill>
                  <a:schemeClr val="bg1"/>
                </a:solidFill>
              </a:rPr>
            </a:br>
            <a:endParaRPr lang="es-CO" sz="1600" b="1" dirty="0">
              <a:solidFill>
                <a:schemeClr val="bg1"/>
              </a:solidFill>
            </a:endParaRPr>
          </a:p>
        </p:txBody>
      </p:sp>
    </p:spTree>
    <p:extLst>
      <p:ext uri="{BB962C8B-B14F-4D97-AF65-F5344CB8AC3E}">
        <p14:creationId xmlns:p14="http://schemas.microsoft.com/office/powerpoint/2010/main" xmlns="" val="13157898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title"/>
          </p:nvPr>
        </p:nvSpPr>
        <p:spPr>
          <a:xfrm>
            <a:off x="642910" y="338328"/>
            <a:ext cx="8143932" cy="804656"/>
          </a:xfrm>
          <a:blipFill>
            <a:blip r:embed="rId2" cstate="print"/>
            <a:tile tx="0" ty="0" sx="100000" sy="100000" flip="none" algn="tl"/>
          </a:blipFill>
        </p:spPr>
        <p:txBody>
          <a:bodyPr>
            <a:noAutofit/>
          </a:bodyPr>
          <a:lstStyle/>
          <a:p>
            <a:r>
              <a:rPr lang="es-CO" sz="2800" b="1" dirty="0" smtClean="0">
                <a:solidFill>
                  <a:schemeClr val="bg1"/>
                </a:solidFill>
                <a:latin typeface="Ligurino" pitchFamily="2" charset="0"/>
              </a:rPr>
              <a:t>Cuestionario   de   la     </a:t>
            </a:r>
            <a:r>
              <a:rPr lang="es-CO" sz="4000" b="1" dirty="0" smtClean="0">
                <a:solidFill>
                  <a:schemeClr val="bg1"/>
                </a:solidFill>
                <a:latin typeface="Ligurino" pitchFamily="2" charset="0"/>
              </a:rPr>
              <a:t>ENCUESTA</a:t>
            </a:r>
            <a:r>
              <a:rPr lang="es-CO" sz="2800" b="1" dirty="0" smtClean="0">
                <a:solidFill>
                  <a:schemeClr val="bg1"/>
                </a:solidFill>
                <a:latin typeface="Ligurino" pitchFamily="2" charset="0"/>
              </a:rPr>
              <a:t> </a:t>
            </a:r>
            <a:endParaRPr lang="es-CO" sz="2800" b="1" dirty="0">
              <a:solidFill>
                <a:schemeClr val="bg1"/>
              </a:solidFill>
              <a:latin typeface="Ligurino" pitchFamily="2" charset="0"/>
            </a:endParaRPr>
          </a:p>
        </p:txBody>
      </p:sp>
      <p:graphicFrame>
        <p:nvGraphicFramePr>
          <p:cNvPr id="8" name="7 Tabla"/>
          <p:cNvGraphicFramePr>
            <a:graphicFrameLocks noGrp="1"/>
          </p:cNvGraphicFramePr>
          <p:nvPr/>
        </p:nvGraphicFramePr>
        <p:xfrm>
          <a:off x="357158" y="1142984"/>
          <a:ext cx="8429684" cy="5301244"/>
        </p:xfrm>
        <a:graphic>
          <a:graphicData uri="http://schemas.openxmlformats.org/drawingml/2006/table">
            <a:tbl>
              <a:tblPr/>
              <a:tblGrid>
                <a:gridCol w="285752"/>
                <a:gridCol w="8143932"/>
              </a:tblGrid>
              <a:tr h="245754">
                <a:tc>
                  <a:txBody>
                    <a:bodyPr/>
                    <a:lstStyle/>
                    <a:p>
                      <a:pPr algn="ctr">
                        <a:lnSpc>
                          <a:spcPct val="115000"/>
                        </a:lnSpc>
                        <a:spcAft>
                          <a:spcPts val="0"/>
                        </a:spcAft>
                      </a:pPr>
                      <a:endParaRPr lang="es-CO" sz="900" dirty="0">
                        <a:latin typeface="Calibri"/>
                        <a:ea typeface="Calibri"/>
                        <a:cs typeface="Times New Roman"/>
                      </a:endParaRPr>
                    </a:p>
                  </a:txBody>
                  <a:tcPr marL="0" marR="0" marT="0" marB="0">
                    <a:lnL w="38100" cap="flat" cmpd="sng" algn="ctr">
                      <a:solidFill>
                        <a:srgbClr val="E36C0A"/>
                      </a:solidFill>
                      <a:prstDash val="solid"/>
                      <a:round/>
                      <a:headEnd type="none" w="med" len="med"/>
                      <a:tailEnd type="none" w="med" len="med"/>
                    </a:lnL>
                    <a:lnR w="38100" cap="flat" cmpd="sng" algn="ctr">
                      <a:solidFill>
                        <a:srgbClr val="E36C0A"/>
                      </a:solidFill>
                      <a:prstDash val="solid"/>
                      <a:round/>
                      <a:headEnd type="none" w="med" len="med"/>
                      <a:tailEnd type="none" w="med" len="med"/>
                    </a:lnR>
                    <a:lnT w="38100" cap="flat" cmpd="sng" algn="ctr">
                      <a:solidFill>
                        <a:srgbClr val="E36C0A"/>
                      </a:solidFill>
                      <a:prstDash val="solid"/>
                      <a:round/>
                      <a:headEnd type="none" w="med" len="med"/>
                      <a:tailEnd type="none" w="med" len="med"/>
                    </a:lnT>
                    <a:lnB w="38100" cap="flat" cmpd="sng" algn="ctr">
                      <a:solidFill>
                        <a:srgbClr val="E36C0A"/>
                      </a:solidFill>
                      <a:prstDash val="solid"/>
                      <a:round/>
                      <a:headEnd type="none" w="med" len="med"/>
                      <a:tailEnd type="none" w="med" len="med"/>
                    </a:lnB>
                  </a:tcPr>
                </a:tc>
                <a:tc>
                  <a:txBody>
                    <a:bodyPr/>
                    <a:lstStyle/>
                    <a:p>
                      <a:pPr algn="ctr">
                        <a:lnSpc>
                          <a:spcPct val="115000"/>
                        </a:lnSpc>
                        <a:spcAft>
                          <a:spcPts val="0"/>
                        </a:spcAft>
                      </a:pPr>
                      <a:r>
                        <a:rPr lang="es-CO" sz="2800" b="1" i="1" dirty="0">
                          <a:solidFill>
                            <a:schemeClr val="bg1"/>
                          </a:solidFill>
                          <a:latin typeface="Calibri"/>
                          <a:ea typeface="Calibri"/>
                          <a:cs typeface="Times New Roman"/>
                        </a:rPr>
                        <a:t>P r e g u n t a s </a:t>
                      </a:r>
                      <a:endParaRPr lang="es-CO" sz="1400" i="1" dirty="0">
                        <a:solidFill>
                          <a:schemeClr val="bg1"/>
                        </a:solidFill>
                        <a:latin typeface="Calibri"/>
                        <a:ea typeface="Calibri"/>
                        <a:cs typeface="Times New Roman"/>
                      </a:endParaRPr>
                    </a:p>
                  </a:txBody>
                  <a:tcPr marL="20899" marR="20899" marT="9110" marB="0">
                    <a:lnL w="38100" cap="flat" cmpd="sng" algn="ctr">
                      <a:solidFill>
                        <a:srgbClr val="E36C0A"/>
                      </a:solidFill>
                      <a:prstDash val="solid"/>
                      <a:round/>
                      <a:headEnd type="none" w="med" len="med"/>
                      <a:tailEnd type="none" w="med" len="med"/>
                    </a:lnL>
                    <a:lnR w="38100" cap="flat" cmpd="sng" algn="ctr">
                      <a:solidFill>
                        <a:srgbClr val="E36C0A"/>
                      </a:solidFill>
                      <a:prstDash val="solid"/>
                      <a:round/>
                      <a:headEnd type="none" w="med" len="med"/>
                      <a:tailEnd type="none" w="med" len="med"/>
                    </a:lnR>
                    <a:lnT w="38100" cap="flat" cmpd="sng" algn="ctr">
                      <a:solidFill>
                        <a:srgbClr val="E36C0A"/>
                      </a:solidFill>
                      <a:prstDash val="solid"/>
                      <a:round/>
                      <a:headEnd type="none" w="med" len="med"/>
                      <a:tailEnd type="none" w="med" len="med"/>
                    </a:lnT>
                    <a:lnB w="38100" cap="flat" cmpd="sng" algn="ctr">
                      <a:solidFill>
                        <a:srgbClr val="E36C0A"/>
                      </a:solidFill>
                      <a:prstDash val="solid"/>
                      <a:round/>
                      <a:headEnd type="none" w="med" len="med"/>
                      <a:tailEnd type="none" w="med" len="med"/>
                    </a:lnB>
                    <a:blipFill>
                      <a:blip r:embed="rId2"/>
                      <a:tile tx="0" ty="0" sx="100000" sy="100000" flip="none" algn="tl"/>
                    </a:blipFill>
                  </a:tcPr>
                </a:tc>
              </a:tr>
              <a:tr h="186593">
                <a:tc>
                  <a:txBody>
                    <a:bodyPr/>
                    <a:lstStyle/>
                    <a:p>
                      <a:pPr algn="ctr">
                        <a:lnSpc>
                          <a:spcPct val="115000"/>
                        </a:lnSpc>
                        <a:spcAft>
                          <a:spcPts val="0"/>
                        </a:spcAft>
                      </a:pPr>
                      <a:r>
                        <a:rPr lang="es-ES" sz="1600" b="1" dirty="0">
                          <a:solidFill>
                            <a:srgbClr val="C00000"/>
                          </a:solidFill>
                          <a:latin typeface="Calibri"/>
                          <a:ea typeface="Calibri"/>
                          <a:cs typeface="Times New Roman"/>
                        </a:rPr>
                        <a:t>1</a:t>
                      </a:r>
                      <a:endParaRPr lang="es-CO" sz="1600" b="1" dirty="0">
                        <a:solidFill>
                          <a:srgbClr val="C00000"/>
                        </a:solidFill>
                        <a:latin typeface="Calibri"/>
                        <a:ea typeface="Calibri"/>
                        <a:cs typeface="Times New Roman"/>
                      </a:endParaRPr>
                    </a:p>
                  </a:txBody>
                  <a:tcPr marL="0" marR="0" marT="0" marB="0" anchor="ctr">
                    <a:lnL w="38100" cap="flat" cmpd="sng" algn="ctr">
                      <a:solidFill>
                        <a:srgbClr val="E36C0A"/>
                      </a:solidFill>
                      <a:prstDash val="solid"/>
                      <a:round/>
                      <a:headEnd type="none" w="med" len="med"/>
                      <a:tailEnd type="none" w="med" len="med"/>
                    </a:lnL>
                    <a:lnR w="38100" cap="flat" cmpd="sng" algn="ctr">
                      <a:solidFill>
                        <a:srgbClr val="E36C0A"/>
                      </a:solidFill>
                      <a:prstDash val="solid"/>
                      <a:round/>
                      <a:headEnd type="none" w="med" len="med"/>
                      <a:tailEnd type="none" w="med" len="med"/>
                    </a:lnR>
                    <a:lnT w="38100" cap="flat" cmpd="sng" algn="ctr">
                      <a:solidFill>
                        <a:srgbClr val="E36C0A"/>
                      </a:solidFill>
                      <a:prstDash val="solid"/>
                      <a:round/>
                      <a:headEnd type="none" w="med" len="med"/>
                      <a:tailEnd type="none" w="med" len="med"/>
                    </a:lnT>
                    <a:lnB>
                      <a:noFill/>
                    </a:lnB>
                    <a:solidFill>
                      <a:schemeClr val="bg2"/>
                    </a:solidFill>
                  </a:tcPr>
                </a:tc>
                <a:tc>
                  <a:txBody>
                    <a:bodyPr/>
                    <a:lstStyle/>
                    <a:p>
                      <a:pPr>
                        <a:lnSpc>
                          <a:spcPct val="115000"/>
                        </a:lnSpc>
                        <a:spcAft>
                          <a:spcPts val="0"/>
                        </a:spcAft>
                      </a:pPr>
                      <a:r>
                        <a:rPr lang="es-CO" sz="1600" b="1" dirty="0">
                          <a:solidFill>
                            <a:srgbClr val="FFFF00"/>
                          </a:solidFill>
                          <a:latin typeface="Arial Narrow"/>
                          <a:ea typeface="Calibri"/>
                          <a:cs typeface="Times New Roman"/>
                        </a:rPr>
                        <a:t>¿Le parece adecuado el sistema educativo vigente en el municipio?</a:t>
                      </a:r>
                      <a:endParaRPr lang="es-CO" sz="1600" b="1" dirty="0">
                        <a:solidFill>
                          <a:srgbClr val="FFFF00"/>
                        </a:solidFill>
                        <a:latin typeface="Calibri"/>
                        <a:ea typeface="Calibri"/>
                        <a:cs typeface="Times New Roman"/>
                      </a:endParaRPr>
                    </a:p>
                  </a:txBody>
                  <a:tcPr marL="20899" marR="20899" marT="9110" marB="0" anchor="ctr">
                    <a:lnL w="38100" cap="flat" cmpd="sng" algn="ctr">
                      <a:solidFill>
                        <a:srgbClr val="E36C0A"/>
                      </a:solidFill>
                      <a:prstDash val="solid"/>
                      <a:round/>
                      <a:headEnd type="none" w="med" len="med"/>
                      <a:tailEnd type="none" w="med" len="med"/>
                    </a:lnL>
                    <a:lnR w="38100" cap="flat" cmpd="sng" algn="ctr">
                      <a:solidFill>
                        <a:srgbClr val="E36C0A"/>
                      </a:solidFill>
                      <a:prstDash val="solid"/>
                      <a:round/>
                      <a:headEnd type="none" w="med" len="med"/>
                      <a:tailEnd type="none" w="med" len="med"/>
                    </a:lnR>
                    <a:lnT w="38100" cap="flat" cmpd="sng" algn="ctr">
                      <a:solidFill>
                        <a:srgbClr val="E36C0A"/>
                      </a:solidFill>
                      <a:prstDash val="solid"/>
                      <a:round/>
                      <a:headEnd type="none" w="med" len="med"/>
                      <a:tailEnd type="none" w="med" len="med"/>
                    </a:lnT>
                    <a:lnB>
                      <a:noFill/>
                    </a:lnB>
                    <a:blipFill>
                      <a:blip r:embed="rId2"/>
                      <a:tile tx="0" ty="0" sx="100000" sy="100000" flip="none" algn="tl"/>
                    </a:blipFill>
                  </a:tcPr>
                </a:tc>
              </a:tr>
              <a:tr h="541559">
                <a:tc>
                  <a:txBody>
                    <a:bodyPr/>
                    <a:lstStyle/>
                    <a:p>
                      <a:pPr algn="ctr">
                        <a:lnSpc>
                          <a:spcPct val="115000"/>
                        </a:lnSpc>
                        <a:spcAft>
                          <a:spcPts val="0"/>
                        </a:spcAft>
                      </a:pPr>
                      <a:r>
                        <a:rPr lang="es-CO" sz="1600" b="1" dirty="0">
                          <a:solidFill>
                            <a:srgbClr val="C00000"/>
                          </a:solidFill>
                          <a:latin typeface="Calibri"/>
                          <a:ea typeface="Calibri"/>
                          <a:cs typeface="Times New Roman"/>
                        </a:rPr>
                        <a:t>2</a:t>
                      </a:r>
                    </a:p>
                  </a:txBody>
                  <a:tcPr marL="0" marR="0" marT="0" marB="0" anchor="ctr">
                    <a:lnL w="38100" cap="flat" cmpd="sng" algn="ctr">
                      <a:solidFill>
                        <a:srgbClr val="E36C0A"/>
                      </a:solidFill>
                      <a:prstDash val="solid"/>
                      <a:round/>
                      <a:headEnd type="none" w="med" len="med"/>
                      <a:tailEnd type="none" w="med" len="med"/>
                    </a:lnL>
                    <a:lnR w="38100" cap="flat" cmpd="sng" algn="ctr">
                      <a:solidFill>
                        <a:srgbClr val="E36C0A"/>
                      </a:solidFill>
                      <a:prstDash val="solid"/>
                      <a:round/>
                      <a:headEnd type="none" w="med" len="med"/>
                      <a:tailEnd type="none" w="med" len="med"/>
                    </a:lnR>
                    <a:lnT>
                      <a:noFill/>
                    </a:lnT>
                    <a:lnB>
                      <a:noFill/>
                    </a:lnB>
                    <a:solidFill>
                      <a:schemeClr val="bg2"/>
                    </a:solidFill>
                  </a:tcPr>
                </a:tc>
                <a:tc>
                  <a:txBody>
                    <a:bodyPr/>
                    <a:lstStyle/>
                    <a:p>
                      <a:pPr>
                        <a:lnSpc>
                          <a:spcPct val="115000"/>
                        </a:lnSpc>
                        <a:spcAft>
                          <a:spcPts val="0"/>
                        </a:spcAft>
                      </a:pPr>
                      <a:r>
                        <a:rPr lang="es-CO" sz="1600" b="1" dirty="0">
                          <a:solidFill>
                            <a:srgbClr val="FFFF00"/>
                          </a:solidFill>
                          <a:latin typeface="Arial Narrow"/>
                          <a:ea typeface="Calibri"/>
                          <a:cs typeface="Times New Roman"/>
                        </a:rPr>
                        <a:t> ¿Considera eficientes los programas adelantados para solucionar las fallas presentadas en la educación en nuestra </a:t>
                      </a:r>
                      <a:r>
                        <a:rPr lang="es-CO" sz="1600" b="1" dirty="0" smtClean="0">
                          <a:solidFill>
                            <a:srgbClr val="FFFF00"/>
                          </a:solidFill>
                          <a:latin typeface="Arial Narrow"/>
                          <a:ea typeface="Calibri"/>
                          <a:cs typeface="Times New Roman"/>
                        </a:rPr>
                        <a:t>localidad</a:t>
                      </a:r>
                      <a:r>
                        <a:rPr lang="es-CO" sz="1600" b="1" dirty="0">
                          <a:solidFill>
                            <a:srgbClr val="FFFF00"/>
                          </a:solidFill>
                          <a:latin typeface="Arial Narrow"/>
                          <a:ea typeface="Calibri"/>
                          <a:cs typeface="Times New Roman"/>
                        </a:rPr>
                        <a:t>? </a:t>
                      </a:r>
                      <a:endParaRPr lang="es-CO" sz="1600" b="1" dirty="0">
                        <a:solidFill>
                          <a:srgbClr val="FFFF00"/>
                        </a:solidFill>
                        <a:latin typeface="Calibri"/>
                        <a:ea typeface="Calibri"/>
                        <a:cs typeface="Times New Roman"/>
                      </a:endParaRPr>
                    </a:p>
                  </a:txBody>
                  <a:tcPr marL="20899" marR="20899" marT="9110" marB="0" anchor="ctr">
                    <a:lnL w="38100" cap="flat" cmpd="sng" algn="ctr">
                      <a:solidFill>
                        <a:srgbClr val="E36C0A"/>
                      </a:solidFill>
                      <a:prstDash val="solid"/>
                      <a:round/>
                      <a:headEnd type="none" w="med" len="med"/>
                      <a:tailEnd type="none" w="med" len="med"/>
                    </a:lnL>
                    <a:lnR w="38100" cap="flat" cmpd="sng" algn="ctr">
                      <a:solidFill>
                        <a:srgbClr val="E36C0A"/>
                      </a:solidFill>
                      <a:prstDash val="solid"/>
                      <a:round/>
                      <a:headEnd type="none" w="med" len="med"/>
                      <a:tailEnd type="none" w="med" len="med"/>
                    </a:lnR>
                    <a:lnT>
                      <a:noFill/>
                    </a:lnT>
                    <a:lnB>
                      <a:noFill/>
                    </a:lnB>
                    <a:blipFill>
                      <a:blip r:embed="rId2"/>
                      <a:tile tx="0" ty="0" sx="100000" sy="100000" flip="none" algn="tl"/>
                    </a:blipFill>
                  </a:tcPr>
                </a:tc>
              </a:tr>
              <a:tr h="364076">
                <a:tc>
                  <a:txBody>
                    <a:bodyPr/>
                    <a:lstStyle/>
                    <a:p>
                      <a:pPr algn="ctr">
                        <a:lnSpc>
                          <a:spcPct val="115000"/>
                        </a:lnSpc>
                        <a:spcAft>
                          <a:spcPts val="0"/>
                        </a:spcAft>
                      </a:pPr>
                      <a:r>
                        <a:rPr lang="es-CO" sz="1600" b="1" dirty="0">
                          <a:solidFill>
                            <a:srgbClr val="C00000"/>
                          </a:solidFill>
                          <a:latin typeface="Calibri"/>
                          <a:ea typeface="Calibri"/>
                          <a:cs typeface="Times New Roman"/>
                        </a:rPr>
                        <a:t>3</a:t>
                      </a:r>
                    </a:p>
                  </a:txBody>
                  <a:tcPr marL="0" marR="0" marT="0" marB="0" anchor="ctr">
                    <a:lnL w="38100" cap="flat" cmpd="sng" algn="ctr">
                      <a:solidFill>
                        <a:srgbClr val="E36C0A"/>
                      </a:solidFill>
                      <a:prstDash val="solid"/>
                      <a:round/>
                      <a:headEnd type="none" w="med" len="med"/>
                      <a:tailEnd type="none" w="med" len="med"/>
                    </a:lnL>
                    <a:lnR w="38100" cap="flat" cmpd="sng" algn="ctr">
                      <a:solidFill>
                        <a:srgbClr val="E36C0A"/>
                      </a:solidFill>
                      <a:prstDash val="solid"/>
                      <a:round/>
                      <a:headEnd type="none" w="med" len="med"/>
                      <a:tailEnd type="none" w="med" len="med"/>
                    </a:lnR>
                    <a:lnT>
                      <a:noFill/>
                    </a:lnT>
                    <a:lnB>
                      <a:noFill/>
                    </a:lnB>
                    <a:solidFill>
                      <a:schemeClr val="bg2"/>
                    </a:solidFill>
                  </a:tcPr>
                </a:tc>
                <a:tc>
                  <a:txBody>
                    <a:bodyPr/>
                    <a:lstStyle/>
                    <a:p>
                      <a:pPr>
                        <a:lnSpc>
                          <a:spcPct val="115000"/>
                        </a:lnSpc>
                        <a:spcAft>
                          <a:spcPts val="0"/>
                        </a:spcAft>
                      </a:pPr>
                      <a:r>
                        <a:rPr lang="es-CO" sz="1600" b="1" dirty="0">
                          <a:solidFill>
                            <a:srgbClr val="FFFF00"/>
                          </a:solidFill>
                          <a:latin typeface="Arial Narrow"/>
                          <a:ea typeface="Calibri"/>
                          <a:cs typeface="Times New Roman"/>
                        </a:rPr>
                        <a:t> ¿Estima pertinente la educación actual municipal para lograr el tipo de personas deseamos formar? </a:t>
                      </a:r>
                      <a:endParaRPr lang="es-CO" sz="1600" b="1" dirty="0">
                        <a:solidFill>
                          <a:srgbClr val="FFFF00"/>
                        </a:solidFill>
                        <a:latin typeface="Calibri"/>
                        <a:ea typeface="Calibri"/>
                        <a:cs typeface="Times New Roman"/>
                      </a:endParaRPr>
                    </a:p>
                  </a:txBody>
                  <a:tcPr marL="20899" marR="20899" marT="9110" marB="0" anchor="ctr">
                    <a:lnL w="38100" cap="flat" cmpd="sng" algn="ctr">
                      <a:solidFill>
                        <a:srgbClr val="E36C0A"/>
                      </a:solidFill>
                      <a:prstDash val="solid"/>
                      <a:round/>
                      <a:headEnd type="none" w="med" len="med"/>
                      <a:tailEnd type="none" w="med" len="med"/>
                    </a:lnL>
                    <a:lnR w="38100" cap="flat" cmpd="sng" algn="ctr">
                      <a:solidFill>
                        <a:srgbClr val="E36C0A"/>
                      </a:solidFill>
                      <a:prstDash val="solid"/>
                      <a:round/>
                      <a:headEnd type="none" w="med" len="med"/>
                      <a:tailEnd type="none" w="med" len="med"/>
                    </a:lnR>
                    <a:lnT>
                      <a:noFill/>
                    </a:lnT>
                    <a:lnB>
                      <a:noFill/>
                    </a:lnB>
                    <a:blipFill>
                      <a:blip r:embed="rId2"/>
                      <a:tile tx="0" ty="0" sx="100000" sy="100000" flip="none" algn="tl"/>
                    </a:blipFill>
                  </a:tcPr>
                </a:tc>
              </a:tr>
              <a:tr h="364076">
                <a:tc>
                  <a:txBody>
                    <a:bodyPr/>
                    <a:lstStyle/>
                    <a:p>
                      <a:pPr algn="ctr">
                        <a:lnSpc>
                          <a:spcPct val="115000"/>
                        </a:lnSpc>
                        <a:spcAft>
                          <a:spcPts val="0"/>
                        </a:spcAft>
                      </a:pPr>
                      <a:r>
                        <a:rPr lang="es-CO" sz="1600" b="1" dirty="0">
                          <a:solidFill>
                            <a:srgbClr val="C00000"/>
                          </a:solidFill>
                          <a:latin typeface="Calibri"/>
                          <a:ea typeface="Calibri"/>
                          <a:cs typeface="Times New Roman"/>
                        </a:rPr>
                        <a:t>4</a:t>
                      </a:r>
                    </a:p>
                  </a:txBody>
                  <a:tcPr marL="0" marR="0" marT="0" marB="0" anchor="ctr">
                    <a:lnL w="38100" cap="flat" cmpd="sng" algn="ctr">
                      <a:solidFill>
                        <a:srgbClr val="E36C0A"/>
                      </a:solidFill>
                      <a:prstDash val="solid"/>
                      <a:round/>
                      <a:headEnd type="none" w="med" len="med"/>
                      <a:tailEnd type="none" w="med" len="med"/>
                    </a:lnL>
                    <a:lnR w="38100" cap="flat" cmpd="sng" algn="ctr">
                      <a:solidFill>
                        <a:srgbClr val="E36C0A"/>
                      </a:solidFill>
                      <a:prstDash val="solid"/>
                      <a:round/>
                      <a:headEnd type="none" w="med" len="med"/>
                      <a:tailEnd type="none" w="med" len="med"/>
                    </a:lnR>
                    <a:lnT>
                      <a:noFill/>
                    </a:lnT>
                    <a:lnB>
                      <a:noFill/>
                    </a:lnB>
                    <a:solidFill>
                      <a:schemeClr val="bg2"/>
                    </a:solidFill>
                  </a:tcPr>
                </a:tc>
                <a:tc>
                  <a:txBody>
                    <a:bodyPr/>
                    <a:lstStyle/>
                    <a:p>
                      <a:pPr>
                        <a:lnSpc>
                          <a:spcPct val="115000"/>
                        </a:lnSpc>
                        <a:spcAft>
                          <a:spcPts val="0"/>
                        </a:spcAft>
                      </a:pPr>
                      <a:r>
                        <a:rPr lang="es-CO" sz="1600" b="1" dirty="0">
                          <a:solidFill>
                            <a:srgbClr val="FFFF00"/>
                          </a:solidFill>
                          <a:latin typeface="Arial Narrow"/>
                          <a:ea typeface="Calibri"/>
                          <a:cs typeface="Times New Roman"/>
                        </a:rPr>
                        <a:t> ¿Hay condiciones para que los niños y niñas sean atendidos adecuadamente en el sistema educativo municipal?</a:t>
                      </a:r>
                      <a:endParaRPr lang="es-CO" sz="1600" b="1" dirty="0">
                        <a:solidFill>
                          <a:srgbClr val="FFFF00"/>
                        </a:solidFill>
                        <a:latin typeface="Calibri"/>
                        <a:ea typeface="Calibri"/>
                        <a:cs typeface="Times New Roman"/>
                      </a:endParaRPr>
                    </a:p>
                  </a:txBody>
                  <a:tcPr marL="20899" marR="20899" marT="9110" marB="0" anchor="ctr">
                    <a:lnL w="38100" cap="flat" cmpd="sng" algn="ctr">
                      <a:solidFill>
                        <a:srgbClr val="E36C0A"/>
                      </a:solidFill>
                      <a:prstDash val="solid"/>
                      <a:round/>
                      <a:headEnd type="none" w="med" len="med"/>
                      <a:tailEnd type="none" w="med" len="med"/>
                    </a:lnL>
                    <a:lnR w="38100" cap="flat" cmpd="sng" algn="ctr">
                      <a:solidFill>
                        <a:srgbClr val="E36C0A"/>
                      </a:solidFill>
                      <a:prstDash val="solid"/>
                      <a:round/>
                      <a:headEnd type="none" w="med" len="med"/>
                      <a:tailEnd type="none" w="med" len="med"/>
                    </a:lnR>
                    <a:lnT>
                      <a:noFill/>
                    </a:lnT>
                    <a:lnB>
                      <a:noFill/>
                    </a:lnB>
                    <a:blipFill>
                      <a:blip r:embed="rId2"/>
                      <a:tile tx="0" ty="0" sx="100000" sy="100000" flip="none" algn="tl"/>
                    </a:blipFill>
                  </a:tcPr>
                </a:tc>
              </a:tr>
              <a:tr h="364076">
                <a:tc>
                  <a:txBody>
                    <a:bodyPr/>
                    <a:lstStyle/>
                    <a:p>
                      <a:pPr algn="ctr">
                        <a:lnSpc>
                          <a:spcPct val="115000"/>
                        </a:lnSpc>
                        <a:spcAft>
                          <a:spcPts val="0"/>
                        </a:spcAft>
                      </a:pPr>
                      <a:r>
                        <a:rPr lang="es-CO" sz="1600" b="1" dirty="0">
                          <a:solidFill>
                            <a:srgbClr val="C00000"/>
                          </a:solidFill>
                          <a:latin typeface="Calibri"/>
                          <a:ea typeface="Calibri"/>
                          <a:cs typeface="Times New Roman"/>
                        </a:rPr>
                        <a:t>5</a:t>
                      </a:r>
                    </a:p>
                  </a:txBody>
                  <a:tcPr marL="0" marR="0" marT="0" marB="0" anchor="ctr">
                    <a:lnL w="38100" cap="flat" cmpd="sng" algn="ctr">
                      <a:solidFill>
                        <a:srgbClr val="E36C0A"/>
                      </a:solidFill>
                      <a:prstDash val="solid"/>
                      <a:round/>
                      <a:headEnd type="none" w="med" len="med"/>
                      <a:tailEnd type="none" w="med" len="med"/>
                    </a:lnL>
                    <a:lnR w="38100" cap="flat" cmpd="sng" algn="ctr">
                      <a:solidFill>
                        <a:srgbClr val="E36C0A"/>
                      </a:solidFill>
                      <a:prstDash val="solid"/>
                      <a:round/>
                      <a:headEnd type="none" w="med" len="med"/>
                      <a:tailEnd type="none" w="med" len="med"/>
                    </a:lnR>
                    <a:lnT>
                      <a:noFill/>
                    </a:lnT>
                    <a:lnB>
                      <a:noFill/>
                    </a:lnB>
                    <a:solidFill>
                      <a:schemeClr val="bg2"/>
                    </a:solidFill>
                  </a:tcPr>
                </a:tc>
                <a:tc>
                  <a:txBody>
                    <a:bodyPr/>
                    <a:lstStyle/>
                    <a:p>
                      <a:pPr>
                        <a:lnSpc>
                          <a:spcPct val="115000"/>
                        </a:lnSpc>
                        <a:spcAft>
                          <a:spcPts val="0"/>
                        </a:spcAft>
                      </a:pPr>
                      <a:r>
                        <a:rPr lang="es-CO" sz="1600" b="1" dirty="0">
                          <a:solidFill>
                            <a:srgbClr val="FFFF00"/>
                          </a:solidFill>
                          <a:latin typeface="Arial Narrow"/>
                          <a:ea typeface="Calibri"/>
                          <a:cs typeface="Times New Roman"/>
                        </a:rPr>
                        <a:t> ¿Cree usted que se ha tenido en cuenta la diversidad cultural y de género de la población en nuestro sistema educativo?</a:t>
                      </a:r>
                      <a:endParaRPr lang="es-CO" sz="1600" b="1" dirty="0">
                        <a:solidFill>
                          <a:srgbClr val="FFFF00"/>
                        </a:solidFill>
                        <a:latin typeface="Calibri"/>
                        <a:ea typeface="Calibri"/>
                        <a:cs typeface="Times New Roman"/>
                      </a:endParaRPr>
                    </a:p>
                  </a:txBody>
                  <a:tcPr marL="20899" marR="20899" marT="9110" marB="0" anchor="ctr">
                    <a:lnL w="38100" cap="flat" cmpd="sng" algn="ctr">
                      <a:solidFill>
                        <a:srgbClr val="E36C0A"/>
                      </a:solidFill>
                      <a:prstDash val="solid"/>
                      <a:round/>
                      <a:headEnd type="none" w="med" len="med"/>
                      <a:tailEnd type="none" w="med" len="med"/>
                    </a:lnL>
                    <a:lnR w="38100" cap="flat" cmpd="sng" algn="ctr">
                      <a:solidFill>
                        <a:srgbClr val="E36C0A"/>
                      </a:solidFill>
                      <a:prstDash val="solid"/>
                      <a:round/>
                      <a:headEnd type="none" w="med" len="med"/>
                      <a:tailEnd type="none" w="med" len="med"/>
                    </a:lnR>
                    <a:lnT>
                      <a:noFill/>
                    </a:lnT>
                    <a:lnB>
                      <a:noFill/>
                    </a:lnB>
                    <a:blipFill>
                      <a:blip r:embed="rId2"/>
                      <a:tile tx="0" ty="0" sx="100000" sy="100000" flip="none" algn="tl"/>
                    </a:blipFill>
                  </a:tcPr>
                </a:tc>
              </a:tr>
              <a:tr h="364076">
                <a:tc>
                  <a:txBody>
                    <a:bodyPr/>
                    <a:lstStyle/>
                    <a:p>
                      <a:pPr algn="ctr">
                        <a:lnSpc>
                          <a:spcPct val="115000"/>
                        </a:lnSpc>
                        <a:spcAft>
                          <a:spcPts val="0"/>
                        </a:spcAft>
                      </a:pPr>
                      <a:r>
                        <a:rPr lang="es-CO" sz="1600" b="1" dirty="0">
                          <a:solidFill>
                            <a:srgbClr val="C00000"/>
                          </a:solidFill>
                          <a:latin typeface="Calibri"/>
                          <a:ea typeface="Calibri"/>
                          <a:cs typeface="Times New Roman"/>
                        </a:rPr>
                        <a:t>6</a:t>
                      </a:r>
                    </a:p>
                  </a:txBody>
                  <a:tcPr marL="0" marR="0" marT="0" marB="0" anchor="ctr">
                    <a:lnL w="38100" cap="flat" cmpd="sng" algn="ctr">
                      <a:solidFill>
                        <a:srgbClr val="E36C0A"/>
                      </a:solidFill>
                      <a:prstDash val="solid"/>
                      <a:round/>
                      <a:headEnd type="none" w="med" len="med"/>
                      <a:tailEnd type="none" w="med" len="med"/>
                    </a:lnL>
                    <a:lnR w="38100" cap="flat" cmpd="sng" algn="ctr">
                      <a:solidFill>
                        <a:srgbClr val="E36C0A"/>
                      </a:solidFill>
                      <a:prstDash val="solid"/>
                      <a:round/>
                      <a:headEnd type="none" w="med" len="med"/>
                      <a:tailEnd type="none" w="med" len="med"/>
                    </a:lnR>
                    <a:lnT>
                      <a:noFill/>
                    </a:lnT>
                    <a:lnB>
                      <a:noFill/>
                    </a:lnB>
                    <a:solidFill>
                      <a:schemeClr val="bg2"/>
                    </a:solidFill>
                  </a:tcPr>
                </a:tc>
                <a:tc>
                  <a:txBody>
                    <a:bodyPr/>
                    <a:lstStyle/>
                    <a:p>
                      <a:pPr>
                        <a:lnSpc>
                          <a:spcPct val="115000"/>
                        </a:lnSpc>
                        <a:spcAft>
                          <a:spcPts val="0"/>
                        </a:spcAft>
                      </a:pPr>
                      <a:r>
                        <a:rPr lang="es-CO" sz="1600" b="1" dirty="0">
                          <a:solidFill>
                            <a:srgbClr val="FFFF00"/>
                          </a:solidFill>
                          <a:latin typeface="Arial Narrow"/>
                          <a:ea typeface="Calibri"/>
                          <a:cs typeface="Times New Roman"/>
                        </a:rPr>
                        <a:t> ¿Considera que se le está dando a la educación la debida importancia en el desarrollo de la sociedad?</a:t>
                      </a:r>
                      <a:endParaRPr lang="es-CO" sz="1600" b="1" dirty="0">
                        <a:solidFill>
                          <a:srgbClr val="FFFF00"/>
                        </a:solidFill>
                        <a:latin typeface="Calibri"/>
                        <a:ea typeface="Calibri"/>
                        <a:cs typeface="Times New Roman"/>
                      </a:endParaRPr>
                    </a:p>
                  </a:txBody>
                  <a:tcPr marL="20899" marR="20899" marT="9110" marB="0" anchor="ctr">
                    <a:lnL w="38100" cap="flat" cmpd="sng" algn="ctr">
                      <a:solidFill>
                        <a:srgbClr val="E36C0A"/>
                      </a:solidFill>
                      <a:prstDash val="solid"/>
                      <a:round/>
                      <a:headEnd type="none" w="med" len="med"/>
                      <a:tailEnd type="none" w="med" len="med"/>
                    </a:lnL>
                    <a:lnR w="38100" cap="flat" cmpd="sng" algn="ctr">
                      <a:solidFill>
                        <a:srgbClr val="E36C0A"/>
                      </a:solidFill>
                      <a:prstDash val="solid"/>
                      <a:round/>
                      <a:headEnd type="none" w="med" len="med"/>
                      <a:tailEnd type="none" w="med" len="med"/>
                    </a:lnR>
                    <a:lnT>
                      <a:noFill/>
                    </a:lnT>
                    <a:lnB>
                      <a:noFill/>
                    </a:lnB>
                    <a:blipFill>
                      <a:blip r:embed="rId2"/>
                      <a:tile tx="0" ty="0" sx="100000" sy="100000" flip="none" algn="tl"/>
                    </a:blipFill>
                  </a:tcPr>
                </a:tc>
              </a:tr>
              <a:tr h="541559">
                <a:tc>
                  <a:txBody>
                    <a:bodyPr/>
                    <a:lstStyle/>
                    <a:p>
                      <a:pPr algn="ctr">
                        <a:lnSpc>
                          <a:spcPct val="115000"/>
                        </a:lnSpc>
                        <a:spcAft>
                          <a:spcPts val="0"/>
                        </a:spcAft>
                      </a:pPr>
                      <a:r>
                        <a:rPr lang="es-CO" sz="1600" b="1" dirty="0">
                          <a:solidFill>
                            <a:srgbClr val="C00000"/>
                          </a:solidFill>
                          <a:latin typeface="Calibri"/>
                          <a:ea typeface="Calibri"/>
                          <a:cs typeface="Times New Roman"/>
                        </a:rPr>
                        <a:t>7</a:t>
                      </a:r>
                    </a:p>
                  </a:txBody>
                  <a:tcPr marL="0" marR="0" marT="0" marB="0" anchor="ctr">
                    <a:lnL w="38100" cap="flat" cmpd="sng" algn="ctr">
                      <a:solidFill>
                        <a:srgbClr val="E36C0A"/>
                      </a:solidFill>
                      <a:prstDash val="solid"/>
                      <a:round/>
                      <a:headEnd type="none" w="med" len="med"/>
                      <a:tailEnd type="none" w="med" len="med"/>
                    </a:lnL>
                    <a:lnR w="38100" cap="flat" cmpd="sng" algn="ctr">
                      <a:solidFill>
                        <a:srgbClr val="E36C0A"/>
                      </a:solidFill>
                      <a:prstDash val="solid"/>
                      <a:round/>
                      <a:headEnd type="none" w="med" len="med"/>
                      <a:tailEnd type="none" w="med" len="med"/>
                    </a:lnR>
                    <a:lnT>
                      <a:noFill/>
                    </a:lnT>
                    <a:lnB>
                      <a:noFill/>
                    </a:lnB>
                    <a:solidFill>
                      <a:schemeClr val="bg2"/>
                    </a:solidFill>
                  </a:tcPr>
                </a:tc>
                <a:tc>
                  <a:txBody>
                    <a:bodyPr/>
                    <a:lstStyle/>
                    <a:p>
                      <a:pPr>
                        <a:lnSpc>
                          <a:spcPct val="115000"/>
                        </a:lnSpc>
                        <a:spcAft>
                          <a:spcPts val="0"/>
                        </a:spcAft>
                      </a:pPr>
                      <a:r>
                        <a:rPr lang="es-CO" sz="1600" b="1" dirty="0">
                          <a:solidFill>
                            <a:srgbClr val="FFFF00"/>
                          </a:solidFill>
                          <a:latin typeface="Arial Narrow"/>
                          <a:ea typeface="Calibri"/>
                          <a:cs typeface="Times New Roman"/>
                        </a:rPr>
                        <a:t>¿le parecen valiosa las investigaciones universitarias acerca de la influencia en la educación de los diferentes </a:t>
                      </a:r>
                      <a:r>
                        <a:rPr lang="es-CO" sz="1600" b="1" dirty="0" smtClean="0">
                          <a:solidFill>
                            <a:srgbClr val="FFFF00"/>
                          </a:solidFill>
                          <a:latin typeface="Arial Narrow"/>
                          <a:ea typeface="Calibri"/>
                          <a:cs typeface="Times New Roman"/>
                        </a:rPr>
                        <a:t>factores</a:t>
                      </a:r>
                      <a:r>
                        <a:rPr lang="es-CO" sz="1600" b="1" baseline="0" dirty="0" smtClean="0">
                          <a:solidFill>
                            <a:srgbClr val="FFFF00"/>
                          </a:solidFill>
                          <a:latin typeface="Calibri"/>
                          <a:ea typeface="Calibri"/>
                          <a:cs typeface="Times New Roman"/>
                        </a:rPr>
                        <a:t> </a:t>
                      </a:r>
                      <a:r>
                        <a:rPr lang="es-CO" sz="1600" b="1" dirty="0" smtClean="0">
                          <a:solidFill>
                            <a:srgbClr val="FFFF00"/>
                          </a:solidFill>
                          <a:latin typeface="Arial Narrow"/>
                          <a:ea typeface="Calibri"/>
                          <a:cs typeface="Times New Roman"/>
                        </a:rPr>
                        <a:t>del </a:t>
                      </a:r>
                      <a:r>
                        <a:rPr lang="es-CO" sz="1600" b="1" dirty="0">
                          <a:solidFill>
                            <a:srgbClr val="FFFF00"/>
                          </a:solidFill>
                          <a:latin typeface="Arial Narrow"/>
                          <a:ea typeface="Calibri"/>
                          <a:cs typeface="Times New Roman"/>
                        </a:rPr>
                        <a:t>desarrollo social?</a:t>
                      </a:r>
                      <a:endParaRPr lang="es-CO" sz="1600" b="1" dirty="0">
                        <a:solidFill>
                          <a:srgbClr val="FFFF00"/>
                        </a:solidFill>
                        <a:latin typeface="Calibri"/>
                        <a:ea typeface="Calibri"/>
                        <a:cs typeface="Times New Roman"/>
                      </a:endParaRPr>
                    </a:p>
                  </a:txBody>
                  <a:tcPr marL="20899" marR="20899" marT="9110" marB="0" anchor="ctr">
                    <a:lnL w="38100" cap="flat" cmpd="sng" algn="ctr">
                      <a:solidFill>
                        <a:srgbClr val="E36C0A"/>
                      </a:solidFill>
                      <a:prstDash val="solid"/>
                      <a:round/>
                      <a:headEnd type="none" w="med" len="med"/>
                      <a:tailEnd type="none" w="med" len="med"/>
                    </a:lnL>
                    <a:lnR w="38100" cap="flat" cmpd="sng" algn="ctr">
                      <a:solidFill>
                        <a:srgbClr val="E36C0A"/>
                      </a:solidFill>
                      <a:prstDash val="solid"/>
                      <a:round/>
                      <a:headEnd type="none" w="med" len="med"/>
                      <a:tailEnd type="none" w="med" len="med"/>
                    </a:lnR>
                    <a:lnT>
                      <a:noFill/>
                    </a:lnT>
                    <a:lnB>
                      <a:noFill/>
                    </a:lnB>
                    <a:blipFill>
                      <a:blip r:embed="rId2"/>
                      <a:tile tx="0" ty="0" sx="100000" sy="100000" flip="none" algn="tl"/>
                    </a:blipFill>
                  </a:tcPr>
                </a:tc>
              </a:tr>
              <a:tr h="364076">
                <a:tc>
                  <a:txBody>
                    <a:bodyPr/>
                    <a:lstStyle/>
                    <a:p>
                      <a:pPr algn="ctr">
                        <a:lnSpc>
                          <a:spcPct val="115000"/>
                        </a:lnSpc>
                        <a:spcAft>
                          <a:spcPts val="0"/>
                        </a:spcAft>
                      </a:pPr>
                      <a:r>
                        <a:rPr lang="es-CO" sz="1600" b="1" dirty="0">
                          <a:solidFill>
                            <a:srgbClr val="C00000"/>
                          </a:solidFill>
                          <a:latin typeface="Calibri"/>
                          <a:ea typeface="Calibri"/>
                          <a:cs typeface="Times New Roman"/>
                        </a:rPr>
                        <a:t>8</a:t>
                      </a:r>
                    </a:p>
                  </a:txBody>
                  <a:tcPr marL="0" marR="0" marT="0" marB="0" anchor="ctr">
                    <a:lnL w="38100" cap="flat" cmpd="sng" algn="ctr">
                      <a:solidFill>
                        <a:srgbClr val="E36C0A"/>
                      </a:solidFill>
                      <a:prstDash val="solid"/>
                      <a:round/>
                      <a:headEnd type="none" w="med" len="med"/>
                      <a:tailEnd type="none" w="med" len="med"/>
                    </a:lnL>
                    <a:lnR w="38100" cap="flat" cmpd="sng" algn="ctr">
                      <a:solidFill>
                        <a:srgbClr val="E36C0A"/>
                      </a:solidFill>
                      <a:prstDash val="solid"/>
                      <a:round/>
                      <a:headEnd type="none" w="med" len="med"/>
                      <a:tailEnd type="none" w="med" len="med"/>
                    </a:lnR>
                    <a:lnT>
                      <a:noFill/>
                    </a:lnT>
                    <a:lnB>
                      <a:noFill/>
                    </a:lnB>
                    <a:solidFill>
                      <a:schemeClr val="bg2"/>
                    </a:solidFill>
                  </a:tcPr>
                </a:tc>
                <a:tc>
                  <a:txBody>
                    <a:bodyPr/>
                    <a:lstStyle/>
                    <a:p>
                      <a:pPr>
                        <a:lnSpc>
                          <a:spcPct val="115000"/>
                        </a:lnSpc>
                        <a:spcAft>
                          <a:spcPts val="0"/>
                        </a:spcAft>
                      </a:pPr>
                      <a:r>
                        <a:rPr lang="es-CO" sz="1600" b="1" dirty="0">
                          <a:solidFill>
                            <a:srgbClr val="FFFF00"/>
                          </a:solidFill>
                          <a:latin typeface="Arial Narrow"/>
                          <a:ea typeface="Calibri"/>
                          <a:cs typeface="Times New Roman"/>
                        </a:rPr>
                        <a:t>¿Cree que nuestras instituciones facilitan el acceso y permanencia en el sistema educativo?</a:t>
                      </a:r>
                      <a:endParaRPr lang="es-CO" sz="1600" b="1" dirty="0">
                        <a:solidFill>
                          <a:srgbClr val="FFFF00"/>
                        </a:solidFill>
                        <a:latin typeface="Calibri"/>
                        <a:ea typeface="Calibri"/>
                        <a:cs typeface="Times New Roman"/>
                      </a:endParaRPr>
                    </a:p>
                  </a:txBody>
                  <a:tcPr marL="20899" marR="20899" marT="9110" marB="0" anchor="ctr">
                    <a:lnL w="38100" cap="flat" cmpd="sng" algn="ctr">
                      <a:solidFill>
                        <a:srgbClr val="E36C0A"/>
                      </a:solidFill>
                      <a:prstDash val="solid"/>
                      <a:round/>
                      <a:headEnd type="none" w="med" len="med"/>
                      <a:tailEnd type="none" w="med" len="med"/>
                    </a:lnL>
                    <a:lnR w="38100" cap="flat" cmpd="sng" algn="ctr">
                      <a:solidFill>
                        <a:srgbClr val="E36C0A"/>
                      </a:solidFill>
                      <a:prstDash val="solid"/>
                      <a:round/>
                      <a:headEnd type="none" w="med" len="med"/>
                      <a:tailEnd type="none" w="med" len="med"/>
                    </a:lnR>
                    <a:lnT>
                      <a:noFill/>
                    </a:lnT>
                    <a:lnB>
                      <a:noFill/>
                    </a:lnB>
                    <a:blipFill>
                      <a:blip r:embed="rId2"/>
                      <a:tile tx="0" ty="0" sx="100000" sy="100000" flip="none" algn="tl"/>
                    </a:blipFill>
                  </a:tcPr>
                </a:tc>
              </a:tr>
              <a:tr h="364076">
                <a:tc>
                  <a:txBody>
                    <a:bodyPr/>
                    <a:lstStyle/>
                    <a:p>
                      <a:pPr algn="ctr">
                        <a:lnSpc>
                          <a:spcPct val="115000"/>
                        </a:lnSpc>
                        <a:spcAft>
                          <a:spcPts val="0"/>
                        </a:spcAft>
                      </a:pPr>
                      <a:r>
                        <a:rPr lang="es-CO" sz="1600" b="1" dirty="0">
                          <a:solidFill>
                            <a:srgbClr val="C00000"/>
                          </a:solidFill>
                          <a:latin typeface="Calibri"/>
                          <a:ea typeface="Calibri"/>
                          <a:cs typeface="Times New Roman"/>
                        </a:rPr>
                        <a:t>9</a:t>
                      </a:r>
                    </a:p>
                  </a:txBody>
                  <a:tcPr marL="0" marR="0" marT="0" marB="0" anchor="ctr">
                    <a:lnL w="38100" cap="flat" cmpd="sng" algn="ctr">
                      <a:solidFill>
                        <a:srgbClr val="E36C0A"/>
                      </a:solidFill>
                      <a:prstDash val="solid"/>
                      <a:round/>
                      <a:headEnd type="none" w="med" len="med"/>
                      <a:tailEnd type="none" w="med" len="med"/>
                    </a:lnL>
                    <a:lnR w="38100" cap="flat" cmpd="sng" algn="ctr">
                      <a:solidFill>
                        <a:srgbClr val="E36C0A"/>
                      </a:solidFill>
                      <a:prstDash val="solid"/>
                      <a:round/>
                      <a:headEnd type="none" w="med" len="med"/>
                      <a:tailEnd type="none" w="med" len="med"/>
                    </a:lnR>
                    <a:lnT>
                      <a:noFill/>
                    </a:lnT>
                    <a:lnB>
                      <a:noFill/>
                    </a:lnB>
                    <a:solidFill>
                      <a:schemeClr val="bg2"/>
                    </a:solidFill>
                  </a:tcPr>
                </a:tc>
                <a:tc>
                  <a:txBody>
                    <a:bodyPr/>
                    <a:lstStyle/>
                    <a:p>
                      <a:pPr>
                        <a:lnSpc>
                          <a:spcPct val="115000"/>
                        </a:lnSpc>
                        <a:spcAft>
                          <a:spcPts val="0"/>
                        </a:spcAft>
                      </a:pPr>
                      <a:r>
                        <a:rPr lang="es-CO" sz="1600" b="1" dirty="0">
                          <a:solidFill>
                            <a:srgbClr val="FFFF00"/>
                          </a:solidFill>
                          <a:latin typeface="Arial Narrow"/>
                          <a:ea typeface="Calibri"/>
                          <a:cs typeface="Times New Roman"/>
                        </a:rPr>
                        <a:t>¿Encuentra usted que la educación aplicada en el municipio cuenta con los índices de calidad que esta requiere?</a:t>
                      </a:r>
                      <a:endParaRPr lang="es-CO" sz="1600" b="1" dirty="0">
                        <a:solidFill>
                          <a:srgbClr val="FFFF00"/>
                        </a:solidFill>
                        <a:latin typeface="Calibri"/>
                        <a:ea typeface="Calibri"/>
                        <a:cs typeface="Times New Roman"/>
                      </a:endParaRPr>
                    </a:p>
                  </a:txBody>
                  <a:tcPr marL="20899" marR="20899" marT="9110" marB="0" anchor="ctr">
                    <a:lnL w="38100" cap="flat" cmpd="sng" algn="ctr">
                      <a:solidFill>
                        <a:srgbClr val="E36C0A"/>
                      </a:solidFill>
                      <a:prstDash val="solid"/>
                      <a:round/>
                      <a:headEnd type="none" w="med" len="med"/>
                      <a:tailEnd type="none" w="med" len="med"/>
                    </a:lnL>
                    <a:lnR w="38100" cap="flat" cmpd="sng" algn="ctr">
                      <a:solidFill>
                        <a:srgbClr val="E36C0A"/>
                      </a:solidFill>
                      <a:prstDash val="solid"/>
                      <a:round/>
                      <a:headEnd type="none" w="med" len="med"/>
                      <a:tailEnd type="none" w="med" len="med"/>
                    </a:lnR>
                    <a:lnT>
                      <a:noFill/>
                    </a:lnT>
                    <a:lnB>
                      <a:noFill/>
                    </a:lnB>
                    <a:blipFill>
                      <a:blip r:embed="rId2"/>
                      <a:tile tx="0" ty="0" sx="100000" sy="100000" flip="none" algn="tl"/>
                    </a:blipFill>
                  </a:tcPr>
                </a:tc>
              </a:tr>
              <a:tr h="364076">
                <a:tc>
                  <a:txBody>
                    <a:bodyPr/>
                    <a:lstStyle/>
                    <a:p>
                      <a:pPr algn="ctr">
                        <a:lnSpc>
                          <a:spcPct val="115000"/>
                        </a:lnSpc>
                        <a:spcAft>
                          <a:spcPts val="0"/>
                        </a:spcAft>
                      </a:pPr>
                      <a:r>
                        <a:rPr lang="es-CO" sz="1600" b="1" dirty="0">
                          <a:solidFill>
                            <a:srgbClr val="C00000"/>
                          </a:solidFill>
                          <a:latin typeface="Calibri"/>
                          <a:ea typeface="Calibri"/>
                          <a:cs typeface="Times New Roman"/>
                        </a:rPr>
                        <a:t>10</a:t>
                      </a:r>
                    </a:p>
                  </a:txBody>
                  <a:tcPr marL="0" marR="0" marT="0" marB="0" anchor="ctr">
                    <a:lnL w="38100" cap="flat" cmpd="sng" algn="ctr">
                      <a:solidFill>
                        <a:srgbClr val="E36C0A"/>
                      </a:solidFill>
                      <a:prstDash val="solid"/>
                      <a:round/>
                      <a:headEnd type="none" w="med" len="med"/>
                      <a:tailEnd type="none" w="med" len="med"/>
                    </a:lnL>
                    <a:lnR w="38100" cap="flat" cmpd="sng" algn="ctr">
                      <a:solidFill>
                        <a:srgbClr val="E36C0A"/>
                      </a:solidFill>
                      <a:prstDash val="solid"/>
                      <a:round/>
                      <a:headEnd type="none" w="med" len="med"/>
                      <a:tailEnd type="none" w="med" len="med"/>
                    </a:lnR>
                    <a:lnT>
                      <a:noFill/>
                    </a:lnT>
                    <a:lnB w="38100" cap="flat" cmpd="sng" algn="ctr">
                      <a:solidFill>
                        <a:srgbClr val="E36C0A"/>
                      </a:solidFill>
                      <a:prstDash val="solid"/>
                      <a:round/>
                      <a:headEnd type="none" w="med" len="med"/>
                      <a:tailEnd type="none" w="med" len="med"/>
                    </a:lnB>
                    <a:solidFill>
                      <a:schemeClr val="bg2"/>
                    </a:solidFill>
                  </a:tcPr>
                </a:tc>
                <a:tc>
                  <a:txBody>
                    <a:bodyPr/>
                    <a:lstStyle/>
                    <a:p>
                      <a:pPr>
                        <a:lnSpc>
                          <a:spcPct val="115000"/>
                        </a:lnSpc>
                        <a:spcAft>
                          <a:spcPts val="0"/>
                        </a:spcAft>
                      </a:pPr>
                      <a:r>
                        <a:rPr lang="es-CO" sz="1600" b="1" dirty="0">
                          <a:solidFill>
                            <a:srgbClr val="FFFF00"/>
                          </a:solidFill>
                          <a:latin typeface="Arial Narrow"/>
                          <a:ea typeface="Calibri"/>
                          <a:cs typeface="Times New Roman"/>
                        </a:rPr>
                        <a:t>¿Le parece que la ley de gratuidad podría ser la solución a la deserción escolar de nuestro municipio? </a:t>
                      </a:r>
                      <a:endParaRPr lang="es-CO" sz="1600" b="1" dirty="0">
                        <a:solidFill>
                          <a:srgbClr val="FFFF00"/>
                        </a:solidFill>
                        <a:latin typeface="Calibri"/>
                        <a:ea typeface="Calibri"/>
                        <a:cs typeface="Times New Roman"/>
                      </a:endParaRPr>
                    </a:p>
                  </a:txBody>
                  <a:tcPr marL="20899" marR="20899" marT="9110" marB="0" anchor="ctr">
                    <a:lnL w="38100" cap="flat" cmpd="sng" algn="ctr">
                      <a:solidFill>
                        <a:srgbClr val="E36C0A"/>
                      </a:solidFill>
                      <a:prstDash val="solid"/>
                      <a:round/>
                      <a:headEnd type="none" w="med" len="med"/>
                      <a:tailEnd type="none" w="med" len="med"/>
                    </a:lnL>
                    <a:lnR w="38100" cap="flat" cmpd="sng" algn="ctr">
                      <a:solidFill>
                        <a:srgbClr val="E36C0A"/>
                      </a:solidFill>
                      <a:prstDash val="solid"/>
                      <a:round/>
                      <a:headEnd type="none" w="med" len="med"/>
                      <a:tailEnd type="none" w="med" len="med"/>
                    </a:lnR>
                    <a:lnT>
                      <a:noFill/>
                    </a:lnT>
                    <a:lnB w="38100" cap="flat" cmpd="sng" algn="ctr">
                      <a:solidFill>
                        <a:srgbClr val="E36C0A"/>
                      </a:solidFill>
                      <a:prstDash val="solid"/>
                      <a:round/>
                      <a:headEnd type="none" w="med" len="med"/>
                      <a:tailEnd type="none" w="med" len="med"/>
                    </a:lnB>
                    <a:blipFill>
                      <a:blip r:embed="rId2"/>
                      <a:tile tx="0" ty="0" sx="100000" sy="100000" flip="none" algn="tl"/>
                    </a:blipFill>
                  </a:tcPr>
                </a:tc>
              </a:tr>
            </a:tbl>
          </a:graphicData>
        </a:graphic>
      </p:graphicFrame>
    </p:spTree>
    <p:extLst>
      <p:ext uri="{BB962C8B-B14F-4D97-AF65-F5344CB8AC3E}">
        <p14:creationId xmlns:p14="http://schemas.microsoft.com/office/powerpoint/2010/main" xmlns="" val="31157178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Paralelogramo"/>
          <p:cNvSpPr/>
          <p:nvPr/>
        </p:nvSpPr>
        <p:spPr>
          <a:xfrm>
            <a:off x="2143108" y="142852"/>
            <a:ext cx="5286412" cy="914400"/>
          </a:xfrm>
          <a:prstGeom prst="parallelogram">
            <a:avLst>
              <a:gd name="adj" fmla="val 28448"/>
            </a:avLst>
          </a:prstGeom>
          <a:solidFill>
            <a:srgbClr val="11C1FF"/>
          </a:solidFill>
          <a:ln w="762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200" b="1" i="1" dirty="0" smtClean="0">
                <a:latin typeface="Biondi" pitchFamily="2" charset="0"/>
              </a:rPr>
              <a:t>T</a:t>
            </a:r>
            <a:r>
              <a:rPr lang="es-CO" sz="2800" b="1" i="1" dirty="0" smtClean="0">
                <a:latin typeface="Biondi" pitchFamily="2" charset="0"/>
              </a:rPr>
              <a:t>ABULACIÓN</a:t>
            </a:r>
            <a:endParaRPr lang="es-CO" sz="3200" dirty="0"/>
          </a:p>
        </p:txBody>
      </p:sp>
      <p:graphicFrame>
        <p:nvGraphicFramePr>
          <p:cNvPr id="8" name="7 Tabla"/>
          <p:cNvGraphicFramePr>
            <a:graphicFrameLocks noGrp="1"/>
          </p:cNvGraphicFramePr>
          <p:nvPr/>
        </p:nvGraphicFramePr>
        <p:xfrm>
          <a:off x="357158" y="1153433"/>
          <a:ext cx="8429683" cy="5418839"/>
        </p:xfrm>
        <a:graphic>
          <a:graphicData uri="http://schemas.openxmlformats.org/drawingml/2006/table">
            <a:tbl>
              <a:tblPr/>
              <a:tblGrid>
                <a:gridCol w="285753"/>
                <a:gridCol w="5072097"/>
                <a:gridCol w="285753"/>
                <a:gridCol w="285752"/>
                <a:gridCol w="214313"/>
                <a:gridCol w="428629"/>
                <a:gridCol w="184343"/>
                <a:gridCol w="399773"/>
                <a:gridCol w="329270"/>
                <a:gridCol w="158183"/>
                <a:gridCol w="428629"/>
                <a:gridCol w="290773"/>
                <a:gridCol w="66415"/>
              </a:tblGrid>
              <a:tr h="121002">
                <a:tc rowSpan="2" gridSpan="2">
                  <a:txBody>
                    <a:bodyPr/>
                    <a:lstStyle/>
                    <a:p>
                      <a:pPr algn="ctr">
                        <a:lnSpc>
                          <a:spcPct val="115000"/>
                        </a:lnSpc>
                        <a:spcAft>
                          <a:spcPts val="1000"/>
                        </a:spcAft>
                      </a:pPr>
                      <a:r>
                        <a:rPr lang="es-MX" sz="3200" b="1" dirty="0" smtClean="0">
                          <a:solidFill>
                            <a:schemeClr val="bg1"/>
                          </a:solidFill>
                          <a:latin typeface="Calibri"/>
                          <a:ea typeface="Calibri"/>
                          <a:cs typeface="Times New Roman"/>
                        </a:rPr>
                        <a:t>P r e g u n t a s </a:t>
                      </a:r>
                      <a:endParaRPr lang="es-CO" sz="3200" b="1" dirty="0">
                        <a:solidFill>
                          <a:schemeClr val="bg1"/>
                        </a:solidFill>
                        <a:latin typeface="Calibri"/>
                        <a:ea typeface="Calibri"/>
                        <a:cs typeface="Times New Roman"/>
                      </a:endParaRPr>
                    </a:p>
                  </a:txBody>
                  <a:tcPr marL="5979" marR="5979" marT="360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2"/>
                      <a:tile tx="0" ty="0" sx="100000" sy="100000" flip="none" algn="tl"/>
                    </a:blipFill>
                  </a:tcPr>
                </a:tc>
                <a:tc rowSpan="2" hMerge="1">
                  <a:txBody>
                    <a:bodyPr/>
                    <a:lstStyle/>
                    <a:p>
                      <a:endParaRPr lang="es-CO"/>
                    </a:p>
                  </a:txBody>
                  <a:tcPr/>
                </a:tc>
                <a:tc gridSpan="10">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endParaRPr lang="es-CO" sz="100" b="1" dirty="0" smtClean="0">
                        <a:latin typeface="Calibri"/>
                        <a:ea typeface="Calibri"/>
                        <a:cs typeface="Times New Roman"/>
                      </a:endParaRPr>
                    </a:p>
                    <a:p>
                      <a:pPr marL="0" marR="0" indent="0" algn="ctr" defTabSz="914400" rtl="0" eaLnBrk="1" fontAlgn="auto" latinLnBrk="0" hangingPunct="1">
                        <a:lnSpc>
                          <a:spcPct val="115000"/>
                        </a:lnSpc>
                        <a:spcBef>
                          <a:spcPts val="0"/>
                        </a:spcBef>
                        <a:spcAft>
                          <a:spcPts val="1000"/>
                        </a:spcAft>
                        <a:buClrTx/>
                        <a:buSzTx/>
                        <a:buFontTx/>
                        <a:buNone/>
                        <a:tabLst/>
                        <a:defRPr/>
                      </a:pPr>
                      <a:r>
                        <a:rPr lang="es-CO" sz="1600" b="1" dirty="0" smtClean="0">
                          <a:solidFill>
                            <a:schemeClr val="bg1"/>
                          </a:solidFill>
                          <a:latin typeface="Biondi" pitchFamily="2" charset="0"/>
                          <a:ea typeface="Calibri"/>
                          <a:cs typeface="Times New Roman"/>
                        </a:rPr>
                        <a:t>C I U D A D</a:t>
                      </a:r>
                    </a:p>
                    <a:p>
                      <a:pPr marL="0" marR="0" indent="0" algn="ctr" defTabSz="914400" rtl="0" eaLnBrk="1" fontAlgn="auto" latinLnBrk="0" hangingPunct="1">
                        <a:lnSpc>
                          <a:spcPct val="115000"/>
                        </a:lnSpc>
                        <a:spcBef>
                          <a:spcPts val="0"/>
                        </a:spcBef>
                        <a:spcAft>
                          <a:spcPts val="1000"/>
                        </a:spcAft>
                        <a:buClrTx/>
                        <a:buSzTx/>
                        <a:buFontTx/>
                        <a:buNone/>
                        <a:tabLst/>
                        <a:defRPr/>
                      </a:pPr>
                      <a:endParaRPr lang="es-CO" sz="100" b="1" dirty="0" smtClean="0">
                        <a:latin typeface="Calibri"/>
                        <a:ea typeface="Calibri"/>
                        <a:cs typeface="Times New Roman"/>
                      </a:endParaRPr>
                    </a:p>
                  </a:txBody>
                  <a:tcPr marL="5979" marR="5979" marT="597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2"/>
                      <a:tile tx="0" ty="0" sx="100000" sy="100000" flip="none" algn="tl"/>
                    </a:blipFill>
                  </a:tcPr>
                </a:tc>
                <a:tc hMerge="1">
                  <a:txBody>
                    <a:bodyPr/>
                    <a:lstStyle/>
                    <a:p>
                      <a:endParaRPr lang="es-CO"/>
                    </a:p>
                  </a:txBody>
                  <a:tcPr/>
                </a:tc>
                <a:tc hMerge="1">
                  <a:txBody>
                    <a:bodyPr/>
                    <a:lstStyle/>
                    <a:p>
                      <a:pPr algn="ctr">
                        <a:lnSpc>
                          <a:spcPct val="115000"/>
                        </a:lnSpc>
                        <a:spcAft>
                          <a:spcPts val="1000"/>
                        </a:spcAft>
                      </a:pPr>
                      <a:endParaRPr lang="es-CO" sz="900" dirty="0">
                        <a:latin typeface="Arial" pitchFamily="34" charset="0"/>
                        <a:ea typeface="Calibri"/>
                        <a:cs typeface="Arial" pitchFamily="34" charset="0"/>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3FF"/>
                    </a:solidFill>
                  </a:tcPr>
                </a:tc>
                <a:tc hMerge="1">
                  <a:txBody>
                    <a:bodyPr/>
                    <a:lstStyle/>
                    <a:p>
                      <a:endParaRPr lang="es-CO"/>
                    </a:p>
                  </a:txBody>
                  <a:tcPr/>
                </a:tc>
                <a:tc hMerge="1">
                  <a:txBody>
                    <a:bodyPr/>
                    <a:lstStyle/>
                    <a:p>
                      <a:pPr algn="ctr">
                        <a:lnSpc>
                          <a:spcPct val="115000"/>
                        </a:lnSpc>
                        <a:spcAft>
                          <a:spcPts val="0"/>
                        </a:spcAft>
                      </a:pPr>
                      <a:endParaRPr lang="es-CO" sz="900" dirty="0">
                        <a:latin typeface="Arial" pitchFamily="34" charset="0"/>
                        <a:ea typeface="Calibri"/>
                        <a:cs typeface="Arial" pitchFamily="34" charset="0"/>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3FF"/>
                    </a:solidFill>
                  </a:tcPr>
                </a:tc>
                <a:tc hMerge="1">
                  <a:txBody>
                    <a:bodyPr/>
                    <a:lstStyle/>
                    <a:p>
                      <a:endParaRPr lang="es-CO"/>
                    </a:p>
                  </a:txBody>
                  <a:tcPr/>
                </a:tc>
                <a:tc hMerge="1">
                  <a:txBody>
                    <a:bodyPr/>
                    <a:lstStyle/>
                    <a:p>
                      <a:pPr algn="ctr">
                        <a:lnSpc>
                          <a:spcPct val="115000"/>
                        </a:lnSpc>
                        <a:spcAft>
                          <a:spcPts val="0"/>
                        </a:spcAft>
                      </a:pPr>
                      <a:endParaRPr lang="es-CO" sz="900" dirty="0">
                        <a:latin typeface="Arial" pitchFamily="34" charset="0"/>
                        <a:ea typeface="Calibri"/>
                        <a:cs typeface="Arial" pitchFamily="34" charset="0"/>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3FF"/>
                    </a:solidFill>
                  </a:tcPr>
                </a:tc>
                <a:tc hMerge="1">
                  <a:txBody>
                    <a:bodyPr/>
                    <a:lstStyle/>
                    <a:p>
                      <a:endParaRPr lang="es-CO"/>
                    </a:p>
                  </a:txBody>
                  <a:tcPr/>
                </a:tc>
                <a:tc hMerge="1">
                  <a:txBody>
                    <a:bodyPr/>
                    <a:lstStyle/>
                    <a:p>
                      <a:pPr algn="ctr">
                        <a:lnSpc>
                          <a:spcPct val="115000"/>
                        </a:lnSpc>
                        <a:spcAft>
                          <a:spcPts val="1000"/>
                        </a:spcAft>
                      </a:pPr>
                      <a:endParaRPr lang="es-CO" sz="900" dirty="0">
                        <a:latin typeface="Arial" pitchFamily="34" charset="0"/>
                        <a:ea typeface="Calibri"/>
                        <a:cs typeface="Arial" pitchFamily="34" charset="0"/>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3FF"/>
                    </a:solidFill>
                  </a:tcPr>
                </a:tc>
                <a:tc hMerge="1">
                  <a:txBody>
                    <a:bodyPr/>
                    <a:lstStyle/>
                    <a:p>
                      <a:endParaRPr lang="es-CO"/>
                    </a:p>
                  </a:txBody>
                  <a:tcPr/>
                </a:tc>
                <a:tc>
                  <a:txBody>
                    <a:bodyPr/>
                    <a:lstStyle/>
                    <a:p>
                      <a:pPr>
                        <a:lnSpc>
                          <a:spcPct val="115000"/>
                        </a:lnSpc>
                        <a:spcAft>
                          <a:spcPts val="1000"/>
                        </a:spcAft>
                      </a:pPr>
                      <a:endParaRPr lang="es-CO" sz="900" dirty="0">
                        <a:latin typeface="Arial" pitchFamily="34" charset="0"/>
                        <a:ea typeface="Calibri"/>
                        <a:cs typeface="Arial" pitchFamily="34" charset="0"/>
                      </a:endParaRPr>
                    </a:p>
                  </a:txBody>
                  <a:tcPr marL="0" marR="0" marT="0" marB="0" anchor="ctr">
                    <a:lnL w="12700" cap="flat" cmpd="sng" algn="ctr">
                      <a:solidFill>
                        <a:srgbClr val="FFFFFF"/>
                      </a:solidFill>
                      <a:prstDash val="solid"/>
                      <a:round/>
                      <a:headEnd type="none" w="med" len="med"/>
                      <a:tailEnd type="none" w="med" len="med"/>
                    </a:lnL>
                    <a:lnR>
                      <a:noFill/>
                    </a:lnR>
                    <a:lnT>
                      <a:noFill/>
                    </a:lnT>
                    <a:lnB w="12700" cap="flat" cmpd="sng" algn="ctr">
                      <a:solidFill>
                        <a:srgbClr val="FFFFFF"/>
                      </a:solidFill>
                      <a:prstDash val="solid"/>
                      <a:round/>
                      <a:headEnd type="none" w="med" len="med"/>
                      <a:tailEnd type="none" w="med" len="med"/>
                    </a:lnB>
                  </a:tcPr>
                </a:tc>
              </a:tr>
              <a:tr h="43207">
                <a:tc gridSpan="2" vMerge="1">
                  <a:txBody>
                    <a:bodyPr/>
                    <a:lstStyle/>
                    <a:p>
                      <a:pPr algn="r">
                        <a:lnSpc>
                          <a:spcPct val="115000"/>
                        </a:lnSpc>
                        <a:spcAft>
                          <a:spcPts val="1000"/>
                        </a:spcAft>
                      </a:pPr>
                      <a:endParaRPr lang="es-CO" sz="1050" b="1"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3FF"/>
                    </a:solidFill>
                  </a:tcPr>
                </a:tc>
                <a:tc hMerge="1" vMerge="1">
                  <a:txBody>
                    <a:bodyPr/>
                    <a:lstStyle/>
                    <a:p>
                      <a:endParaRPr lang="es-CO"/>
                    </a:p>
                  </a:txBody>
                  <a:tcPr/>
                </a:tc>
                <a:tc gridSpan="2">
                  <a:txBody>
                    <a:bodyPr/>
                    <a:lstStyle/>
                    <a:p>
                      <a:pPr algn="ctr">
                        <a:lnSpc>
                          <a:spcPct val="115000"/>
                        </a:lnSpc>
                        <a:spcAft>
                          <a:spcPts val="0"/>
                        </a:spcAft>
                      </a:pPr>
                      <a:r>
                        <a:rPr lang="es-CO" sz="900" b="1" dirty="0">
                          <a:solidFill>
                            <a:schemeClr val="bg1"/>
                          </a:solidFill>
                          <a:latin typeface="Arial" pitchFamily="34" charset="0"/>
                          <a:ea typeface="Calibri"/>
                          <a:cs typeface="Arial" pitchFamily="34" charset="0"/>
                        </a:rPr>
                        <a:t>DUITAMA</a:t>
                      </a: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060"/>
                    </a:solidFill>
                  </a:tcPr>
                </a:tc>
                <a:tc hMerge="1">
                  <a:txBody>
                    <a:bodyPr/>
                    <a:lstStyle/>
                    <a:p>
                      <a:endParaRPr lang="es-CO"/>
                    </a:p>
                  </a:txBody>
                  <a:tcPr/>
                </a:tc>
                <a:tc gridSpan="2">
                  <a:txBody>
                    <a:bodyPr/>
                    <a:lstStyle/>
                    <a:p>
                      <a:pPr algn="ctr">
                        <a:lnSpc>
                          <a:spcPct val="115000"/>
                        </a:lnSpc>
                        <a:spcAft>
                          <a:spcPts val="1000"/>
                        </a:spcAft>
                      </a:pPr>
                      <a:r>
                        <a:rPr lang="es-CO" sz="900" b="1" dirty="0">
                          <a:solidFill>
                            <a:schemeClr val="bg1"/>
                          </a:solidFill>
                          <a:latin typeface="Arial" pitchFamily="34" charset="0"/>
                          <a:ea typeface="Calibri"/>
                          <a:cs typeface="Arial" pitchFamily="34" charset="0"/>
                        </a:rPr>
                        <a:t>CALI</a:t>
                      </a: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060"/>
                    </a:solidFill>
                  </a:tcPr>
                </a:tc>
                <a:tc hMerge="1">
                  <a:txBody>
                    <a:bodyPr/>
                    <a:lstStyle/>
                    <a:p>
                      <a:endParaRPr lang="es-CO"/>
                    </a:p>
                  </a:txBody>
                  <a:tcPr/>
                </a:tc>
                <a:tc gridSpan="2">
                  <a:txBody>
                    <a:bodyPr/>
                    <a:lstStyle/>
                    <a:p>
                      <a:pPr algn="ctr">
                        <a:lnSpc>
                          <a:spcPct val="115000"/>
                        </a:lnSpc>
                        <a:spcAft>
                          <a:spcPts val="0"/>
                        </a:spcAft>
                      </a:pPr>
                      <a:r>
                        <a:rPr lang="es-CO" sz="900" b="1" dirty="0" smtClean="0">
                          <a:solidFill>
                            <a:schemeClr val="bg1"/>
                          </a:solidFill>
                          <a:latin typeface="Arial" pitchFamily="34" charset="0"/>
                          <a:ea typeface="Calibri"/>
                          <a:cs typeface="Arial" pitchFamily="34" charset="0"/>
                        </a:rPr>
                        <a:t>CARTA-</a:t>
                      </a:r>
                    </a:p>
                    <a:p>
                      <a:pPr algn="ctr">
                        <a:lnSpc>
                          <a:spcPct val="115000"/>
                        </a:lnSpc>
                        <a:spcAft>
                          <a:spcPts val="0"/>
                        </a:spcAft>
                      </a:pPr>
                      <a:r>
                        <a:rPr lang="es-CO" sz="900" b="1" dirty="0" smtClean="0">
                          <a:solidFill>
                            <a:schemeClr val="bg1"/>
                          </a:solidFill>
                          <a:latin typeface="Arial" pitchFamily="34" charset="0"/>
                          <a:ea typeface="Calibri"/>
                          <a:cs typeface="Arial" pitchFamily="34" charset="0"/>
                        </a:rPr>
                        <a:t>GENA</a:t>
                      </a:r>
                      <a:endParaRPr lang="es-CO" sz="900" b="1" dirty="0">
                        <a:solidFill>
                          <a:schemeClr val="bg1"/>
                        </a:solidFill>
                        <a:latin typeface="Arial" pitchFamily="34" charset="0"/>
                        <a:ea typeface="Calibri"/>
                        <a:cs typeface="Arial" pitchFamily="34" charset="0"/>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060"/>
                    </a:solidFill>
                  </a:tcPr>
                </a:tc>
                <a:tc hMerge="1">
                  <a:txBody>
                    <a:bodyPr/>
                    <a:lstStyle/>
                    <a:p>
                      <a:endParaRPr lang="es-CO"/>
                    </a:p>
                  </a:txBody>
                  <a:tcPr/>
                </a:tc>
                <a:tc gridSpan="2">
                  <a:txBody>
                    <a:bodyPr/>
                    <a:lstStyle/>
                    <a:p>
                      <a:pPr algn="ctr">
                        <a:lnSpc>
                          <a:spcPct val="115000"/>
                        </a:lnSpc>
                        <a:spcAft>
                          <a:spcPts val="0"/>
                        </a:spcAft>
                      </a:pPr>
                      <a:r>
                        <a:rPr lang="es-CO" sz="900" b="1" dirty="0">
                          <a:solidFill>
                            <a:schemeClr val="bg1"/>
                          </a:solidFill>
                          <a:latin typeface="Arial" pitchFamily="34" charset="0"/>
                          <a:ea typeface="Calibri"/>
                          <a:cs typeface="Arial" pitchFamily="34" charset="0"/>
                        </a:rPr>
                        <a:t>TIERRA</a:t>
                      </a:r>
                    </a:p>
                    <a:p>
                      <a:pPr algn="ctr">
                        <a:lnSpc>
                          <a:spcPct val="115000"/>
                        </a:lnSpc>
                        <a:spcAft>
                          <a:spcPts val="0"/>
                        </a:spcAft>
                      </a:pPr>
                      <a:r>
                        <a:rPr lang="es-CO" sz="900" b="1" dirty="0">
                          <a:solidFill>
                            <a:schemeClr val="bg1"/>
                          </a:solidFill>
                          <a:latin typeface="Arial" pitchFamily="34" charset="0"/>
                          <a:ea typeface="Calibri"/>
                          <a:cs typeface="Arial" pitchFamily="34" charset="0"/>
                        </a:rPr>
                        <a:t>ALTA</a:t>
                      </a: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060"/>
                    </a:solidFill>
                  </a:tcPr>
                </a:tc>
                <a:tc hMerge="1">
                  <a:txBody>
                    <a:bodyPr/>
                    <a:lstStyle/>
                    <a:p>
                      <a:endParaRPr lang="es-CO"/>
                    </a:p>
                  </a:txBody>
                  <a:tcPr/>
                </a:tc>
                <a:tc gridSpan="2">
                  <a:txBody>
                    <a:bodyPr/>
                    <a:lstStyle/>
                    <a:p>
                      <a:pPr algn="ctr">
                        <a:lnSpc>
                          <a:spcPct val="115000"/>
                        </a:lnSpc>
                        <a:spcAft>
                          <a:spcPts val="1000"/>
                        </a:spcAft>
                      </a:pPr>
                      <a:r>
                        <a:rPr lang="es-CO" sz="900" b="1" dirty="0">
                          <a:solidFill>
                            <a:schemeClr val="bg1"/>
                          </a:solidFill>
                          <a:latin typeface="Arial" pitchFamily="34" charset="0"/>
                          <a:ea typeface="Calibri"/>
                          <a:cs typeface="Arial" pitchFamily="34" charset="0"/>
                        </a:rPr>
                        <a:t>SOACHA</a:t>
                      </a: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060"/>
                    </a:solidFill>
                  </a:tcPr>
                </a:tc>
                <a:tc hMerge="1">
                  <a:txBody>
                    <a:bodyPr/>
                    <a:lstStyle/>
                    <a:p>
                      <a:endParaRPr lang="es-CO"/>
                    </a:p>
                  </a:txBody>
                  <a:tcPr/>
                </a:tc>
                <a:tc>
                  <a:txBody>
                    <a:bodyPr/>
                    <a:lstStyle/>
                    <a:p>
                      <a:pPr>
                        <a:lnSpc>
                          <a:spcPct val="115000"/>
                        </a:lnSpc>
                        <a:spcAft>
                          <a:spcPts val="1000"/>
                        </a:spcAft>
                      </a:pPr>
                      <a:r>
                        <a:rPr lang="es-CO" sz="900" dirty="0">
                          <a:latin typeface="Arial" pitchFamily="34" charset="0"/>
                          <a:ea typeface="Calibri"/>
                          <a:cs typeface="Arial" pitchFamily="34" charset="0"/>
                        </a:rPr>
                        <a:t> </a:t>
                      </a:r>
                    </a:p>
                  </a:txBody>
                  <a:tcPr marL="0" marR="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219518">
                <a:tc>
                  <a:txBody>
                    <a:bodyPr/>
                    <a:lstStyle/>
                    <a:p>
                      <a:pPr algn="ctr">
                        <a:lnSpc>
                          <a:spcPct val="115000"/>
                        </a:lnSpc>
                        <a:spcAft>
                          <a:spcPts val="1000"/>
                        </a:spcAft>
                      </a:pPr>
                      <a:r>
                        <a:rPr lang="es-CO" sz="600" dirty="0">
                          <a:latin typeface="Calibri"/>
                          <a:ea typeface="Calibri"/>
                          <a:cs typeface="Times New Roman"/>
                        </a:rPr>
                        <a:t>ITEM</a:t>
                      </a: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60000"/>
                        <a:lumOff val="40000"/>
                      </a:schemeClr>
                    </a:solidFill>
                  </a:tcPr>
                </a:tc>
                <a:tc>
                  <a:txBody>
                    <a:bodyPr/>
                    <a:lstStyle/>
                    <a:p>
                      <a:pPr algn="ctr">
                        <a:lnSpc>
                          <a:spcPct val="115000"/>
                        </a:lnSpc>
                        <a:spcAft>
                          <a:spcPts val="1000"/>
                        </a:spcAft>
                      </a:pPr>
                      <a:endParaRPr lang="es-CO" sz="14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2"/>
                      <a:tile tx="0" ty="0" sx="100000" sy="100000" flip="none" algn="tl"/>
                    </a:blipFill>
                  </a:tcPr>
                </a:tc>
                <a:tc>
                  <a:txBody>
                    <a:bodyPr/>
                    <a:lstStyle/>
                    <a:p>
                      <a:pPr algn="ctr">
                        <a:lnSpc>
                          <a:spcPct val="115000"/>
                        </a:lnSpc>
                        <a:spcAft>
                          <a:spcPts val="1000"/>
                        </a:spcAft>
                      </a:pPr>
                      <a:r>
                        <a:rPr lang="es-CO" sz="1000" b="1" dirty="0">
                          <a:latin typeface="Calibri"/>
                          <a:ea typeface="Calibri"/>
                          <a:cs typeface="Times New Roman"/>
                        </a:rPr>
                        <a:t>SI</a:t>
                      </a:r>
                      <a:endParaRPr lang="es-CO" sz="10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60000"/>
                        <a:lumOff val="40000"/>
                      </a:schemeClr>
                    </a:solidFill>
                  </a:tcPr>
                </a:tc>
                <a:tc>
                  <a:txBody>
                    <a:bodyPr/>
                    <a:lstStyle/>
                    <a:p>
                      <a:pPr algn="ctr">
                        <a:lnSpc>
                          <a:spcPct val="115000"/>
                        </a:lnSpc>
                        <a:spcAft>
                          <a:spcPts val="1000"/>
                        </a:spcAft>
                      </a:pPr>
                      <a:r>
                        <a:rPr lang="es-CO" sz="1000" b="1" dirty="0">
                          <a:latin typeface="Calibri"/>
                          <a:ea typeface="Calibri"/>
                          <a:cs typeface="Times New Roman"/>
                        </a:rPr>
                        <a:t>NO</a:t>
                      </a:r>
                      <a:endParaRPr lang="es-CO" sz="10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60000"/>
                        <a:lumOff val="40000"/>
                      </a:schemeClr>
                    </a:solidFill>
                  </a:tcPr>
                </a:tc>
                <a:tc>
                  <a:txBody>
                    <a:bodyPr/>
                    <a:lstStyle/>
                    <a:p>
                      <a:pPr algn="ctr">
                        <a:lnSpc>
                          <a:spcPct val="115000"/>
                        </a:lnSpc>
                        <a:spcAft>
                          <a:spcPts val="1000"/>
                        </a:spcAft>
                      </a:pPr>
                      <a:r>
                        <a:rPr lang="es-CO" sz="1000" b="1" dirty="0">
                          <a:latin typeface="Calibri"/>
                          <a:ea typeface="Calibri"/>
                          <a:cs typeface="Times New Roman"/>
                        </a:rPr>
                        <a:t>SI</a:t>
                      </a:r>
                      <a:endParaRPr lang="es-CO" sz="10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60000"/>
                        <a:lumOff val="40000"/>
                      </a:schemeClr>
                    </a:solidFill>
                  </a:tcPr>
                </a:tc>
                <a:tc>
                  <a:txBody>
                    <a:bodyPr/>
                    <a:lstStyle/>
                    <a:p>
                      <a:pPr algn="ctr">
                        <a:lnSpc>
                          <a:spcPct val="115000"/>
                        </a:lnSpc>
                        <a:spcAft>
                          <a:spcPts val="1000"/>
                        </a:spcAft>
                      </a:pPr>
                      <a:r>
                        <a:rPr lang="es-CO" sz="1000" b="1" dirty="0">
                          <a:latin typeface="Calibri"/>
                          <a:ea typeface="Calibri"/>
                          <a:cs typeface="Times New Roman"/>
                        </a:rPr>
                        <a:t>NO</a:t>
                      </a:r>
                      <a:endParaRPr lang="es-CO" sz="10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60000"/>
                        <a:lumOff val="40000"/>
                      </a:schemeClr>
                    </a:solidFill>
                  </a:tcPr>
                </a:tc>
                <a:tc>
                  <a:txBody>
                    <a:bodyPr/>
                    <a:lstStyle/>
                    <a:p>
                      <a:pPr algn="ctr">
                        <a:lnSpc>
                          <a:spcPct val="115000"/>
                        </a:lnSpc>
                        <a:spcAft>
                          <a:spcPts val="1000"/>
                        </a:spcAft>
                      </a:pPr>
                      <a:r>
                        <a:rPr lang="es-CO" sz="1000" b="1" dirty="0">
                          <a:latin typeface="Calibri"/>
                          <a:ea typeface="Calibri"/>
                          <a:cs typeface="Times New Roman"/>
                        </a:rPr>
                        <a:t>SI</a:t>
                      </a:r>
                      <a:endParaRPr lang="es-CO" sz="10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60000"/>
                        <a:lumOff val="40000"/>
                      </a:schemeClr>
                    </a:solidFill>
                  </a:tcPr>
                </a:tc>
                <a:tc>
                  <a:txBody>
                    <a:bodyPr/>
                    <a:lstStyle/>
                    <a:p>
                      <a:pPr algn="ctr">
                        <a:lnSpc>
                          <a:spcPct val="115000"/>
                        </a:lnSpc>
                        <a:spcAft>
                          <a:spcPts val="1000"/>
                        </a:spcAft>
                      </a:pPr>
                      <a:r>
                        <a:rPr lang="es-CO" sz="1000" b="1" dirty="0">
                          <a:latin typeface="Calibri"/>
                          <a:ea typeface="Calibri"/>
                          <a:cs typeface="Times New Roman"/>
                        </a:rPr>
                        <a:t>NO</a:t>
                      </a:r>
                      <a:endParaRPr lang="es-CO" sz="10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60000"/>
                        <a:lumOff val="40000"/>
                      </a:schemeClr>
                    </a:solidFill>
                  </a:tcPr>
                </a:tc>
                <a:tc>
                  <a:txBody>
                    <a:bodyPr/>
                    <a:lstStyle/>
                    <a:p>
                      <a:pPr algn="ctr">
                        <a:lnSpc>
                          <a:spcPct val="115000"/>
                        </a:lnSpc>
                        <a:spcAft>
                          <a:spcPts val="1000"/>
                        </a:spcAft>
                      </a:pPr>
                      <a:r>
                        <a:rPr lang="es-CO" sz="1000" b="1" dirty="0">
                          <a:latin typeface="Calibri"/>
                          <a:ea typeface="Calibri"/>
                          <a:cs typeface="Times New Roman"/>
                        </a:rPr>
                        <a:t>SI</a:t>
                      </a:r>
                      <a:endParaRPr lang="es-CO" sz="10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60000"/>
                        <a:lumOff val="40000"/>
                      </a:schemeClr>
                    </a:solidFill>
                  </a:tcPr>
                </a:tc>
                <a:tc>
                  <a:txBody>
                    <a:bodyPr/>
                    <a:lstStyle/>
                    <a:p>
                      <a:pPr algn="ctr">
                        <a:lnSpc>
                          <a:spcPct val="115000"/>
                        </a:lnSpc>
                        <a:spcAft>
                          <a:spcPts val="1000"/>
                        </a:spcAft>
                      </a:pPr>
                      <a:r>
                        <a:rPr lang="es-CO" sz="1000" b="1" dirty="0">
                          <a:latin typeface="Calibri"/>
                          <a:ea typeface="Calibri"/>
                          <a:cs typeface="Times New Roman"/>
                        </a:rPr>
                        <a:t>NO</a:t>
                      </a:r>
                      <a:endParaRPr lang="es-CO" sz="10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60000"/>
                        <a:lumOff val="40000"/>
                      </a:schemeClr>
                    </a:solidFill>
                  </a:tcPr>
                </a:tc>
                <a:tc>
                  <a:txBody>
                    <a:bodyPr/>
                    <a:lstStyle/>
                    <a:p>
                      <a:pPr algn="ctr">
                        <a:lnSpc>
                          <a:spcPct val="115000"/>
                        </a:lnSpc>
                        <a:spcAft>
                          <a:spcPts val="1000"/>
                        </a:spcAft>
                      </a:pPr>
                      <a:r>
                        <a:rPr lang="es-CO" sz="1000" b="1" dirty="0">
                          <a:latin typeface="Calibri"/>
                          <a:ea typeface="Calibri"/>
                          <a:cs typeface="Times New Roman"/>
                        </a:rPr>
                        <a:t>SI</a:t>
                      </a:r>
                      <a:endParaRPr lang="es-CO" sz="10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60000"/>
                        <a:lumOff val="40000"/>
                      </a:schemeClr>
                    </a:solidFill>
                  </a:tcPr>
                </a:tc>
                <a:tc gridSpan="2">
                  <a:txBody>
                    <a:bodyPr/>
                    <a:lstStyle/>
                    <a:p>
                      <a:pPr algn="ctr">
                        <a:lnSpc>
                          <a:spcPct val="115000"/>
                        </a:lnSpc>
                        <a:spcAft>
                          <a:spcPts val="1000"/>
                        </a:spcAft>
                      </a:pPr>
                      <a:r>
                        <a:rPr lang="es-CO" sz="1000" b="1" dirty="0">
                          <a:latin typeface="Calibri"/>
                          <a:ea typeface="Calibri"/>
                          <a:cs typeface="Times New Roman"/>
                        </a:rPr>
                        <a:t>NO</a:t>
                      </a:r>
                      <a:endParaRPr lang="es-CO" sz="10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60000"/>
                        <a:lumOff val="40000"/>
                      </a:schemeClr>
                    </a:solidFill>
                  </a:tcPr>
                </a:tc>
                <a:tc hMerge="1">
                  <a:txBody>
                    <a:bodyPr/>
                    <a:lstStyle/>
                    <a:p>
                      <a:endParaRPr lang="es-CO"/>
                    </a:p>
                  </a:txBody>
                  <a:tcPr/>
                </a:tc>
              </a:tr>
              <a:tr h="324000">
                <a:tc>
                  <a:txBody>
                    <a:bodyPr/>
                    <a:lstStyle/>
                    <a:p>
                      <a:pPr algn="ctr">
                        <a:lnSpc>
                          <a:spcPct val="115000"/>
                        </a:lnSpc>
                        <a:spcAft>
                          <a:spcPts val="0"/>
                        </a:spcAft>
                      </a:pPr>
                      <a:r>
                        <a:rPr lang="es-CO" sz="1400" b="1" dirty="0">
                          <a:latin typeface="Calibri"/>
                          <a:ea typeface="Calibri"/>
                          <a:cs typeface="Times New Roman"/>
                        </a:rPr>
                        <a:t>1</a:t>
                      </a:r>
                      <a:endParaRPr lang="es-CO" sz="105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60000"/>
                        <a:lumOff val="40000"/>
                      </a:schemeClr>
                    </a:solidFill>
                  </a:tcPr>
                </a:tc>
                <a:tc>
                  <a:txBody>
                    <a:bodyPr/>
                    <a:lstStyle/>
                    <a:p>
                      <a:pPr>
                        <a:lnSpc>
                          <a:spcPct val="115000"/>
                        </a:lnSpc>
                        <a:spcAft>
                          <a:spcPts val="0"/>
                        </a:spcAft>
                      </a:pPr>
                      <a:r>
                        <a:rPr lang="es-CO" sz="1200" dirty="0">
                          <a:latin typeface="Calibri"/>
                          <a:ea typeface="Calibri"/>
                          <a:cs typeface="Times New Roman"/>
                        </a:rPr>
                        <a:t>¿Le parece adecuado el sistema educativo vigente en el municipio? </a:t>
                      </a:r>
                      <a:endParaRPr lang="es-CO" sz="11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050" dirty="0">
                          <a:latin typeface="Calibri"/>
                          <a:ea typeface="Calibri"/>
                          <a:cs typeface="Times New Roman"/>
                        </a:rPr>
                        <a:t>40</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050">
                          <a:latin typeface="Calibri"/>
                          <a:ea typeface="Calibri"/>
                          <a:cs typeface="Times New Roman"/>
                        </a:rPr>
                        <a:t>10</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050">
                          <a:latin typeface="Calibri"/>
                          <a:ea typeface="Calibri"/>
                          <a:cs typeface="Times New Roman"/>
                        </a:rPr>
                        <a:t>15</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050">
                          <a:latin typeface="Calibri"/>
                          <a:ea typeface="Calibri"/>
                          <a:cs typeface="Times New Roman"/>
                        </a:rPr>
                        <a:t>35</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050">
                          <a:latin typeface="Calibri"/>
                          <a:ea typeface="Calibri"/>
                          <a:cs typeface="Times New Roman"/>
                        </a:rPr>
                        <a:t>30</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050" dirty="0">
                          <a:latin typeface="Calibri"/>
                          <a:ea typeface="Calibri"/>
                          <a:cs typeface="Times New Roman"/>
                        </a:rPr>
                        <a:t>15</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200000"/>
                        </a:lnSpc>
                        <a:spcAft>
                          <a:spcPts val="0"/>
                        </a:spcAft>
                      </a:pPr>
                      <a:r>
                        <a:rPr lang="es-ES" sz="1050" dirty="0">
                          <a:solidFill>
                            <a:srgbClr val="000000"/>
                          </a:solidFill>
                          <a:latin typeface="Calibri"/>
                          <a:ea typeface="Times New Roman"/>
                          <a:cs typeface="Arial"/>
                        </a:rPr>
                        <a:t>30</a:t>
                      </a:r>
                      <a:endParaRPr lang="es-CO" sz="1000" dirty="0">
                        <a:latin typeface="Arial"/>
                        <a:ea typeface="Times New Roman"/>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200000"/>
                        </a:lnSpc>
                        <a:spcAft>
                          <a:spcPts val="0"/>
                        </a:spcAft>
                      </a:pPr>
                      <a:r>
                        <a:rPr lang="es-ES" sz="1050">
                          <a:solidFill>
                            <a:srgbClr val="000000"/>
                          </a:solidFill>
                          <a:latin typeface="Calibri"/>
                          <a:ea typeface="Times New Roman"/>
                          <a:cs typeface="Arial"/>
                        </a:rPr>
                        <a:t>20</a:t>
                      </a:r>
                      <a:endParaRPr lang="es-CO" sz="1000">
                        <a:latin typeface="Arial"/>
                        <a:ea typeface="Times New Roman"/>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050">
                          <a:latin typeface="Calibri"/>
                          <a:ea typeface="Calibri"/>
                          <a:cs typeface="Times New Roman"/>
                        </a:rPr>
                        <a:t>15</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gridSpan="2">
                  <a:txBody>
                    <a:bodyPr/>
                    <a:lstStyle/>
                    <a:p>
                      <a:pPr algn="ctr">
                        <a:lnSpc>
                          <a:spcPct val="115000"/>
                        </a:lnSpc>
                        <a:spcAft>
                          <a:spcPts val="0"/>
                        </a:spcAft>
                      </a:pPr>
                      <a:r>
                        <a:rPr lang="es-CO" sz="1050">
                          <a:latin typeface="Calibri"/>
                          <a:ea typeface="Calibri"/>
                          <a:cs typeface="Times New Roman"/>
                        </a:rPr>
                        <a:t>32</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hMerge="1">
                  <a:txBody>
                    <a:bodyPr/>
                    <a:lstStyle/>
                    <a:p>
                      <a:endParaRPr lang="es-CO"/>
                    </a:p>
                  </a:txBody>
                  <a:tcPr/>
                </a:tc>
              </a:tr>
              <a:tr h="324000">
                <a:tc>
                  <a:txBody>
                    <a:bodyPr/>
                    <a:lstStyle/>
                    <a:p>
                      <a:pPr algn="ctr">
                        <a:lnSpc>
                          <a:spcPct val="115000"/>
                        </a:lnSpc>
                        <a:spcAft>
                          <a:spcPts val="0"/>
                        </a:spcAft>
                      </a:pPr>
                      <a:r>
                        <a:rPr lang="es-CO" sz="1400" b="1" dirty="0">
                          <a:latin typeface="Calibri"/>
                          <a:ea typeface="Calibri"/>
                          <a:cs typeface="Times New Roman"/>
                        </a:rPr>
                        <a:t>2</a:t>
                      </a:r>
                      <a:endParaRPr lang="es-CO" sz="105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60000"/>
                        <a:lumOff val="40000"/>
                      </a:schemeClr>
                    </a:solidFill>
                  </a:tcPr>
                </a:tc>
                <a:tc>
                  <a:txBody>
                    <a:bodyPr/>
                    <a:lstStyle/>
                    <a:p>
                      <a:pPr>
                        <a:lnSpc>
                          <a:spcPct val="115000"/>
                        </a:lnSpc>
                        <a:spcAft>
                          <a:spcPts val="0"/>
                        </a:spcAft>
                      </a:pPr>
                      <a:r>
                        <a:rPr lang="es-CO" sz="1200" dirty="0">
                          <a:latin typeface="Calibri"/>
                          <a:ea typeface="Calibri"/>
                          <a:cs typeface="Times New Roman"/>
                        </a:rPr>
                        <a:t>¿Considera eficientes los programas adelantados para solucionar las fallas presentadas en la educación en nuestra localidad? </a:t>
                      </a:r>
                      <a:endParaRPr lang="es-CO" sz="11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30</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20</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10</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40</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25</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15</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200000"/>
                        </a:lnSpc>
                        <a:spcAft>
                          <a:spcPts val="0"/>
                        </a:spcAft>
                      </a:pPr>
                      <a:r>
                        <a:rPr lang="es-ES" sz="1100" dirty="0" smtClean="0">
                          <a:solidFill>
                            <a:srgbClr val="000000"/>
                          </a:solidFill>
                          <a:latin typeface="Calibri"/>
                          <a:ea typeface="Times New Roman"/>
                          <a:cs typeface="Arial"/>
                        </a:rPr>
                        <a:t>40</a:t>
                      </a: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200000"/>
                        </a:lnSpc>
                        <a:spcAft>
                          <a:spcPts val="0"/>
                        </a:spcAft>
                      </a:pPr>
                      <a:r>
                        <a:rPr lang="es-ES" sz="1100" dirty="0">
                          <a:solidFill>
                            <a:srgbClr val="000000"/>
                          </a:solidFill>
                          <a:latin typeface="Calibri"/>
                          <a:ea typeface="Times New Roman"/>
                          <a:cs typeface="Arial"/>
                        </a:rPr>
                        <a:t>10</a:t>
                      </a:r>
                      <a:endParaRPr lang="es-CO" sz="1000" dirty="0">
                        <a:latin typeface="Arial"/>
                        <a:ea typeface="Times New Roman"/>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15</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gridSpan="2">
                  <a:txBody>
                    <a:bodyPr/>
                    <a:lstStyle/>
                    <a:p>
                      <a:pPr algn="ctr">
                        <a:lnSpc>
                          <a:spcPct val="115000"/>
                        </a:lnSpc>
                        <a:spcAft>
                          <a:spcPts val="0"/>
                        </a:spcAft>
                      </a:pPr>
                      <a:r>
                        <a:rPr lang="es-CO" sz="1100">
                          <a:latin typeface="Calibri"/>
                          <a:ea typeface="Calibri"/>
                          <a:cs typeface="Times New Roman"/>
                        </a:rPr>
                        <a:t>32</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hMerge="1">
                  <a:txBody>
                    <a:bodyPr/>
                    <a:lstStyle/>
                    <a:p>
                      <a:endParaRPr lang="es-CO"/>
                    </a:p>
                  </a:txBody>
                  <a:tcPr/>
                </a:tc>
              </a:tr>
              <a:tr h="324000">
                <a:tc>
                  <a:txBody>
                    <a:bodyPr/>
                    <a:lstStyle/>
                    <a:p>
                      <a:pPr algn="ctr">
                        <a:lnSpc>
                          <a:spcPct val="115000"/>
                        </a:lnSpc>
                        <a:spcAft>
                          <a:spcPts val="0"/>
                        </a:spcAft>
                      </a:pPr>
                      <a:r>
                        <a:rPr lang="es-CO" sz="1400" b="1" dirty="0">
                          <a:latin typeface="Calibri"/>
                          <a:ea typeface="Calibri"/>
                          <a:cs typeface="Times New Roman"/>
                        </a:rPr>
                        <a:t>3</a:t>
                      </a:r>
                      <a:endParaRPr lang="es-CO" sz="105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60000"/>
                        <a:lumOff val="40000"/>
                      </a:schemeClr>
                    </a:solidFill>
                  </a:tcPr>
                </a:tc>
                <a:tc>
                  <a:txBody>
                    <a:bodyPr/>
                    <a:lstStyle/>
                    <a:p>
                      <a:pPr>
                        <a:lnSpc>
                          <a:spcPct val="115000"/>
                        </a:lnSpc>
                        <a:spcAft>
                          <a:spcPts val="0"/>
                        </a:spcAft>
                      </a:pPr>
                      <a:r>
                        <a:rPr lang="es-CO" sz="1200" dirty="0">
                          <a:latin typeface="Calibri"/>
                          <a:ea typeface="Calibri"/>
                          <a:cs typeface="Times New Roman"/>
                        </a:rPr>
                        <a:t>¿Estima pertinente la educación actual municipal para lograr el tipo de  personas deseamos formar? </a:t>
                      </a:r>
                      <a:endParaRPr lang="es-CO" sz="11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32</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18</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20</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30</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20</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20</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200000"/>
                        </a:lnSpc>
                        <a:spcAft>
                          <a:spcPts val="0"/>
                        </a:spcAft>
                      </a:pPr>
                      <a:r>
                        <a:rPr lang="es-ES" sz="1100" dirty="0" smtClean="0">
                          <a:solidFill>
                            <a:srgbClr val="000000"/>
                          </a:solidFill>
                          <a:latin typeface="Calibri"/>
                          <a:ea typeface="Times New Roman"/>
                          <a:cs typeface="Arial"/>
                        </a:rPr>
                        <a:t>30</a:t>
                      </a:r>
                      <a:endParaRPr lang="es-CO" sz="1000" dirty="0">
                        <a:latin typeface="Arial"/>
                        <a:ea typeface="Times New Roman"/>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200000"/>
                        </a:lnSpc>
                        <a:spcAft>
                          <a:spcPts val="0"/>
                        </a:spcAft>
                      </a:pPr>
                      <a:r>
                        <a:rPr lang="es-ES" sz="1100">
                          <a:solidFill>
                            <a:srgbClr val="000000"/>
                          </a:solidFill>
                          <a:latin typeface="Calibri"/>
                          <a:ea typeface="Times New Roman"/>
                          <a:cs typeface="Arial"/>
                        </a:rPr>
                        <a:t>20</a:t>
                      </a:r>
                      <a:endParaRPr lang="es-CO" sz="1000">
                        <a:latin typeface="Arial"/>
                        <a:ea typeface="Times New Roman"/>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21</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gridSpan="2">
                  <a:txBody>
                    <a:bodyPr/>
                    <a:lstStyle/>
                    <a:p>
                      <a:pPr algn="ctr">
                        <a:lnSpc>
                          <a:spcPct val="115000"/>
                        </a:lnSpc>
                        <a:spcAft>
                          <a:spcPts val="0"/>
                        </a:spcAft>
                      </a:pPr>
                      <a:r>
                        <a:rPr lang="es-CO" sz="1100" dirty="0">
                          <a:latin typeface="Calibri"/>
                          <a:ea typeface="Calibri"/>
                          <a:cs typeface="Times New Roman"/>
                        </a:rPr>
                        <a:t>29</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hMerge="1">
                  <a:txBody>
                    <a:bodyPr/>
                    <a:lstStyle/>
                    <a:p>
                      <a:endParaRPr lang="es-CO"/>
                    </a:p>
                  </a:txBody>
                  <a:tcPr/>
                </a:tc>
              </a:tr>
              <a:tr h="324000">
                <a:tc>
                  <a:txBody>
                    <a:bodyPr/>
                    <a:lstStyle/>
                    <a:p>
                      <a:pPr algn="ctr">
                        <a:lnSpc>
                          <a:spcPct val="115000"/>
                        </a:lnSpc>
                        <a:spcAft>
                          <a:spcPts val="0"/>
                        </a:spcAft>
                      </a:pPr>
                      <a:r>
                        <a:rPr lang="es-CO" sz="1400" b="1" dirty="0">
                          <a:latin typeface="Calibri"/>
                          <a:ea typeface="Calibri"/>
                          <a:cs typeface="Times New Roman"/>
                        </a:rPr>
                        <a:t>4</a:t>
                      </a:r>
                      <a:endParaRPr lang="es-CO" sz="105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60000"/>
                        <a:lumOff val="40000"/>
                      </a:schemeClr>
                    </a:solidFill>
                  </a:tcPr>
                </a:tc>
                <a:tc>
                  <a:txBody>
                    <a:bodyPr/>
                    <a:lstStyle/>
                    <a:p>
                      <a:pPr>
                        <a:lnSpc>
                          <a:spcPct val="115000"/>
                        </a:lnSpc>
                        <a:spcAft>
                          <a:spcPts val="0"/>
                        </a:spcAft>
                      </a:pPr>
                      <a:r>
                        <a:rPr lang="es-CO" sz="1200" dirty="0">
                          <a:latin typeface="Calibri"/>
                          <a:ea typeface="Calibri"/>
                          <a:cs typeface="Times New Roman"/>
                        </a:rPr>
                        <a:t>¿Hay condiciones para que los niños y niñas sean atendidos adecuadamente en el sistema educativo municipal? </a:t>
                      </a:r>
                      <a:endParaRPr lang="es-CO" sz="11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30</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20</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20</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30</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35</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15</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200000"/>
                        </a:lnSpc>
                        <a:spcAft>
                          <a:spcPts val="0"/>
                        </a:spcAft>
                      </a:pPr>
                      <a:r>
                        <a:rPr lang="es-ES" sz="1100" dirty="0">
                          <a:solidFill>
                            <a:srgbClr val="000000"/>
                          </a:solidFill>
                          <a:latin typeface="Calibri"/>
                          <a:ea typeface="Times New Roman"/>
                          <a:cs typeface="Arial"/>
                        </a:rPr>
                        <a:t>40</a:t>
                      </a:r>
                      <a:endParaRPr lang="es-CO" sz="1000" dirty="0">
                        <a:latin typeface="Arial"/>
                        <a:ea typeface="Times New Roman"/>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200000"/>
                        </a:lnSpc>
                        <a:spcAft>
                          <a:spcPts val="0"/>
                        </a:spcAft>
                      </a:pPr>
                      <a:r>
                        <a:rPr lang="es-ES" sz="1100">
                          <a:solidFill>
                            <a:srgbClr val="000000"/>
                          </a:solidFill>
                          <a:latin typeface="Calibri"/>
                          <a:ea typeface="Times New Roman"/>
                          <a:cs typeface="Arial"/>
                        </a:rPr>
                        <a:t>10</a:t>
                      </a:r>
                      <a:endParaRPr lang="es-CO" sz="1000">
                        <a:latin typeface="Arial"/>
                        <a:ea typeface="Times New Roman"/>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20</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gridSpan="2">
                  <a:txBody>
                    <a:bodyPr/>
                    <a:lstStyle/>
                    <a:p>
                      <a:pPr algn="ctr">
                        <a:lnSpc>
                          <a:spcPct val="115000"/>
                        </a:lnSpc>
                        <a:spcAft>
                          <a:spcPts val="0"/>
                        </a:spcAft>
                      </a:pPr>
                      <a:r>
                        <a:rPr lang="es-CO" sz="1100">
                          <a:latin typeface="Calibri"/>
                          <a:ea typeface="Calibri"/>
                          <a:cs typeface="Times New Roman"/>
                        </a:rPr>
                        <a:t>30</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hMerge="1">
                  <a:txBody>
                    <a:bodyPr/>
                    <a:lstStyle/>
                    <a:p>
                      <a:endParaRPr lang="es-CO"/>
                    </a:p>
                  </a:txBody>
                  <a:tcPr/>
                </a:tc>
              </a:tr>
              <a:tr h="324000">
                <a:tc>
                  <a:txBody>
                    <a:bodyPr/>
                    <a:lstStyle/>
                    <a:p>
                      <a:pPr algn="ctr">
                        <a:lnSpc>
                          <a:spcPct val="115000"/>
                        </a:lnSpc>
                        <a:spcAft>
                          <a:spcPts val="0"/>
                        </a:spcAft>
                      </a:pPr>
                      <a:r>
                        <a:rPr lang="es-CO" sz="1400" b="1" dirty="0">
                          <a:latin typeface="Calibri"/>
                          <a:ea typeface="Calibri"/>
                          <a:cs typeface="Times New Roman"/>
                        </a:rPr>
                        <a:t>5</a:t>
                      </a:r>
                      <a:endParaRPr lang="es-CO" sz="105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60000"/>
                        <a:lumOff val="40000"/>
                      </a:schemeClr>
                    </a:solidFill>
                  </a:tcPr>
                </a:tc>
                <a:tc>
                  <a:txBody>
                    <a:bodyPr/>
                    <a:lstStyle/>
                    <a:p>
                      <a:pPr>
                        <a:lnSpc>
                          <a:spcPct val="115000"/>
                        </a:lnSpc>
                        <a:spcAft>
                          <a:spcPts val="0"/>
                        </a:spcAft>
                      </a:pPr>
                      <a:r>
                        <a:rPr lang="es-CO" sz="1200" dirty="0">
                          <a:latin typeface="Calibri"/>
                          <a:ea typeface="Calibri"/>
                          <a:cs typeface="Times New Roman"/>
                        </a:rPr>
                        <a:t>¿cree usted que se ha tenido en cuenta la diversidad cultural y de género de la población en nuestro sistema educativo? </a:t>
                      </a:r>
                      <a:endParaRPr lang="es-CO" sz="11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35</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15</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20</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30</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45</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5</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200000"/>
                        </a:lnSpc>
                        <a:spcAft>
                          <a:spcPts val="0"/>
                        </a:spcAft>
                      </a:pPr>
                      <a:r>
                        <a:rPr lang="es-ES" sz="1100" dirty="0">
                          <a:solidFill>
                            <a:srgbClr val="000000"/>
                          </a:solidFill>
                          <a:latin typeface="Calibri"/>
                          <a:ea typeface="Times New Roman"/>
                          <a:cs typeface="Arial"/>
                        </a:rPr>
                        <a:t>50</a:t>
                      </a:r>
                      <a:endParaRPr lang="es-CO" sz="1000" dirty="0">
                        <a:latin typeface="Arial"/>
                        <a:ea typeface="Times New Roman"/>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200000"/>
                        </a:lnSpc>
                        <a:spcAft>
                          <a:spcPts val="0"/>
                        </a:spcAft>
                      </a:pPr>
                      <a:r>
                        <a:rPr lang="es-ES" sz="1100" dirty="0">
                          <a:solidFill>
                            <a:srgbClr val="000000"/>
                          </a:solidFill>
                          <a:latin typeface="Calibri"/>
                          <a:ea typeface="Times New Roman"/>
                          <a:cs typeface="Arial"/>
                        </a:rPr>
                        <a:t>0</a:t>
                      </a:r>
                      <a:endParaRPr lang="es-CO" sz="1000" dirty="0">
                        <a:latin typeface="Arial"/>
                        <a:ea typeface="Times New Roman"/>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40</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gridSpan="2">
                  <a:txBody>
                    <a:bodyPr/>
                    <a:lstStyle/>
                    <a:p>
                      <a:pPr algn="ctr">
                        <a:lnSpc>
                          <a:spcPct val="115000"/>
                        </a:lnSpc>
                        <a:spcAft>
                          <a:spcPts val="0"/>
                        </a:spcAft>
                      </a:pPr>
                      <a:r>
                        <a:rPr lang="es-CO" sz="1100">
                          <a:latin typeface="Calibri"/>
                          <a:ea typeface="Calibri"/>
                          <a:cs typeface="Times New Roman"/>
                        </a:rPr>
                        <a:t>10</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hMerge="1">
                  <a:txBody>
                    <a:bodyPr/>
                    <a:lstStyle/>
                    <a:p>
                      <a:endParaRPr lang="es-CO"/>
                    </a:p>
                  </a:txBody>
                  <a:tcPr/>
                </a:tc>
              </a:tr>
              <a:tr h="324000">
                <a:tc>
                  <a:txBody>
                    <a:bodyPr/>
                    <a:lstStyle/>
                    <a:p>
                      <a:pPr algn="ctr">
                        <a:lnSpc>
                          <a:spcPct val="115000"/>
                        </a:lnSpc>
                        <a:spcAft>
                          <a:spcPts val="0"/>
                        </a:spcAft>
                      </a:pPr>
                      <a:r>
                        <a:rPr lang="es-CO" sz="1400" b="1" dirty="0">
                          <a:latin typeface="Calibri"/>
                          <a:ea typeface="Calibri"/>
                          <a:cs typeface="Times New Roman"/>
                        </a:rPr>
                        <a:t>6</a:t>
                      </a:r>
                      <a:endParaRPr lang="es-CO" sz="105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60000"/>
                        <a:lumOff val="40000"/>
                      </a:schemeClr>
                    </a:solidFill>
                  </a:tcPr>
                </a:tc>
                <a:tc>
                  <a:txBody>
                    <a:bodyPr/>
                    <a:lstStyle/>
                    <a:p>
                      <a:pPr>
                        <a:lnSpc>
                          <a:spcPct val="115000"/>
                        </a:lnSpc>
                        <a:spcAft>
                          <a:spcPts val="0"/>
                        </a:spcAft>
                      </a:pPr>
                      <a:r>
                        <a:rPr lang="es-CO" sz="1200" dirty="0">
                          <a:latin typeface="Calibri"/>
                          <a:ea typeface="Calibri"/>
                          <a:cs typeface="Times New Roman"/>
                        </a:rPr>
                        <a:t>. ¿Considera que se le esta dando a la educación la debida importancia  en el desarrollo de la sociedad? </a:t>
                      </a:r>
                      <a:endParaRPr lang="es-CO" sz="11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25</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25</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30</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20</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40</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10</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200000"/>
                        </a:lnSpc>
                        <a:spcAft>
                          <a:spcPts val="0"/>
                        </a:spcAft>
                      </a:pPr>
                      <a:r>
                        <a:rPr lang="es-ES" sz="1100" dirty="0">
                          <a:solidFill>
                            <a:srgbClr val="000000"/>
                          </a:solidFill>
                          <a:latin typeface="Calibri"/>
                          <a:ea typeface="Times New Roman"/>
                          <a:cs typeface="Arial"/>
                        </a:rPr>
                        <a:t>25</a:t>
                      </a:r>
                      <a:endParaRPr lang="es-CO" sz="1000" dirty="0">
                        <a:latin typeface="Arial"/>
                        <a:ea typeface="Times New Roman"/>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200000"/>
                        </a:lnSpc>
                        <a:spcAft>
                          <a:spcPts val="0"/>
                        </a:spcAft>
                      </a:pPr>
                      <a:r>
                        <a:rPr lang="es-ES" sz="1100" dirty="0">
                          <a:solidFill>
                            <a:srgbClr val="000000"/>
                          </a:solidFill>
                          <a:latin typeface="Calibri"/>
                          <a:ea typeface="Times New Roman"/>
                          <a:cs typeface="Arial"/>
                        </a:rPr>
                        <a:t>25</a:t>
                      </a:r>
                      <a:endParaRPr lang="es-CO" sz="1000" dirty="0">
                        <a:latin typeface="Arial"/>
                        <a:ea typeface="Times New Roman"/>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18</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gridSpan="2">
                  <a:txBody>
                    <a:bodyPr/>
                    <a:lstStyle/>
                    <a:p>
                      <a:pPr algn="ctr">
                        <a:lnSpc>
                          <a:spcPct val="115000"/>
                        </a:lnSpc>
                        <a:spcAft>
                          <a:spcPts val="0"/>
                        </a:spcAft>
                      </a:pPr>
                      <a:r>
                        <a:rPr lang="es-CO" sz="1100">
                          <a:latin typeface="Calibri"/>
                          <a:ea typeface="Calibri"/>
                          <a:cs typeface="Times New Roman"/>
                        </a:rPr>
                        <a:t>32</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hMerge="1">
                  <a:txBody>
                    <a:bodyPr/>
                    <a:lstStyle/>
                    <a:p>
                      <a:endParaRPr lang="es-CO"/>
                    </a:p>
                  </a:txBody>
                  <a:tcPr/>
                </a:tc>
              </a:tr>
              <a:tr h="324000">
                <a:tc>
                  <a:txBody>
                    <a:bodyPr/>
                    <a:lstStyle/>
                    <a:p>
                      <a:pPr algn="ctr">
                        <a:lnSpc>
                          <a:spcPct val="115000"/>
                        </a:lnSpc>
                        <a:spcAft>
                          <a:spcPts val="0"/>
                        </a:spcAft>
                      </a:pPr>
                      <a:r>
                        <a:rPr lang="es-CO" sz="1400" b="1" dirty="0">
                          <a:latin typeface="Calibri"/>
                          <a:ea typeface="Calibri"/>
                          <a:cs typeface="Times New Roman"/>
                        </a:rPr>
                        <a:t>7</a:t>
                      </a:r>
                      <a:endParaRPr lang="es-CO" sz="105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60000"/>
                        <a:lumOff val="40000"/>
                      </a:schemeClr>
                    </a:solidFill>
                  </a:tcPr>
                </a:tc>
                <a:tc>
                  <a:txBody>
                    <a:bodyPr/>
                    <a:lstStyle/>
                    <a:p>
                      <a:pPr>
                        <a:lnSpc>
                          <a:spcPct val="115000"/>
                        </a:lnSpc>
                        <a:spcAft>
                          <a:spcPts val="0"/>
                        </a:spcAft>
                      </a:pPr>
                      <a:r>
                        <a:rPr lang="es-CO" sz="1200" dirty="0">
                          <a:latin typeface="Calibri"/>
                          <a:ea typeface="Calibri"/>
                          <a:cs typeface="Times New Roman"/>
                        </a:rPr>
                        <a:t>Le parecen valiosas las investigaciones universitarias acerca de la influencia en la educación de los diferentes factores del desarrollo social? </a:t>
                      </a:r>
                      <a:endParaRPr lang="es-CO" sz="11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10</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40</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25</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25</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38</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12</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200000"/>
                        </a:lnSpc>
                        <a:spcAft>
                          <a:spcPts val="0"/>
                        </a:spcAft>
                      </a:pPr>
                      <a:r>
                        <a:rPr lang="es-ES" sz="1100" dirty="0" smtClean="0">
                          <a:solidFill>
                            <a:srgbClr val="000000"/>
                          </a:solidFill>
                          <a:latin typeface="Calibri"/>
                          <a:ea typeface="Times New Roman"/>
                          <a:cs typeface="Arial"/>
                        </a:rPr>
                        <a:t>50</a:t>
                      </a:r>
                      <a:endParaRPr lang="es-CO" sz="1000" dirty="0">
                        <a:latin typeface="Arial"/>
                        <a:ea typeface="Times New Roman"/>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200000"/>
                        </a:lnSpc>
                        <a:spcAft>
                          <a:spcPts val="0"/>
                        </a:spcAft>
                      </a:pPr>
                      <a:r>
                        <a:rPr lang="es-ES" sz="1100" dirty="0">
                          <a:solidFill>
                            <a:srgbClr val="000000"/>
                          </a:solidFill>
                          <a:latin typeface="Calibri"/>
                          <a:ea typeface="Times New Roman"/>
                          <a:cs typeface="Arial"/>
                        </a:rPr>
                        <a:t>0</a:t>
                      </a:r>
                      <a:endParaRPr lang="es-CO" sz="1000" dirty="0">
                        <a:latin typeface="Arial"/>
                        <a:ea typeface="Times New Roman"/>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33</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gridSpan="2">
                  <a:txBody>
                    <a:bodyPr/>
                    <a:lstStyle/>
                    <a:p>
                      <a:pPr algn="ctr">
                        <a:lnSpc>
                          <a:spcPct val="115000"/>
                        </a:lnSpc>
                        <a:spcAft>
                          <a:spcPts val="0"/>
                        </a:spcAft>
                      </a:pPr>
                      <a:r>
                        <a:rPr lang="es-CO" sz="1100" dirty="0">
                          <a:latin typeface="Calibri"/>
                          <a:ea typeface="Calibri"/>
                          <a:cs typeface="Times New Roman"/>
                        </a:rPr>
                        <a:t>17</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hMerge="1">
                  <a:txBody>
                    <a:bodyPr/>
                    <a:lstStyle/>
                    <a:p>
                      <a:endParaRPr lang="es-CO"/>
                    </a:p>
                  </a:txBody>
                  <a:tcPr/>
                </a:tc>
              </a:tr>
              <a:tr h="324000">
                <a:tc>
                  <a:txBody>
                    <a:bodyPr/>
                    <a:lstStyle/>
                    <a:p>
                      <a:pPr algn="ctr">
                        <a:lnSpc>
                          <a:spcPct val="115000"/>
                        </a:lnSpc>
                        <a:spcAft>
                          <a:spcPts val="0"/>
                        </a:spcAft>
                      </a:pPr>
                      <a:r>
                        <a:rPr lang="es-CO" sz="1400" b="1" dirty="0">
                          <a:latin typeface="Calibri"/>
                          <a:ea typeface="Calibri"/>
                          <a:cs typeface="Times New Roman"/>
                        </a:rPr>
                        <a:t>8</a:t>
                      </a:r>
                      <a:endParaRPr lang="es-CO" sz="105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60000"/>
                        <a:lumOff val="40000"/>
                      </a:schemeClr>
                    </a:solidFill>
                  </a:tcPr>
                </a:tc>
                <a:tc>
                  <a:txBody>
                    <a:bodyPr/>
                    <a:lstStyle/>
                    <a:p>
                      <a:pPr>
                        <a:lnSpc>
                          <a:spcPct val="115000"/>
                        </a:lnSpc>
                        <a:spcAft>
                          <a:spcPts val="0"/>
                        </a:spcAft>
                      </a:pPr>
                      <a:r>
                        <a:rPr lang="es-CO" sz="1200" dirty="0">
                          <a:latin typeface="Calibri"/>
                          <a:ea typeface="Calibri"/>
                          <a:cs typeface="Times New Roman"/>
                        </a:rPr>
                        <a:t>¿Cree que nuestras instituciones  facilitan el acceso y permanencia en el sistema educativo? </a:t>
                      </a:r>
                      <a:endParaRPr lang="es-CO" sz="11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30</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20</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20</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30</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42</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8</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200000"/>
                        </a:lnSpc>
                        <a:spcAft>
                          <a:spcPts val="0"/>
                        </a:spcAft>
                      </a:pPr>
                      <a:r>
                        <a:rPr lang="es-ES" sz="1100" dirty="0">
                          <a:solidFill>
                            <a:srgbClr val="000000"/>
                          </a:solidFill>
                          <a:latin typeface="Calibri"/>
                          <a:ea typeface="Times New Roman"/>
                          <a:cs typeface="Arial"/>
                        </a:rPr>
                        <a:t>30</a:t>
                      </a:r>
                      <a:endParaRPr lang="es-CO" sz="1000" dirty="0">
                        <a:latin typeface="Arial"/>
                        <a:ea typeface="Times New Roman"/>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200000"/>
                        </a:lnSpc>
                        <a:spcAft>
                          <a:spcPts val="0"/>
                        </a:spcAft>
                      </a:pPr>
                      <a:r>
                        <a:rPr lang="es-ES" sz="1100" dirty="0">
                          <a:solidFill>
                            <a:srgbClr val="000000"/>
                          </a:solidFill>
                          <a:latin typeface="Calibri"/>
                          <a:ea typeface="Times New Roman"/>
                          <a:cs typeface="Arial"/>
                        </a:rPr>
                        <a:t>20</a:t>
                      </a:r>
                      <a:endParaRPr lang="es-CO" sz="1000" dirty="0">
                        <a:latin typeface="Arial"/>
                        <a:ea typeface="Times New Roman"/>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19</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gridSpan="2">
                  <a:txBody>
                    <a:bodyPr/>
                    <a:lstStyle/>
                    <a:p>
                      <a:pPr algn="ctr">
                        <a:lnSpc>
                          <a:spcPct val="115000"/>
                        </a:lnSpc>
                        <a:spcAft>
                          <a:spcPts val="0"/>
                        </a:spcAft>
                      </a:pPr>
                      <a:r>
                        <a:rPr lang="es-CO" sz="1100" dirty="0">
                          <a:latin typeface="Calibri"/>
                          <a:ea typeface="Calibri"/>
                          <a:cs typeface="Times New Roman"/>
                        </a:rPr>
                        <a:t>31</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hMerge="1">
                  <a:txBody>
                    <a:bodyPr/>
                    <a:lstStyle/>
                    <a:p>
                      <a:endParaRPr lang="es-CO"/>
                    </a:p>
                  </a:txBody>
                  <a:tcPr/>
                </a:tc>
              </a:tr>
              <a:tr h="324000">
                <a:tc>
                  <a:txBody>
                    <a:bodyPr/>
                    <a:lstStyle/>
                    <a:p>
                      <a:pPr algn="ctr">
                        <a:lnSpc>
                          <a:spcPct val="115000"/>
                        </a:lnSpc>
                        <a:spcAft>
                          <a:spcPts val="0"/>
                        </a:spcAft>
                      </a:pPr>
                      <a:r>
                        <a:rPr lang="es-CO" sz="1400" b="1" dirty="0">
                          <a:latin typeface="Calibri"/>
                          <a:ea typeface="Calibri"/>
                          <a:cs typeface="Times New Roman"/>
                        </a:rPr>
                        <a:t>9</a:t>
                      </a:r>
                      <a:endParaRPr lang="es-CO" sz="105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60000"/>
                        <a:lumOff val="40000"/>
                      </a:schemeClr>
                    </a:solidFill>
                  </a:tcPr>
                </a:tc>
                <a:tc>
                  <a:txBody>
                    <a:bodyPr/>
                    <a:lstStyle/>
                    <a:p>
                      <a:pPr>
                        <a:lnSpc>
                          <a:spcPct val="115000"/>
                        </a:lnSpc>
                        <a:spcAft>
                          <a:spcPts val="0"/>
                        </a:spcAft>
                      </a:pPr>
                      <a:r>
                        <a:rPr lang="es-CO" sz="1200" dirty="0">
                          <a:latin typeface="Calibri"/>
                          <a:ea typeface="Calibri"/>
                          <a:cs typeface="Times New Roman"/>
                        </a:rPr>
                        <a:t>¿Encuentra  usted que la educación aplicada en el municipio cuenta con los índices de calidad que esta requiere? </a:t>
                      </a:r>
                      <a:endParaRPr lang="es-CO" sz="11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35</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15</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20</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30</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34</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16</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200000"/>
                        </a:lnSpc>
                        <a:spcAft>
                          <a:spcPts val="0"/>
                        </a:spcAft>
                      </a:pPr>
                      <a:r>
                        <a:rPr lang="es-ES" sz="1100" dirty="0">
                          <a:solidFill>
                            <a:srgbClr val="000000"/>
                          </a:solidFill>
                          <a:latin typeface="Calibri"/>
                          <a:ea typeface="Times New Roman"/>
                          <a:cs typeface="Arial"/>
                        </a:rPr>
                        <a:t>30</a:t>
                      </a:r>
                      <a:endParaRPr lang="es-CO" sz="1000" dirty="0">
                        <a:latin typeface="Arial"/>
                        <a:ea typeface="Times New Roman"/>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200000"/>
                        </a:lnSpc>
                        <a:spcAft>
                          <a:spcPts val="0"/>
                        </a:spcAft>
                      </a:pPr>
                      <a:r>
                        <a:rPr lang="es-ES" sz="1100" dirty="0">
                          <a:solidFill>
                            <a:srgbClr val="000000"/>
                          </a:solidFill>
                          <a:latin typeface="Calibri"/>
                          <a:ea typeface="Times New Roman"/>
                          <a:cs typeface="Arial"/>
                        </a:rPr>
                        <a:t>20</a:t>
                      </a:r>
                      <a:endParaRPr lang="es-CO" sz="1000" dirty="0">
                        <a:latin typeface="Arial"/>
                        <a:ea typeface="Times New Roman"/>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22</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gridSpan="2">
                  <a:txBody>
                    <a:bodyPr/>
                    <a:lstStyle/>
                    <a:p>
                      <a:pPr algn="ctr">
                        <a:lnSpc>
                          <a:spcPct val="115000"/>
                        </a:lnSpc>
                        <a:spcAft>
                          <a:spcPts val="0"/>
                        </a:spcAft>
                      </a:pPr>
                      <a:r>
                        <a:rPr lang="es-CO" sz="1100" dirty="0">
                          <a:latin typeface="Calibri"/>
                          <a:ea typeface="Calibri"/>
                          <a:cs typeface="Times New Roman"/>
                        </a:rPr>
                        <a:t>33</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hMerge="1">
                  <a:txBody>
                    <a:bodyPr/>
                    <a:lstStyle/>
                    <a:p>
                      <a:endParaRPr lang="es-CO"/>
                    </a:p>
                  </a:txBody>
                  <a:tcPr/>
                </a:tc>
              </a:tr>
              <a:tr h="324000">
                <a:tc>
                  <a:txBody>
                    <a:bodyPr/>
                    <a:lstStyle/>
                    <a:p>
                      <a:pPr algn="ctr">
                        <a:lnSpc>
                          <a:spcPct val="115000"/>
                        </a:lnSpc>
                        <a:spcAft>
                          <a:spcPts val="0"/>
                        </a:spcAft>
                      </a:pPr>
                      <a:r>
                        <a:rPr lang="es-CO" sz="1400" b="1" dirty="0">
                          <a:latin typeface="Calibri"/>
                          <a:ea typeface="Calibri"/>
                          <a:cs typeface="Times New Roman"/>
                        </a:rPr>
                        <a:t>10</a:t>
                      </a:r>
                      <a:endParaRPr lang="es-CO" sz="105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60000"/>
                        <a:lumOff val="40000"/>
                      </a:schemeClr>
                    </a:solidFill>
                  </a:tcPr>
                </a:tc>
                <a:tc>
                  <a:txBody>
                    <a:bodyPr/>
                    <a:lstStyle/>
                    <a:p>
                      <a:pPr>
                        <a:lnSpc>
                          <a:spcPct val="115000"/>
                        </a:lnSpc>
                        <a:spcAft>
                          <a:spcPts val="0"/>
                        </a:spcAft>
                      </a:pPr>
                      <a:r>
                        <a:rPr lang="es-CO" sz="1200" dirty="0">
                          <a:latin typeface="Calibri"/>
                          <a:ea typeface="Calibri"/>
                          <a:cs typeface="Times New Roman"/>
                        </a:rPr>
                        <a:t>¿Le parece que la ley de gratuidad podría ser la solución a la deserción escolar en nuestro municipio</a:t>
                      </a:r>
                      <a:r>
                        <a:rPr lang="es-CO" sz="1200" dirty="0" smtClean="0">
                          <a:latin typeface="Calibri"/>
                          <a:ea typeface="Calibri"/>
                          <a:cs typeface="Times New Roman"/>
                        </a:rPr>
                        <a:t>.?</a:t>
                      </a:r>
                      <a:endParaRPr lang="es-CO" sz="11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30</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20</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30</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20</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45</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5</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200000"/>
                        </a:lnSpc>
                        <a:spcAft>
                          <a:spcPts val="0"/>
                        </a:spcAft>
                      </a:pPr>
                      <a:r>
                        <a:rPr lang="es-ES" sz="1100" dirty="0">
                          <a:solidFill>
                            <a:srgbClr val="000000"/>
                          </a:solidFill>
                          <a:latin typeface="Calibri"/>
                          <a:ea typeface="Times New Roman"/>
                          <a:cs typeface="Arial"/>
                        </a:rPr>
                        <a:t>40</a:t>
                      </a:r>
                      <a:endParaRPr lang="es-CO" sz="1000" dirty="0">
                        <a:latin typeface="Arial"/>
                        <a:ea typeface="Times New Roman"/>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200000"/>
                        </a:lnSpc>
                        <a:spcAft>
                          <a:spcPts val="0"/>
                        </a:spcAft>
                      </a:pPr>
                      <a:r>
                        <a:rPr lang="es-ES" sz="1100" dirty="0">
                          <a:solidFill>
                            <a:srgbClr val="000000"/>
                          </a:solidFill>
                          <a:latin typeface="Calibri"/>
                          <a:ea typeface="Times New Roman"/>
                          <a:cs typeface="Arial"/>
                        </a:rPr>
                        <a:t>10</a:t>
                      </a:r>
                      <a:endParaRPr lang="es-CO" sz="1000" dirty="0">
                        <a:latin typeface="Arial"/>
                        <a:ea typeface="Times New Roman"/>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29</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gridSpan="2">
                  <a:txBody>
                    <a:bodyPr/>
                    <a:lstStyle/>
                    <a:p>
                      <a:pPr algn="ctr">
                        <a:lnSpc>
                          <a:spcPct val="115000"/>
                        </a:lnSpc>
                        <a:spcAft>
                          <a:spcPts val="0"/>
                        </a:spcAft>
                      </a:pPr>
                      <a:r>
                        <a:rPr lang="es-CO" sz="1100" dirty="0">
                          <a:latin typeface="Calibri"/>
                          <a:ea typeface="Calibri"/>
                          <a:cs typeface="Times New Roman"/>
                        </a:rPr>
                        <a:t>10</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hMerge="1">
                  <a:txBody>
                    <a:bodyPr/>
                    <a:lstStyle/>
                    <a:p>
                      <a:endParaRPr lang="es-CO"/>
                    </a:p>
                  </a:txBody>
                  <a:tcPr/>
                </a:tc>
              </a:tr>
            </a:tbl>
          </a:graphicData>
        </a:graphic>
      </p:graphicFrame>
    </p:spTree>
    <p:extLst>
      <p:ext uri="{BB962C8B-B14F-4D97-AF65-F5344CB8AC3E}">
        <p14:creationId xmlns:p14="http://schemas.microsoft.com/office/powerpoint/2010/main" xmlns="" val="40467300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s-CO"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Gráfica </a:t>
            </a:r>
            <a:br>
              <a:rPr lang="es-CO"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r>
              <a:rPr lang="es-CO" sz="31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de los datos de la encuesta</a:t>
            </a:r>
            <a:endParaRPr lang="es-CO"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graphicFrame>
        <p:nvGraphicFramePr>
          <p:cNvPr id="6" name="5 Gráfico"/>
          <p:cNvGraphicFramePr/>
          <p:nvPr/>
        </p:nvGraphicFramePr>
        <p:xfrm>
          <a:off x="1428728" y="1566862"/>
          <a:ext cx="6929486" cy="43624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9993319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sz="1600" b="1" dirty="0" smtClean="0">
                <a:solidFill>
                  <a:srgbClr val="00698E"/>
                </a:solidFill>
              </a:rPr>
              <a:t>RESULTADOS OBTENIDOS DE LA APLICACIÓN DE LOS INSTRUMENTOS DE RECOLECCIÓN DE LA INFORMACIÓN: COMPARACIÓN DE LOS RESULTADOS EN LAS DIFERENTES REGIONES ESTUDIADAS: SIMILITUDES Y DIFERENCIAS Y ANÁLISIS DE ELLO. </a:t>
            </a:r>
            <a:r>
              <a:rPr lang="es-CO" sz="1600" b="1" dirty="0">
                <a:solidFill>
                  <a:srgbClr val="00698E"/>
                </a:solidFill>
              </a:rPr>
              <a:t/>
            </a:r>
            <a:br>
              <a:rPr lang="es-CO" sz="1600" b="1" dirty="0">
                <a:solidFill>
                  <a:srgbClr val="00698E"/>
                </a:solidFill>
              </a:rPr>
            </a:br>
            <a:endParaRPr lang="es-CO" sz="1600" b="1" dirty="0">
              <a:solidFill>
                <a:srgbClr val="00698E"/>
              </a:solidFill>
            </a:endParaRPr>
          </a:p>
        </p:txBody>
      </p:sp>
      <p:sp>
        <p:nvSpPr>
          <p:cNvPr id="3" name="2 Marcador de contenido"/>
          <p:cNvSpPr>
            <a:spLocks noGrp="1"/>
          </p:cNvSpPr>
          <p:nvPr>
            <p:ph idx="1"/>
          </p:nvPr>
        </p:nvSpPr>
        <p:spPr>
          <a:ln w="177800" cmpd="tri">
            <a:solidFill>
              <a:srgbClr val="00698E"/>
            </a:solidFill>
          </a:ln>
        </p:spPr>
        <p:txBody>
          <a:bodyPr>
            <a:normAutofit fontScale="55000" lnSpcReduction="20000"/>
          </a:bodyPr>
          <a:lstStyle/>
          <a:p>
            <a:endParaRPr lang="es-MX" b="1" dirty="0" smtClean="0"/>
          </a:p>
          <a:p>
            <a:endParaRPr lang="es-CO" sz="2000" b="1" dirty="0" smtClean="0"/>
          </a:p>
          <a:p>
            <a:r>
              <a:rPr lang="es-CO" b="1" dirty="0" smtClean="0">
                <a:solidFill>
                  <a:srgbClr val="00698E"/>
                </a:solidFill>
              </a:rPr>
              <a:t>Similitudes</a:t>
            </a:r>
            <a:r>
              <a:rPr lang="es-CO" dirty="0" smtClean="0"/>
              <a:t> dadas en los municipios seleccionados es que los municipios están de acuerdo con el sistema educativo que se lleva a cabo en cada uno de ellos, porque </a:t>
            </a:r>
            <a:r>
              <a:rPr lang="es-MX" dirty="0" smtClean="0"/>
              <a:t>responde a todas las necesidades planteadas dentro de la política educativa impuesta por el actual gobierno y esta ha servido para llevar de forma gratuita a los niños a la educación.</a:t>
            </a:r>
            <a:endParaRPr lang="es-CO" dirty="0" smtClean="0"/>
          </a:p>
          <a:p>
            <a:pPr>
              <a:buNone/>
            </a:pPr>
            <a:endParaRPr lang="es-CO" dirty="0" smtClean="0"/>
          </a:p>
          <a:p>
            <a:r>
              <a:rPr lang="es-MX" b="1" dirty="0" smtClean="0">
                <a:solidFill>
                  <a:srgbClr val="00698E"/>
                </a:solidFill>
              </a:rPr>
              <a:t>Diferencias</a:t>
            </a:r>
            <a:r>
              <a:rPr lang="es-MX" dirty="0" smtClean="0">
                <a:solidFill>
                  <a:srgbClr val="00698E"/>
                </a:solidFill>
              </a:rPr>
              <a:t> </a:t>
            </a:r>
            <a:r>
              <a:rPr lang="es-MX" dirty="0" smtClean="0"/>
              <a:t>dadas en estos municipios,  algunos consideran que si se están dando la debida educación en sus municipios mientras que otros no le dan la  correspondida importancia en el desarrollo social, porque se les dificulta a los estudiantes </a:t>
            </a:r>
            <a:r>
              <a:rPr lang="es-CO" dirty="0" smtClean="0"/>
              <a:t>comportarse como personas y desempeñar su función social.</a:t>
            </a:r>
          </a:p>
          <a:p>
            <a:pPr algn="ctr">
              <a:buNone/>
            </a:pPr>
            <a:r>
              <a:rPr lang="es-CO" b="1" dirty="0" smtClean="0">
                <a:solidFill>
                  <a:srgbClr val="00698E"/>
                </a:solidFill>
              </a:rPr>
              <a:t>Análisis</a:t>
            </a:r>
            <a:endParaRPr lang="es-CO" dirty="0" smtClean="0">
              <a:solidFill>
                <a:srgbClr val="00698E"/>
              </a:solidFill>
            </a:endParaRPr>
          </a:p>
          <a:p>
            <a:r>
              <a:rPr lang="es-CO" dirty="0" smtClean="0"/>
              <a:t>El índice  escolar en estos municipios se debe analizar, con el fin de fomentar políticas, basadas en la investigación y el contexto de estos municipios, para mejorar la calidad de la educación en los mismos.</a:t>
            </a:r>
          </a:p>
          <a:p>
            <a:endParaRPr lang="es-CO" dirty="0"/>
          </a:p>
        </p:txBody>
      </p:sp>
    </p:spTree>
    <p:extLst>
      <p:ext uri="{BB962C8B-B14F-4D97-AF65-F5344CB8AC3E}">
        <p14:creationId xmlns:p14="http://schemas.microsoft.com/office/powerpoint/2010/main" xmlns="" val="23271823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ergamino horizontal"/>
          <p:cNvSpPr/>
          <p:nvPr/>
        </p:nvSpPr>
        <p:spPr>
          <a:xfrm rot="16200000">
            <a:off x="2464580" y="-607247"/>
            <a:ext cx="5072097" cy="7858179"/>
          </a:xfrm>
          <a:prstGeom prst="horizontalScroll">
            <a:avLst>
              <a:gd name="adj" fmla="val 22241"/>
            </a:avLst>
          </a:prstGeom>
          <a:blipFill>
            <a:blip r:embed="rId2" cstate="print"/>
            <a:tile tx="0" ty="0" sx="100000" sy="100000" flip="none" algn="tl"/>
          </a:blipFill>
          <a:ln w="76200">
            <a:solidFill>
              <a:srgbClr val="C00000"/>
            </a:solidFill>
          </a:ln>
          <a:effectLst>
            <a:glow rad="228600">
              <a:srgbClr val="FF33CC">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s-CO" sz="6000" b="1" dirty="0" smtClean="0">
                <a:solidFill>
                  <a:srgbClr val="C00000"/>
                </a:solidFill>
                <a:latin typeface="Algerian" pitchFamily="82" charset="0"/>
              </a:rPr>
              <a:t>Mapa </a:t>
            </a:r>
          </a:p>
          <a:p>
            <a:pPr algn="ctr"/>
            <a:r>
              <a:rPr lang="es-CO" sz="6000" b="1" dirty="0" smtClean="0">
                <a:solidFill>
                  <a:srgbClr val="C00000"/>
                </a:solidFill>
                <a:latin typeface="Algerian" pitchFamily="82" charset="0"/>
              </a:rPr>
              <a:t>de </a:t>
            </a:r>
            <a:br>
              <a:rPr lang="es-CO" sz="6000" b="1" dirty="0" smtClean="0">
                <a:solidFill>
                  <a:srgbClr val="C00000"/>
                </a:solidFill>
                <a:latin typeface="Algerian" pitchFamily="82" charset="0"/>
              </a:rPr>
            </a:br>
            <a:r>
              <a:rPr lang="es-CO" sz="6000" b="1" dirty="0" smtClean="0">
                <a:solidFill>
                  <a:srgbClr val="C00000"/>
                </a:solidFill>
                <a:latin typeface="Algerian" pitchFamily="82" charset="0"/>
              </a:rPr>
              <a:t>Conocimiento Regional</a:t>
            </a:r>
          </a:p>
          <a:p>
            <a:pPr algn="ctr"/>
            <a:endParaRPr lang="es-CO" sz="6000" b="1" dirty="0">
              <a:solidFill>
                <a:srgbClr val="C00000"/>
              </a:solidFill>
              <a:latin typeface="Algerian" pitchFamily="82" charset="0"/>
            </a:endParaRPr>
          </a:p>
        </p:txBody>
      </p:sp>
    </p:spTree>
    <p:extLst>
      <p:ext uri="{BB962C8B-B14F-4D97-AF65-F5344CB8AC3E}">
        <p14:creationId xmlns:p14="http://schemas.microsoft.com/office/powerpoint/2010/main" xmlns="" val="35634425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57158" y="357166"/>
            <a:ext cx="8402946" cy="5902378"/>
          </a:xfrm>
          <a:prstGeom prst="rect">
            <a:avLst/>
          </a:prstGeom>
          <a:solidFill>
            <a:srgbClr val="FF4B4B"/>
          </a:solidFill>
          <a:ln w="76200">
            <a:solidFill>
              <a:srgbClr val="00B800"/>
            </a:solidFill>
          </a:ln>
          <a:effectLst>
            <a:glow rad="228600">
              <a:schemeClr val="accent3">
                <a:satMod val="175000"/>
                <a:alpha val="40000"/>
              </a:schemeClr>
            </a:glo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4433719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10 Imagen"/>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 val="0"/>
              </a:ext>
            </a:extLst>
          </a:blip>
          <a:srcRect/>
          <a:stretch>
            <a:fillRect/>
          </a:stretch>
        </p:blipFill>
        <p:spPr bwMode="auto">
          <a:xfrm>
            <a:off x="5000628" y="5143512"/>
            <a:ext cx="3000396" cy="1476376"/>
          </a:xfrm>
          <a:prstGeom prst="can">
            <a:avLst/>
          </a:prstGeom>
          <a:noFill/>
          <a:ln>
            <a:noFill/>
          </a:ln>
          <a:effectLst/>
          <a:extLst>
            <a:ext uri="{909E8E84-426E-40DD-AFC4-6F175D3DCCD1}">
              <a14:hiddenFill xmlns:lc="http://schemas.openxmlformats.org/drawingml/2006/lockedCanvas" xmlns:pic="http://schemas.openxmlformats.org/drawingml/2006/picture" xmlns:a14="http://schemas.microsoft.com/office/drawing/2010/main" xmlns="">
                <a:solidFill>
                  <a:schemeClr val="accent1"/>
                </a:solidFill>
              </a14:hiddenFill>
            </a:ext>
            <a:ext uri="{91240B29-F687-4F45-9708-019B960494DF}">
              <a14:hiddenLine xmlns:lc="http://schemas.openxmlformats.org/drawingml/2006/lockedCanvas" xmlns:pic="http://schemas.openxmlformats.org/drawingml/2006/picture" xmlns:a14="http://schemas.microsoft.com/office/drawing/2010/main" xmlns="" w="9525">
                <a:solidFill>
                  <a:schemeClr val="tx1"/>
                </a:solidFill>
                <a:miter lim="800000"/>
                <a:headEnd/>
                <a:tailEnd/>
              </a14:hiddenLine>
            </a:ext>
            <a:ext uri="{AF507438-7753-43E0-B8FC-AC1667EBCBE1}">
              <a14:hiddenEffects xmlns:lc="http://schemas.openxmlformats.org/drawingml/2006/lockedCanvas" xmlns:pic="http://schemas.openxmlformats.org/drawingml/2006/picture" xmlns:a14="http://schemas.microsoft.com/office/drawing/2010/main" xmlns="">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2251" y="0"/>
            <a:ext cx="1759186" cy="18448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6 Cinta hacia arriba"/>
          <p:cNvSpPr/>
          <p:nvPr/>
        </p:nvSpPr>
        <p:spPr>
          <a:xfrm>
            <a:off x="2143108" y="928670"/>
            <a:ext cx="5857916" cy="928694"/>
          </a:xfrm>
          <a:prstGeom prst="ribbon2">
            <a:avLst>
              <a:gd name="adj1" fmla="val 33333"/>
              <a:gd name="adj2" fmla="val 69494"/>
            </a:avLst>
          </a:prstGeom>
          <a:solidFill>
            <a:srgbClr val="FFFF00"/>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800" b="1" dirty="0" smtClean="0">
                <a:solidFill>
                  <a:schemeClr val="accent6">
                    <a:lumMod val="50000"/>
                  </a:schemeClr>
                </a:solidFill>
                <a:latin typeface="Biondi" pitchFamily="2" charset="0"/>
              </a:rPr>
              <a:t>LA EDUCACION</a:t>
            </a:r>
          </a:p>
        </p:txBody>
      </p:sp>
      <p:sp>
        <p:nvSpPr>
          <p:cNvPr id="8" name="1 Título"/>
          <p:cNvSpPr>
            <a:spLocks noGrp="1"/>
          </p:cNvSpPr>
          <p:nvPr>
            <p:ph type="title"/>
          </p:nvPr>
        </p:nvSpPr>
        <p:spPr>
          <a:xfrm>
            <a:off x="5143504" y="357166"/>
            <a:ext cx="3643338" cy="428628"/>
          </a:xfrm>
        </p:spPr>
        <p:txBody>
          <a:bodyPr>
            <a:normAutofit/>
          </a:bodyPr>
          <a:lstStyle/>
          <a:p>
            <a:r>
              <a:rPr lang="es-CO" sz="2000" b="1" dirty="0" smtClean="0">
                <a:solidFill>
                  <a:srgbClr val="00B0F0"/>
                </a:solidFill>
              </a:rPr>
              <a:t>ÁMBITO</a:t>
            </a:r>
            <a:r>
              <a:rPr lang="es-CO" sz="2000" b="1" dirty="0" smtClean="0">
                <a:solidFill>
                  <a:schemeClr val="bg1"/>
                </a:solidFill>
              </a:rPr>
              <a:t> </a:t>
            </a:r>
            <a:r>
              <a:rPr lang="es-CO" sz="2000" b="1" dirty="0" smtClean="0">
                <a:solidFill>
                  <a:srgbClr val="00B0F0"/>
                </a:solidFill>
              </a:rPr>
              <a:t>DE INDAGACIÓN</a:t>
            </a:r>
            <a:endParaRPr lang="es-CO" sz="3600" b="1" dirty="0">
              <a:solidFill>
                <a:srgbClr val="00B0F0"/>
              </a:solidFill>
            </a:endParaRPr>
          </a:p>
        </p:txBody>
      </p:sp>
      <p:sp>
        <p:nvSpPr>
          <p:cNvPr id="9" name="2 Marcador de contenido"/>
          <p:cNvSpPr txBox="1">
            <a:spLocks/>
          </p:cNvSpPr>
          <p:nvPr/>
        </p:nvSpPr>
        <p:spPr>
          <a:xfrm>
            <a:off x="571472" y="1071547"/>
            <a:ext cx="8229600" cy="4929221"/>
          </a:xfrm>
          <a:prstGeom prst="rect">
            <a:avLst/>
          </a:prstGeom>
        </p:spPr>
        <p:txBody>
          <a:bodyPr>
            <a:normAutofit fontScale="70000" lnSpcReduction="20000"/>
          </a:bodyPr>
          <a:lstStyle/>
          <a:p>
            <a:pPr marL="0" marR="0" lvl="0" indent="0"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s-CO" sz="3000" b="1" i="0" u="none" strike="noStrike" kern="1200" cap="none" spc="0" normalizeH="0" baseline="0" noProof="0" dirty="0" smtClean="0">
              <a:ln>
                <a:noFill/>
              </a:ln>
              <a:solidFill>
                <a:srgbClr val="FFFF00"/>
              </a:solidFill>
              <a:effectLst/>
              <a:uLnTx/>
              <a:uFillTx/>
              <a:latin typeface="Byington" pitchFamily="2" charset="0"/>
              <a:ea typeface="+mn-ea"/>
              <a:cs typeface="+mn-cs"/>
            </a:endParaRPr>
          </a:p>
          <a:p>
            <a:pPr marL="0" marR="0" lvl="0" indent="0"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s-CO" sz="3200" b="0" i="0" u="none" strike="noStrike" kern="1200" cap="none" spc="0" normalizeH="0" baseline="0" noProof="0" dirty="0" smtClean="0">
              <a:ln>
                <a:noFill/>
              </a:ln>
              <a:solidFill>
                <a:schemeClr val="tx1"/>
              </a:solidFill>
              <a:effectLst/>
              <a:uLnTx/>
              <a:uFillTx/>
              <a:latin typeface="+mn-lt"/>
              <a:ea typeface="+mn-ea"/>
              <a:cs typeface="+mn-cs"/>
            </a:endParaRPr>
          </a:p>
          <a:p>
            <a:pPr marL="441325" marR="0" lvl="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s-CO" sz="3100" b="0" i="0" u="none" strike="noStrike" kern="1200" cap="none" spc="0" normalizeH="0" baseline="0" noProof="0" dirty="0" smtClean="0">
              <a:ln>
                <a:noFill/>
              </a:ln>
              <a:solidFill>
                <a:schemeClr val="tx1"/>
              </a:solidFill>
              <a:effectLst/>
              <a:uLnTx/>
              <a:uFillTx/>
              <a:latin typeface="Gill Sans MT Condensed" pitchFamily="34" charset="0"/>
              <a:ea typeface="+mn-ea"/>
              <a:cs typeface="+mn-cs"/>
            </a:endParaRPr>
          </a:p>
          <a:p>
            <a:pPr marL="441325" marR="0" lvl="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es-CO" sz="3100" b="0" i="0" u="none" strike="noStrike" kern="1200" cap="none" spc="0" normalizeH="0" baseline="0" noProof="0" dirty="0" smtClean="0">
                <a:ln>
                  <a:noFill/>
                </a:ln>
                <a:solidFill>
                  <a:schemeClr val="tx1"/>
                </a:solidFill>
                <a:effectLst/>
                <a:uLnTx/>
                <a:uFillTx/>
                <a:latin typeface="Gill Sans MT Condensed" pitchFamily="34" charset="0"/>
                <a:ea typeface="+mn-ea"/>
                <a:cs typeface="+mn-cs"/>
              </a:rPr>
              <a:t>La educación como pilar del desarrollo municipal no solo busca formar individuos con conceptos avanzados sino que integra un proceso multidireccional con el que se busca transmitir conocimientos, valores, costumbres y formas de actuar con el que se puedan desarrollar habilidades, destrezas, que alcancen la formación de individuos capaces de encontrar alternativas de un mejor bienestar y crecimiento social, económico y cultural. </a:t>
            </a:r>
          </a:p>
          <a:p>
            <a:pPr marL="441325" marR="0" lvl="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s-CO" sz="800" b="0" i="0" u="none" strike="noStrike" kern="1200" cap="none" spc="0" normalizeH="0" baseline="0" noProof="0" dirty="0" smtClean="0">
              <a:ln>
                <a:noFill/>
              </a:ln>
              <a:solidFill>
                <a:schemeClr val="tx1"/>
              </a:solidFill>
              <a:effectLst/>
              <a:uLnTx/>
              <a:uFillTx/>
              <a:latin typeface="+mn-lt"/>
              <a:ea typeface="+mn-ea"/>
              <a:cs typeface="+mn-cs"/>
            </a:endParaRPr>
          </a:p>
          <a:p>
            <a:pPr marL="441325" marR="0" lvl="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es-CO" sz="3100" b="0" i="0" u="none" strike="noStrike" kern="1200" cap="none" spc="0" normalizeH="0" baseline="0" noProof="0" dirty="0" smtClean="0">
                <a:ln>
                  <a:noFill/>
                </a:ln>
                <a:solidFill>
                  <a:schemeClr val="tx1"/>
                </a:solidFill>
                <a:effectLst/>
                <a:uLnTx/>
                <a:uFillTx/>
                <a:latin typeface="Gill Sans MT Condensed" pitchFamily="34" charset="0"/>
                <a:ea typeface="+mn-ea"/>
                <a:cs typeface="+mn-cs"/>
              </a:rPr>
              <a:t>La educación es uno de los principales instrumentos para superar la pobreza extrema, permite dotar a las personas de las competencias y capacidades humanas para convivir pacíficamente, estar preparados para el trabajo, ascender socialmente, adoptar los valores democráticos, apreciar y crear valores culturales, reconocer la diversidad étnica y multicultural y cumplir el proyecto individual de vida que conduzca a la felicidad y el desarrollo pleno.</a:t>
            </a:r>
            <a:endParaRPr kumimoji="0" lang="es-CO" sz="3100" b="0" i="0" u="none" strike="noStrike" kern="1200" cap="none" spc="0" normalizeH="0" baseline="0" noProof="0" dirty="0">
              <a:ln>
                <a:noFill/>
              </a:ln>
              <a:solidFill>
                <a:schemeClr val="tx1"/>
              </a:solidFill>
              <a:effectLst/>
              <a:uLnTx/>
              <a:uFillTx/>
              <a:latin typeface="Gill Sans MT Condensed" pitchFamily="34" charset="0"/>
              <a:ea typeface="+mn-ea"/>
              <a:cs typeface="+mn-cs"/>
            </a:endParaRPr>
          </a:p>
        </p:txBody>
      </p:sp>
    </p:spTree>
    <p:extLst>
      <p:ext uri="{BB962C8B-B14F-4D97-AF65-F5344CB8AC3E}">
        <p14:creationId xmlns:p14="http://schemas.microsoft.com/office/powerpoint/2010/main" xmlns="" val="13698324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35608" y="1285860"/>
            <a:ext cx="7498080" cy="5072098"/>
          </a:xfrm>
          <a:solidFill>
            <a:srgbClr val="EBE3D1"/>
          </a:solidFill>
          <a:ln w="12700">
            <a:solidFill>
              <a:schemeClr val="accent2">
                <a:lumMod val="75000"/>
              </a:schemeClr>
            </a:solidFill>
          </a:ln>
          <a:effectLst>
            <a:glow rad="139700">
              <a:schemeClr val="accent2">
                <a:lumMod val="75000"/>
                <a:alpha val="40000"/>
              </a:schemeClr>
            </a:glow>
          </a:effectLst>
        </p:spPr>
        <p:txBody>
          <a:bodyPr>
            <a:normAutofit fontScale="77500" lnSpcReduction="20000"/>
          </a:bodyPr>
          <a:lstStyle/>
          <a:p>
            <a:pPr marL="82296" indent="0">
              <a:buNone/>
            </a:pPr>
            <a:r>
              <a:rPr lang="es-CO" dirty="0" smtClean="0"/>
              <a:t>Lo que podemos percibir con la educación en los diferentes municipios que hemos analizado es que:</a:t>
            </a:r>
          </a:p>
          <a:p>
            <a:pPr marL="82296" indent="0">
              <a:buNone/>
            </a:pPr>
            <a:endParaRPr lang="es-CO" dirty="0" smtClean="0"/>
          </a:p>
          <a:p>
            <a:pPr>
              <a:buSzPct val="120000"/>
              <a:buFont typeface="Wingdings" pitchFamily="2" charset="2"/>
              <a:buChar char="v"/>
            </a:pPr>
            <a:r>
              <a:rPr lang="es-CO" dirty="0" smtClean="0"/>
              <a:t>Durante las dos últimas décadas, Colombia ha avanzado enormemente en el mejoramiento del acceso a la educación y ha realizado algunas mejoras en la eficiencia interna. </a:t>
            </a:r>
          </a:p>
          <a:p>
            <a:pPr>
              <a:buSzPct val="120000"/>
              <a:buFont typeface="Wingdings" pitchFamily="2" charset="2"/>
              <a:buChar char="v"/>
            </a:pPr>
            <a:r>
              <a:rPr lang="es-CO" dirty="0" smtClean="0"/>
              <a:t>Sin embargo, hay todavía mucho camino por recorrer cuando el país afronta retos como las bajas tasas de finalización en la educación secundaria, la desigualdad en el acceso y el logro,  y la baja calidad de la educación. </a:t>
            </a:r>
          </a:p>
          <a:p>
            <a:pPr>
              <a:buSzPct val="120000"/>
              <a:buFont typeface="Wingdings" pitchFamily="2" charset="2"/>
              <a:buChar char="v"/>
            </a:pPr>
            <a:r>
              <a:rPr lang="es-CO" dirty="0" smtClean="0"/>
              <a:t>Además, el desempeño que ha tenido el país en las evaluaciones internacionales y  regionales muestra considerables posibilidades de mejorar.</a:t>
            </a:r>
          </a:p>
          <a:p>
            <a:endParaRPr lang="es-CO" dirty="0"/>
          </a:p>
        </p:txBody>
      </p:sp>
      <p:sp>
        <p:nvSpPr>
          <p:cNvPr id="4" name="1 Título"/>
          <p:cNvSpPr>
            <a:spLocks noGrp="1"/>
          </p:cNvSpPr>
          <p:nvPr>
            <p:ph type="title"/>
          </p:nvPr>
        </p:nvSpPr>
        <p:spPr>
          <a:effectLst>
            <a:glow rad="101600">
              <a:schemeClr val="accent2">
                <a:lumMod val="75000"/>
                <a:alpha val="60000"/>
              </a:schemeClr>
            </a:glow>
          </a:effectLst>
        </p:spPr>
        <p:txBody>
          <a:bodyPr/>
          <a:lstStyle/>
          <a:p>
            <a:pPr algn="ctr"/>
            <a:r>
              <a:rPr lang="es-CO" dirty="0" smtClean="0">
                <a:solidFill>
                  <a:schemeClr val="accent2">
                    <a:lumMod val="50000"/>
                  </a:schemeClr>
                </a:solidFill>
                <a:latin typeface="Biondi" pitchFamily="2" charset="0"/>
              </a:rPr>
              <a:t>CONCLUSIONES</a:t>
            </a:r>
            <a:endParaRPr lang="es-CO" dirty="0">
              <a:solidFill>
                <a:schemeClr val="accent2">
                  <a:lumMod val="50000"/>
                </a:schemeClr>
              </a:solidFill>
              <a:latin typeface="Biondi" pitchFamily="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Título"/>
          <p:cNvSpPr>
            <a:spLocks noGrp="1"/>
          </p:cNvSpPr>
          <p:nvPr>
            <p:ph type="title"/>
          </p:nvPr>
        </p:nvSpPr>
        <p:spPr>
          <a:xfrm>
            <a:off x="3000364" y="357166"/>
            <a:ext cx="3857652" cy="1071570"/>
          </a:xfrm>
          <a:solidFill>
            <a:srgbClr val="FF0000"/>
          </a:solidFill>
          <a:ln w="177800" cmpd="tri">
            <a:solidFill>
              <a:srgbClr val="FFFF00"/>
            </a:solidFill>
          </a:ln>
          <a:effectLst>
            <a:glow rad="228600">
              <a:schemeClr val="accent3">
                <a:satMod val="175000"/>
                <a:alpha val="40000"/>
              </a:schemeClr>
            </a:glow>
          </a:effectLst>
          <a:scene3d>
            <a:camera prst="perspectiveRight"/>
            <a:lightRig rig="threePt" dir="t"/>
          </a:scene3d>
          <a:sp3d>
            <a:bevelT w="114300" prst="artDeco"/>
          </a:sp3d>
        </p:spPr>
        <p:txBody>
          <a:bodyPr>
            <a:normAutofit/>
          </a:bodyPr>
          <a:lstStyle/>
          <a:p>
            <a:pPr algn="ctr"/>
            <a:r>
              <a:rPr lang="es-CO" sz="3800" b="1" dirty="0" smtClean="0">
                <a:solidFill>
                  <a:srgbClr val="FFFF00"/>
                </a:solidFill>
                <a:latin typeface="Comic Sans MS" pitchFamily="66" charset="0"/>
              </a:rPr>
              <a:t>Justificación</a:t>
            </a:r>
            <a:endParaRPr lang="es-CO" sz="3800" b="1" dirty="0">
              <a:solidFill>
                <a:srgbClr val="FFFF00"/>
              </a:solidFill>
              <a:latin typeface="Comic Sans MS" pitchFamily="66" charset="0"/>
            </a:endParaRPr>
          </a:p>
        </p:txBody>
      </p:sp>
      <p:sp>
        <p:nvSpPr>
          <p:cNvPr id="8" name="1 Marcador de contenido"/>
          <p:cNvSpPr>
            <a:spLocks noGrp="1"/>
          </p:cNvSpPr>
          <p:nvPr>
            <p:ph idx="1"/>
          </p:nvPr>
        </p:nvSpPr>
        <p:spPr>
          <a:xfrm>
            <a:off x="1285852" y="1928802"/>
            <a:ext cx="7416824" cy="4394768"/>
          </a:xfrm>
          <a:solidFill>
            <a:schemeClr val="accent4">
              <a:lumMod val="20000"/>
              <a:lumOff val="80000"/>
            </a:schemeClr>
          </a:solidFill>
          <a:ln w="57150">
            <a:solidFill>
              <a:schemeClr val="accent5">
                <a:lumMod val="60000"/>
                <a:lumOff val="40000"/>
              </a:schemeClr>
            </a:solidFill>
          </a:ln>
          <a:effectLst>
            <a:glow rad="228600">
              <a:schemeClr val="accent5">
                <a:satMod val="175000"/>
                <a:alpha val="40000"/>
              </a:schemeClr>
            </a:glow>
          </a:effectLst>
        </p:spPr>
        <p:txBody>
          <a:bodyPr>
            <a:normAutofit fontScale="85000" lnSpcReduction="20000"/>
          </a:bodyPr>
          <a:lstStyle/>
          <a:p>
            <a:pPr algn="just">
              <a:buNone/>
            </a:pPr>
            <a:endParaRPr lang="es-CO" sz="2200" b="1" dirty="0" smtClean="0">
              <a:solidFill>
                <a:schemeClr val="tx1"/>
              </a:solidFill>
              <a:latin typeface="Arial" charset="0"/>
              <a:cs typeface="Arial" charset="0"/>
            </a:endParaRPr>
          </a:p>
          <a:p>
            <a:pPr algn="just">
              <a:buNone/>
            </a:pPr>
            <a:r>
              <a:rPr lang="es-CO" sz="2200" b="1" dirty="0" smtClean="0">
                <a:solidFill>
                  <a:srgbClr val="0070C0"/>
                </a:solidFill>
                <a:latin typeface="Arial" charset="0"/>
                <a:cs typeface="Arial" charset="0"/>
              </a:rPr>
              <a:t>El ámbito </a:t>
            </a:r>
            <a:r>
              <a:rPr lang="es-CO" sz="2200" b="1" dirty="0" smtClean="0">
                <a:solidFill>
                  <a:srgbClr val="C00000"/>
                </a:solidFill>
                <a:latin typeface="Biondi" pitchFamily="2" charset="0"/>
                <a:cs typeface="Arial" charset="0"/>
              </a:rPr>
              <a:t>educación</a:t>
            </a:r>
            <a:r>
              <a:rPr lang="es-CO" sz="2200" b="1" dirty="0" smtClean="0">
                <a:solidFill>
                  <a:schemeClr val="accent6">
                    <a:lumMod val="50000"/>
                  </a:schemeClr>
                </a:solidFill>
                <a:latin typeface="Biondi" pitchFamily="2" charset="0"/>
                <a:cs typeface="Arial" charset="0"/>
              </a:rPr>
              <a:t> </a:t>
            </a:r>
            <a:r>
              <a:rPr lang="es-CO" sz="2200" b="1" dirty="0" smtClean="0">
                <a:solidFill>
                  <a:srgbClr val="008600"/>
                </a:solidFill>
                <a:latin typeface="Arial" charset="0"/>
                <a:cs typeface="Arial" charset="0"/>
              </a:rPr>
              <a:t>fue escogido porque </a:t>
            </a:r>
            <a:r>
              <a:rPr lang="es-CO" sz="2200" b="1" dirty="0">
                <a:solidFill>
                  <a:srgbClr val="008600"/>
                </a:solidFill>
                <a:latin typeface="Arial" charset="0"/>
                <a:cs typeface="Arial" charset="0"/>
              </a:rPr>
              <a:t>en </a:t>
            </a:r>
            <a:r>
              <a:rPr lang="es-CO" sz="2200" b="1" dirty="0" smtClean="0">
                <a:solidFill>
                  <a:srgbClr val="008600"/>
                </a:solidFill>
                <a:latin typeface="Arial" charset="0"/>
                <a:cs typeface="Arial" charset="0"/>
              </a:rPr>
              <a:t>Colombia este está </a:t>
            </a:r>
            <a:r>
              <a:rPr lang="es-CO" sz="2200" b="1" dirty="0">
                <a:solidFill>
                  <a:srgbClr val="008600"/>
                </a:solidFill>
                <a:latin typeface="Arial" charset="0"/>
                <a:cs typeface="Arial" charset="0"/>
              </a:rPr>
              <a:t>muy </a:t>
            </a:r>
            <a:r>
              <a:rPr lang="es-CO" sz="2200" b="1" dirty="0" smtClean="0">
                <a:solidFill>
                  <a:srgbClr val="008600"/>
                </a:solidFill>
                <a:latin typeface="Arial" charset="0"/>
                <a:cs typeface="Arial" charset="0"/>
              </a:rPr>
              <a:t>desarraigado, tanto </a:t>
            </a:r>
            <a:r>
              <a:rPr lang="es-CO" sz="2200" b="1" dirty="0">
                <a:solidFill>
                  <a:srgbClr val="008600"/>
                </a:solidFill>
                <a:latin typeface="Arial" charset="0"/>
                <a:cs typeface="Arial" charset="0"/>
              </a:rPr>
              <a:t>que tiende a ser  </a:t>
            </a:r>
            <a:r>
              <a:rPr lang="es-CO" sz="2200" b="1" dirty="0" smtClean="0">
                <a:solidFill>
                  <a:srgbClr val="008600"/>
                </a:solidFill>
                <a:latin typeface="Arial" charset="0"/>
                <a:cs typeface="Arial" charset="0"/>
              </a:rPr>
              <a:t> </a:t>
            </a:r>
            <a:r>
              <a:rPr lang="es-CO" sz="2200" b="1" dirty="0">
                <a:solidFill>
                  <a:srgbClr val="008600"/>
                </a:solidFill>
                <a:latin typeface="Arial" charset="0"/>
                <a:cs typeface="Arial" charset="0"/>
              </a:rPr>
              <a:t>discriminante, la calidad de la educación no es la misma en todos los colegios, ni en todas las regiones del país. Mientras hay colegios con muchos recursos, con profesores </a:t>
            </a:r>
            <a:r>
              <a:rPr lang="es-CO" sz="2200" b="1" dirty="0" smtClean="0">
                <a:solidFill>
                  <a:srgbClr val="008600"/>
                </a:solidFill>
                <a:latin typeface="Arial" charset="0"/>
                <a:cs typeface="Arial" charset="0"/>
              </a:rPr>
              <a:t>bien </a:t>
            </a:r>
            <a:r>
              <a:rPr lang="es-CO" sz="2200" b="1" dirty="0">
                <a:solidFill>
                  <a:srgbClr val="008600"/>
                </a:solidFill>
                <a:latin typeface="Arial" charset="0"/>
                <a:cs typeface="Arial" charset="0"/>
              </a:rPr>
              <a:t>calificados, con laboratorios, hay otros colegios </a:t>
            </a:r>
            <a:r>
              <a:rPr lang="es-CO" sz="2200" b="1" dirty="0" smtClean="0">
                <a:solidFill>
                  <a:srgbClr val="008600"/>
                </a:solidFill>
                <a:latin typeface="Arial" charset="0"/>
                <a:cs typeface="Arial" charset="0"/>
              </a:rPr>
              <a:t>que son aptas para que los educandos convivan en ese lugar a diario.</a:t>
            </a:r>
          </a:p>
          <a:p>
            <a:pPr algn="just">
              <a:buNone/>
            </a:pPr>
            <a:r>
              <a:rPr lang="es-CO" sz="2200" b="1" dirty="0" smtClean="0">
                <a:solidFill>
                  <a:srgbClr val="0070C0"/>
                </a:solidFill>
                <a:latin typeface="Arial" charset="0"/>
                <a:cs typeface="Arial" charset="0"/>
              </a:rPr>
              <a:t> </a:t>
            </a:r>
            <a:endParaRPr lang="es-CO" sz="2200" b="1" dirty="0">
              <a:solidFill>
                <a:srgbClr val="0070C0"/>
              </a:solidFill>
              <a:latin typeface="Arial" charset="0"/>
              <a:cs typeface="Arial" charset="0"/>
            </a:endParaRPr>
          </a:p>
          <a:p>
            <a:pPr algn="just">
              <a:buNone/>
            </a:pPr>
            <a:r>
              <a:rPr lang="es-CO" sz="2200" b="1" dirty="0">
                <a:solidFill>
                  <a:srgbClr val="0070C0"/>
                </a:solidFill>
                <a:latin typeface="Arial" charset="0"/>
                <a:cs typeface="Arial" charset="0"/>
              </a:rPr>
              <a:t> Este </a:t>
            </a:r>
            <a:r>
              <a:rPr lang="es-CO" sz="2200" b="1" dirty="0" smtClean="0">
                <a:solidFill>
                  <a:srgbClr val="0070C0"/>
                </a:solidFill>
                <a:latin typeface="Arial" charset="0"/>
                <a:cs typeface="Arial" charset="0"/>
              </a:rPr>
              <a:t>ámbito, la Educación, </a:t>
            </a:r>
            <a:r>
              <a:rPr lang="es-CO" sz="2200" b="1" dirty="0">
                <a:solidFill>
                  <a:srgbClr val="0070C0"/>
                </a:solidFill>
                <a:latin typeface="Arial" charset="0"/>
                <a:cs typeface="Arial" charset="0"/>
              </a:rPr>
              <a:t>es uno de los principales instrumentos para superar la pobreza extrema, permite dotar a las personas de las competencias y capacidades humanas para convivir pacíficamente, estar preparados para el trabajo, ascender </a:t>
            </a:r>
            <a:r>
              <a:rPr lang="es-CO" sz="2200" b="1" dirty="0" smtClean="0">
                <a:solidFill>
                  <a:srgbClr val="0070C0"/>
                </a:solidFill>
                <a:latin typeface="Arial" charset="0"/>
                <a:cs typeface="Arial" charset="0"/>
              </a:rPr>
              <a:t>socialmente, además de que los problemas de educación, lastimosamente, son los mismos en todo el país.</a:t>
            </a:r>
            <a:endParaRPr lang="es-CO" sz="2200" b="1" dirty="0">
              <a:solidFill>
                <a:srgbClr val="0070C0"/>
              </a:solidFill>
              <a:latin typeface="Arial" charset="0"/>
              <a:cs typeface="Arial" charset="0"/>
            </a:endParaRPr>
          </a:p>
          <a:p>
            <a:endParaRPr lang="es-CO" dirty="0">
              <a:solidFill>
                <a:schemeClr val="accent6">
                  <a:lumMod val="50000"/>
                </a:schemeClr>
              </a:solidFill>
            </a:endParaRPr>
          </a:p>
        </p:txBody>
      </p:sp>
    </p:spTree>
    <p:extLst>
      <p:ext uri="{BB962C8B-B14F-4D97-AF65-F5344CB8AC3E}">
        <p14:creationId xmlns:p14="http://schemas.microsoft.com/office/powerpoint/2010/main" xmlns="" val="4816412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Documento"/>
          <p:cNvSpPr/>
          <p:nvPr/>
        </p:nvSpPr>
        <p:spPr>
          <a:xfrm flipH="1">
            <a:off x="1428728" y="500042"/>
            <a:ext cx="6500858" cy="1785950"/>
          </a:xfrm>
          <a:prstGeom prst="flowChartDocument">
            <a:avLst/>
          </a:prstGeom>
          <a:solidFill>
            <a:srgbClr val="00698E">
              <a:alpha val="34902"/>
            </a:srgbClr>
          </a:solidFill>
          <a:ln w="114300" cmpd="dbl">
            <a:solidFill>
              <a:srgbClr val="11C1FF"/>
            </a:solidFill>
          </a:ln>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4000" b="1" dirty="0" smtClean="0">
                <a:solidFill>
                  <a:schemeClr val="bg1"/>
                </a:solidFill>
              </a:rPr>
              <a:t>Categoría Regional Definida</a:t>
            </a:r>
            <a:endParaRPr lang="es-CO" sz="4000" dirty="0">
              <a:solidFill>
                <a:schemeClr val="bg1"/>
              </a:solidFill>
            </a:endParaRPr>
          </a:p>
        </p:txBody>
      </p:sp>
      <p:sp>
        <p:nvSpPr>
          <p:cNvPr id="9" name="8 Bisel"/>
          <p:cNvSpPr/>
          <p:nvPr/>
        </p:nvSpPr>
        <p:spPr>
          <a:xfrm rot="21362311">
            <a:off x="1355572" y="3379797"/>
            <a:ext cx="6929486" cy="2357454"/>
          </a:xfrm>
          <a:prstGeom prst="bevel">
            <a:avLst>
              <a:gd name="adj" fmla="val 28756"/>
            </a:avLst>
          </a:prstGeom>
          <a:solidFill>
            <a:srgbClr val="C00000"/>
          </a:solidFill>
          <a:ln w="76200">
            <a:solidFill>
              <a:srgbClr val="FF4B4B"/>
            </a:solidFill>
          </a:ln>
          <a:effectLst>
            <a:glow rad="101600">
              <a:srgbClr val="C00000">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10" name="9 Rectángulo"/>
          <p:cNvSpPr/>
          <p:nvPr/>
        </p:nvSpPr>
        <p:spPr>
          <a:xfrm rot="21359151">
            <a:off x="2336273" y="4209986"/>
            <a:ext cx="4714908" cy="769441"/>
          </a:xfrm>
          <a:prstGeom prst="rect">
            <a:avLst/>
          </a:prstGeom>
          <a:solidFill>
            <a:srgbClr val="FFFF00"/>
          </a:solidFill>
          <a:ln>
            <a:solidFill>
              <a:schemeClr val="tx1"/>
            </a:solidFill>
            <a:prstDash val="sysDash"/>
          </a:ln>
        </p:spPr>
        <p:txBody>
          <a:bodyPr wrap="square" lIns="91440" tIns="45720" rIns="91440" bIns="45720">
            <a:spAutoFit/>
          </a:bodyPr>
          <a:lstStyle/>
          <a:p>
            <a:pPr lvl="1"/>
            <a:r>
              <a:rPr lang="es-ES" sz="4400" b="1" dirty="0" smtClean="0">
                <a:ln w="17780" cmpd="sng">
                  <a:solidFill>
                    <a:srgbClr val="FFFFFF"/>
                  </a:solidFill>
                  <a:prstDash val="solid"/>
                  <a:miter lim="800000"/>
                </a:ln>
                <a:solidFill>
                  <a:srgbClr val="FF0000"/>
                </a:solidFill>
                <a:effectLst>
                  <a:outerShdw blurRad="50800" algn="tl" rotWithShape="0">
                    <a:srgbClr val="000000"/>
                  </a:outerShdw>
                </a:effectLst>
                <a:latin typeface="Berlin Sans FB Demi" pitchFamily="34" charset="0"/>
              </a:rPr>
              <a:t>M U N I C I P I O</a:t>
            </a:r>
            <a:endParaRPr lang="es-ES" sz="4400" b="1" dirty="0">
              <a:ln w="17780" cmpd="sng">
                <a:solidFill>
                  <a:srgbClr val="FFFFFF"/>
                </a:solidFill>
                <a:prstDash val="solid"/>
                <a:miter lim="800000"/>
              </a:ln>
              <a:solidFill>
                <a:srgbClr val="FF0000"/>
              </a:solidFill>
              <a:effectLst>
                <a:outerShdw blurRad="50800" algn="tl" rotWithShape="0">
                  <a:srgbClr val="000000"/>
                </a:outerShdw>
              </a:effectLst>
              <a:latin typeface="Berlin Sans FB Demi" pitchFamily="34" charset="0"/>
            </a:endParaRPr>
          </a:p>
        </p:txBody>
      </p:sp>
      <p:sp>
        <p:nvSpPr>
          <p:cNvPr id="11" name="10 Estrella de 5 puntas"/>
          <p:cNvSpPr/>
          <p:nvPr/>
        </p:nvSpPr>
        <p:spPr>
          <a:xfrm>
            <a:off x="1285852" y="2214554"/>
            <a:ext cx="785818" cy="756000"/>
          </a:xfrm>
          <a:prstGeom prst="star5">
            <a:avLst>
              <a:gd name="adj" fmla="val 14419"/>
              <a:gd name="hf" fmla="val 105146"/>
              <a:gd name="vf" fmla="val 1105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Estrella de 5 puntas"/>
          <p:cNvSpPr/>
          <p:nvPr/>
        </p:nvSpPr>
        <p:spPr>
          <a:xfrm>
            <a:off x="2357422" y="2143116"/>
            <a:ext cx="571504" cy="594000"/>
          </a:xfrm>
          <a:prstGeom prst="star5">
            <a:avLst>
              <a:gd name="adj" fmla="val 14419"/>
              <a:gd name="hf" fmla="val 105146"/>
              <a:gd name="vf" fmla="val 1105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Estrella de 5 puntas"/>
          <p:cNvSpPr/>
          <p:nvPr/>
        </p:nvSpPr>
        <p:spPr>
          <a:xfrm>
            <a:off x="3214678" y="2285992"/>
            <a:ext cx="428628" cy="414334"/>
          </a:xfrm>
          <a:prstGeom prst="star5">
            <a:avLst>
              <a:gd name="adj" fmla="val 14419"/>
              <a:gd name="hf" fmla="val 105146"/>
              <a:gd name="vf" fmla="val 1105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4" name="13 Estrella de 5 puntas"/>
          <p:cNvSpPr/>
          <p:nvPr/>
        </p:nvSpPr>
        <p:spPr>
          <a:xfrm>
            <a:off x="3962248" y="2500306"/>
            <a:ext cx="324000" cy="324000"/>
          </a:xfrm>
          <a:prstGeom prst="star5">
            <a:avLst>
              <a:gd name="adj" fmla="val 14419"/>
              <a:gd name="hf" fmla="val 105146"/>
              <a:gd name="vf" fmla="val 1105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5" name="14 Estrella de 5 puntas"/>
          <p:cNvSpPr/>
          <p:nvPr/>
        </p:nvSpPr>
        <p:spPr>
          <a:xfrm>
            <a:off x="4572000" y="2643182"/>
            <a:ext cx="252000" cy="252000"/>
          </a:xfrm>
          <a:prstGeom prst="star5">
            <a:avLst>
              <a:gd name="adj" fmla="val 14419"/>
              <a:gd name="hf" fmla="val 105146"/>
              <a:gd name="vf" fmla="val 1105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6" name="15 Estrella de 5 puntas"/>
          <p:cNvSpPr/>
          <p:nvPr/>
        </p:nvSpPr>
        <p:spPr>
          <a:xfrm>
            <a:off x="5177818" y="2786058"/>
            <a:ext cx="180000" cy="180000"/>
          </a:xfrm>
          <a:prstGeom prst="star5">
            <a:avLst>
              <a:gd name="adj" fmla="val 14419"/>
              <a:gd name="hf" fmla="val 105146"/>
              <a:gd name="vf" fmla="val 1105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7" name="16 Estrella de 5 puntas"/>
          <p:cNvSpPr/>
          <p:nvPr/>
        </p:nvSpPr>
        <p:spPr>
          <a:xfrm>
            <a:off x="5677884" y="2786058"/>
            <a:ext cx="108000" cy="108000"/>
          </a:xfrm>
          <a:prstGeom prst="star5">
            <a:avLst>
              <a:gd name="adj" fmla="val 14419"/>
              <a:gd name="hf" fmla="val 105146"/>
              <a:gd name="vf" fmla="val 1105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357298"/>
            <a:ext cx="8229600" cy="5143536"/>
          </a:xfrm>
          <a:solidFill>
            <a:schemeClr val="accent3"/>
          </a:solidFill>
          <a:ln w="139700" cmpd="thinThick">
            <a:solidFill>
              <a:srgbClr val="00698E"/>
            </a:solidFill>
          </a:ln>
          <a:effectLst>
            <a:glow rad="1397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pPr algn="just" fontAlgn="auto">
              <a:spcAft>
                <a:spcPts val="0"/>
              </a:spcAft>
              <a:buFont typeface="Arial" pitchFamily="34" charset="0"/>
              <a:buNone/>
              <a:defRPr/>
            </a:pPr>
            <a:endParaRPr lang="es-CO" dirty="0" smtClean="0">
              <a:solidFill>
                <a:schemeClr val="bg1"/>
              </a:solidFill>
            </a:endParaRPr>
          </a:p>
          <a:p>
            <a:pPr algn="just" fontAlgn="auto">
              <a:spcAft>
                <a:spcPts val="0"/>
              </a:spcAft>
              <a:buFont typeface="Arial" pitchFamily="34" charset="0"/>
              <a:buNone/>
              <a:defRPr/>
            </a:pPr>
            <a:r>
              <a:rPr lang="es-CO" dirty="0" smtClean="0">
                <a:solidFill>
                  <a:schemeClr val="bg1"/>
                </a:solidFill>
              </a:rPr>
              <a:t>Municipio: </a:t>
            </a:r>
            <a:r>
              <a:rPr lang="es-CO" dirty="0">
                <a:solidFill>
                  <a:schemeClr val="bg1"/>
                </a:solidFill>
                <a:cs typeface="Arial" pitchFamily="34" charset="0"/>
              </a:rPr>
              <a:t>Es la entidad territorial fundamental de la división política administrativa del estado, posee autonomía política, fiscal y administrativa regida por la Constitución Política y la Ley tiene como finalidad trabajar por el bienestar general y el mejoramiento de la calidad de vida de la población en su respectivo territorio.</a:t>
            </a:r>
          </a:p>
          <a:p>
            <a:pPr algn="just" fontAlgn="auto">
              <a:spcAft>
                <a:spcPts val="0"/>
              </a:spcAft>
              <a:buFont typeface="Arial" pitchFamily="34" charset="0"/>
              <a:buNone/>
              <a:defRPr/>
            </a:pPr>
            <a:r>
              <a:rPr lang="es-CO" dirty="0">
                <a:solidFill>
                  <a:schemeClr val="bg1"/>
                </a:solidFill>
                <a:cs typeface="Arial" pitchFamily="34" charset="0"/>
              </a:rPr>
              <a:t> </a:t>
            </a:r>
          </a:p>
          <a:p>
            <a:pPr algn="just" fontAlgn="auto">
              <a:spcAft>
                <a:spcPts val="0"/>
              </a:spcAft>
              <a:buFont typeface="Arial" pitchFamily="34" charset="0"/>
              <a:buNone/>
              <a:defRPr/>
            </a:pPr>
            <a:r>
              <a:rPr lang="es-CO" dirty="0">
                <a:solidFill>
                  <a:schemeClr val="bg1"/>
                </a:solidFill>
                <a:cs typeface="Arial" pitchFamily="34" charset="0"/>
              </a:rPr>
              <a:t>Esta categoría se escogió partiendo de su definición, es una entidad fundamental en el estado y próxima al gobierno central, aquí se pueden estudiar temas de interés para el conocimiento de aspectos que permiten un estudio de las necesidades que posea con el fin de diseñar un mapa de conocimiento con el que se pueda llevar al planteamiento de soluciones que logren el desarrollo económico y social</a:t>
            </a:r>
            <a:r>
              <a:rPr lang="es-CO" dirty="0">
                <a:solidFill>
                  <a:schemeClr val="bg1"/>
                </a:solidFill>
                <a:latin typeface="Arial" pitchFamily="34" charset="0"/>
                <a:cs typeface="Arial" pitchFamily="34" charset="0"/>
              </a:rPr>
              <a:t>.</a:t>
            </a:r>
          </a:p>
          <a:p>
            <a:endParaRPr lang="es-CO" dirty="0" smtClean="0">
              <a:solidFill>
                <a:schemeClr val="bg1"/>
              </a:solidFill>
            </a:endParaRPr>
          </a:p>
          <a:p>
            <a:endParaRPr lang="es-CO" dirty="0">
              <a:solidFill>
                <a:schemeClr val="bg1"/>
              </a:solidFill>
            </a:endParaRPr>
          </a:p>
          <a:p>
            <a:endParaRPr lang="es-CO" dirty="0">
              <a:solidFill>
                <a:schemeClr val="bg1"/>
              </a:solidFill>
            </a:endParaRPr>
          </a:p>
        </p:txBody>
      </p:sp>
      <p:sp>
        <p:nvSpPr>
          <p:cNvPr id="7" name="6 Placa"/>
          <p:cNvSpPr/>
          <p:nvPr/>
        </p:nvSpPr>
        <p:spPr>
          <a:xfrm>
            <a:off x="1928794" y="285728"/>
            <a:ext cx="4857784" cy="857256"/>
          </a:xfrm>
          <a:prstGeom prst="plaque">
            <a:avLst>
              <a:gd name="adj" fmla="val 50000"/>
            </a:avLst>
          </a:prstGeom>
          <a:solidFill>
            <a:schemeClr val="accent3">
              <a:lumMod val="50000"/>
            </a:schemeClr>
          </a:solidFill>
          <a:ln w="1143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800" dirty="0" smtClean="0">
                <a:latin typeface="Algerian" pitchFamily="82" charset="0"/>
              </a:rPr>
              <a:t>Municipio</a:t>
            </a:r>
            <a:endParaRPr lang="es-CO" sz="4800" dirty="0">
              <a:latin typeface="Algerian" pitchFamily="82" charset="0"/>
            </a:endParaRPr>
          </a:p>
        </p:txBody>
      </p:sp>
    </p:spTree>
    <p:extLst>
      <p:ext uri="{BB962C8B-B14F-4D97-AF65-F5344CB8AC3E}">
        <p14:creationId xmlns:p14="http://schemas.microsoft.com/office/powerpoint/2010/main" xmlns="" val="7448526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ocumento"/>
          <p:cNvSpPr/>
          <p:nvPr/>
        </p:nvSpPr>
        <p:spPr>
          <a:xfrm flipH="1">
            <a:off x="1142976" y="500042"/>
            <a:ext cx="7786742" cy="1428760"/>
          </a:xfrm>
          <a:prstGeom prst="flowChartDocument">
            <a:avLst/>
          </a:prstGeom>
          <a:blipFill>
            <a:blip r:embed="rId2" cstate="print"/>
            <a:tile tx="0" ty="0" sx="100000" sy="100000" flip="none" algn="tl"/>
          </a:blipFill>
          <a:ln w="114300" cmpd="dbl">
            <a:solidFill>
              <a:srgbClr val="11C1FF"/>
            </a:solidFill>
          </a:ln>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600" b="1" dirty="0" smtClean="0">
                <a:solidFill>
                  <a:srgbClr val="FFFF00"/>
                </a:solidFill>
                <a:latin typeface="Berlin Sans FB Demi" pitchFamily="34" charset="0"/>
              </a:rPr>
              <a:t>DESCRIPCIÓN BÁSICA DE LAS REGIONES ESTUDIADAS</a:t>
            </a:r>
            <a:endParaRPr lang="es-CO" sz="3600" dirty="0">
              <a:solidFill>
                <a:schemeClr val="bg1"/>
              </a:solidFill>
            </a:endParaRPr>
          </a:p>
        </p:txBody>
      </p:sp>
      <p:sp>
        <p:nvSpPr>
          <p:cNvPr id="7" name="6 Marcador de contenido"/>
          <p:cNvSpPr>
            <a:spLocks noGrp="1"/>
          </p:cNvSpPr>
          <p:nvPr>
            <p:ph idx="1"/>
          </p:nvPr>
        </p:nvSpPr>
        <p:spPr>
          <a:xfrm>
            <a:off x="1067568" y="1857364"/>
            <a:ext cx="7933588" cy="4514848"/>
          </a:xfrm>
          <a:solidFill>
            <a:srgbClr val="AEFCCC"/>
          </a:solidFill>
          <a:ln w="152400" cmpd="tri">
            <a:solidFill>
              <a:srgbClr val="11C1FF"/>
            </a:solidFill>
            <a:prstDash val="sysDot"/>
          </a:ln>
        </p:spPr>
        <p:txBody>
          <a:bodyPr>
            <a:normAutofit/>
          </a:bodyPr>
          <a:lstStyle/>
          <a:p>
            <a:pPr marL="0" indent="0">
              <a:buNone/>
            </a:pPr>
            <a:r>
              <a:rPr lang="es-CO" sz="1600" b="1" dirty="0" smtClean="0">
                <a:solidFill>
                  <a:srgbClr val="C00000"/>
                </a:solidFill>
                <a:latin typeface="Arial" pitchFamily="34" charset="0"/>
                <a:cs typeface="Arial" pitchFamily="34" charset="0"/>
              </a:rPr>
              <a:t>Soacha</a:t>
            </a:r>
            <a:r>
              <a:rPr lang="es-CO" sz="1600" b="1" dirty="0" smtClean="0">
                <a:solidFill>
                  <a:srgbClr val="00698E"/>
                </a:solidFill>
                <a:latin typeface="Arial" pitchFamily="34" charset="0"/>
                <a:cs typeface="Arial" pitchFamily="34" charset="0"/>
              </a:rPr>
              <a:t> </a:t>
            </a:r>
            <a:r>
              <a:rPr lang="es-CO" sz="1600" dirty="0" smtClean="0"/>
              <a:t>: </a:t>
            </a:r>
            <a:r>
              <a:rPr lang="es-CO" sz="1200" dirty="0" smtClean="0">
                <a:latin typeface="Candara" pitchFamily="34" charset="0"/>
              </a:rPr>
              <a:t>Para el año 2005, el sistema  educativo tuvo una cobertura neta del 74,5% de la población en edad de estudiar, siendo uno de las mayores urgencias del sector la ampliación de cupos escolares.</a:t>
            </a:r>
            <a:r>
              <a:rPr lang="en-US" sz="1200" dirty="0" smtClean="0">
                <a:latin typeface="Candara" pitchFamily="34" charset="0"/>
              </a:rPr>
              <a:t> </a:t>
            </a:r>
            <a:r>
              <a:rPr lang="es-CO" sz="1200" dirty="0" smtClean="0">
                <a:latin typeface="Candara" pitchFamily="34" charset="0"/>
              </a:rPr>
              <a:t>El sector educativo cuenta en la actualidad con 1841instituciones educativas de </a:t>
            </a:r>
            <a:r>
              <a:rPr lang="en-US" sz="1200" dirty="0" smtClean="0">
                <a:latin typeface="Candara" pitchFamily="34" charset="0"/>
              </a:rPr>
              <a:t> </a:t>
            </a:r>
            <a:r>
              <a:rPr lang="es-CO" sz="1200" dirty="0" smtClean="0">
                <a:latin typeface="Candara" pitchFamily="34" charset="0"/>
              </a:rPr>
              <a:t>las cuales 20 son establecimientos públicos y 164 establecimientos privados. </a:t>
            </a:r>
          </a:p>
          <a:p>
            <a:pPr marL="0" indent="0">
              <a:buNone/>
            </a:pPr>
            <a:r>
              <a:rPr lang="es-ES" sz="1600" b="1" dirty="0" smtClean="0">
                <a:solidFill>
                  <a:srgbClr val="C00000"/>
                </a:solidFill>
                <a:latin typeface="Arial" pitchFamily="34" charset="0"/>
                <a:cs typeface="Arial" pitchFamily="34" charset="0"/>
              </a:rPr>
              <a:t>Duitama</a:t>
            </a:r>
            <a:r>
              <a:rPr lang="es-ES" sz="1600" b="1" dirty="0" smtClean="0">
                <a:solidFill>
                  <a:srgbClr val="00698E"/>
                </a:solidFill>
                <a:latin typeface="Arial" pitchFamily="34" charset="0"/>
                <a:cs typeface="Arial" pitchFamily="34" charset="0"/>
              </a:rPr>
              <a:t> </a:t>
            </a:r>
            <a:r>
              <a:rPr lang="es-ES" sz="1200" b="1" dirty="0" smtClean="0">
                <a:solidFill>
                  <a:srgbClr val="00698E"/>
                </a:solidFill>
                <a:latin typeface="Candara" pitchFamily="34" charset="0"/>
                <a:cs typeface="Arial" pitchFamily="34" charset="0"/>
              </a:rPr>
              <a:t>: </a:t>
            </a:r>
            <a:r>
              <a:rPr lang="es-ES" sz="1200" dirty="0" smtClean="0">
                <a:latin typeface="Candara" pitchFamily="34" charset="0"/>
              </a:rPr>
              <a:t>L a educación en Duitama busca  </a:t>
            </a:r>
            <a:r>
              <a:rPr lang="es-CO" sz="1200" dirty="0" smtClean="0">
                <a:latin typeface="Candara" pitchFamily="34" charset="0"/>
              </a:rPr>
              <a:t>formar ciudadanos que utilicen el conocimiento científico y tecnológico para contribuir desde su campo de acción, cualquiera que sea, al desarrollo sostenible del país y del municipio al igual que a la preservación del medio ambiente.</a:t>
            </a:r>
          </a:p>
          <a:p>
            <a:pPr marL="0" indent="0">
              <a:buNone/>
            </a:pPr>
            <a:r>
              <a:rPr lang="es-ES" sz="1600" b="1" dirty="0" smtClean="0">
                <a:solidFill>
                  <a:srgbClr val="C00000"/>
                </a:solidFill>
                <a:latin typeface="Arial" pitchFamily="34" charset="0"/>
                <a:cs typeface="Arial" pitchFamily="34" charset="0"/>
              </a:rPr>
              <a:t>Cali </a:t>
            </a:r>
            <a:r>
              <a:rPr lang="es-ES" sz="1600" b="1" dirty="0" smtClean="0">
                <a:solidFill>
                  <a:srgbClr val="00698E"/>
                </a:solidFill>
                <a:latin typeface="Arial" pitchFamily="34" charset="0"/>
                <a:cs typeface="Arial" pitchFamily="34" charset="0"/>
              </a:rPr>
              <a:t>: </a:t>
            </a:r>
            <a:r>
              <a:rPr lang="es-CO" sz="1200" dirty="0" smtClean="0"/>
              <a:t> la educación en Cali  se maneja en una amplia red de instituciones educativas y espacios </a:t>
            </a:r>
            <a:r>
              <a:rPr lang="es-CO" sz="1200" dirty="0" err="1" smtClean="0"/>
              <a:t>pluriculturales</a:t>
            </a:r>
            <a:r>
              <a:rPr lang="es-CO" sz="1200" dirty="0" smtClean="0"/>
              <a:t> que fomenten el desarrollo de la región. Tiene diversas alternativas para el aprendizaje de profesiones u oficios a nivel técnico, tecnológico y universitario, además de una amplia red de instituciones públicas y privadas</a:t>
            </a:r>
            <a:endParaRPr lang="es-MX" sz="1200" dirty="0" smtClean="0">
              <a:latin typeface="Candara" pitchFamily="34" charset="0"/>
            </a:endParaRPr>
          </a:p>
          <a:p>
            <a:pPr marL="0" indent="0">
              <a:buNone/>
            </a:pPr>
            <a:r>
              <a:rPr lang="es-CO" sz="1600" b="1" dirty="0" err="1" smtClean="0">
                <a:solidFill>
                  <a:srgbClr val="C00000"/>
                </a:solidFill>
                <a:latin typeface="Arial" pitchFamily="34" charset="0"/>
                <a:cs typeface="Arial" pitchFamily="34" charset="0"/>
              </a:rPr>
              <a:t>Tierralta</a:t>
            </a:r>
            <a:r>
              <a:rPr lang="es-ES" sz="1600" b="1" dirty="0" smtClean="0">
                <a:solidFill>
                  <a:srgbClr val="00698E"/>
                </a:solidFill>
                <a:latin typeface="Arial" pitchFamily="34" charset="0"/>
                <a:cs typeface="Arial" pitchFamily="34" charset="0"/>
              </a:rPr>
              <a:t>: </a:t>
            </a:r>
            <a:r>
              <a:rPr lang="es-ES" sz="1200" b="1" dirty="0" smtClean="0">
                <a:latin typeface="Candara" pitchFamily="34" charset="0"/>
              </a:rPr>
              <a:t>la educación en </a:t>
            </a:r>
            <a:r>
              <a:rPr lang="es-ES" sz="1200" b="1" dirty="0" err="1" smtClean="0">
                <a:latin typeface="Candara" pitchFamily="34" charset="0"/>
              </a:rPr>
              <a:t>Tierralta</a:t>
            </a:r>
            <a:r>
              <a:rPr lang="es-ES" sz="1200" dirty="0" smtClean="0">
                <a:latin typeface="Candara" pitchFamily="34" charset="0"/>
              </a:rPr>
              <a:t> procura la formación de ciudadanos líderes, con un alto nivel de competencias básicas, ciudadanas y laborales, de tal manera que se constituyan en agentes del desarrollo de la sociedad. </a:t>
            </a:r>
          </a:p>
          <a:p>
            <a:pPr marL="0" indent="0">
              <a:buNone/>
            </a:pPr>
            <a:r>
              <a:rPr lang="es-CO" sz="1600" b="1" dirty="0" smtClean="0">
                <a:solidFill>
                  <a:srgbClr val="C00000"/>
                </a:solidFill>
                <a:latin typeface="Arial" pitchFamily="34" charset="0"/>
                <a:cs typeface="Arial" pitchFamily="34" charset="0"/>
              </a:rPr>
              <a:t>Cartagena</a:t>
            </a:r>
            <a:r>
              <a:rPr lang="es-CO" sz="1600" b="1" dirty="0" smtClean="0">
                <a:solidFill>
                  <a:srgbClr val="00698E"/>
                </a:solidFill>
                <a:latin typeface="Arial" pitchFamily="34" charset="0"/>
                <a:cs typeface="Arial" pitchFamily="34" charset="0"/>
              </a:rPr>
              <a:t> : </a:t>
            </a:r>
            <a:r>
              <a:rPr lang="es-CO" sz="1200" dirty="0" smtClean="0">
                <a:latin typeface="Candara" pitchFamily="34" charset="0"/>
              </a:rPr>
              <a:t>Aquí, el mejoramiento de la calidad de la Educación al movilizar al sistema educativo en función del mejoramiento de los esquemas de aprendizaje y de la motivación de los niños por el acceso al conocimiento  y  la implementación de un sistema de información en sus procesos misionales, la cualificación del personal, el usos de aulas digitales en procesos de enseñanza aunado a los avances significativos en media técnica mereció la declaratoria de Cartagena como :</a:t>
            </a:r>
          </a:p>
          <a:p>
            <a:pPr marL="0" indent="0" algn="ctr">
              <a:buNone/>
            </a:pPr>
            <a:r>
              <a:rPr lang="es-CO" sz="1200" b="1" dirty="0" smtClean="0">
                <a:solidFill>
                  <a:srgbClr val="C00000"/>
                </a:solidFill>
              </a:rPr>
              <a:t>  </a:t>
            </a:r>
            <a:r>
              <a:rPr lang="es-CO" sz="1600" b="1" dirty="0" smtClean="0">
                <a:solidFill>
                  <a:srgbClr val="C00000"/>
                </a:solidFill>
              </a:rPr>
              <a:t>CARTAGENA, PRIMER TERRITORIO COLOMBIANO  </a:t>
            </a:r>
          </a:p>
          <a:p>
            <a:pPr marL="0" indent="0" algn="ctr">
              <a:buNone/>
            </a:pPr>
            <a:r>
              <a:rPr lang="es-CO" sz="1600" b="1" dirty="0" smtClean="0">
                <a:solidFill>
                  <a:srgbClr val="C00000"/>
                </a:solidFill>
              </a:rPr>
              <a:t>LIBRE DE ANALFABETISMO</a:t>
            </a:r>
            <a:r>
              <a:rPr lang="es-CO" sz="1600" dirty="0" smtClean="0">
                <a:solidFill>
                  <a:srgbClr val="C00000"/>
                </a:solidFill>
              </a:rPr>
              <a:t>.</a:t>
            </a:r>
            <a:endParaRPr lang="es-CO" sz="1200" dirty="0" smtClean="0">
              <a:solidFill>
                <a:srgbClr val="C00000"/>
              </a:solidFill>
            </a:endParaRPr>
          </a:p>
          <a:p>
            <a:pPr marL="0" indent="0">
              <a:buNone/>
            </a:pPr>
            <a:endParaRPr lang="es-CO" sz="1200" dirty="0">
              <a:latin typeface="Candara" pitchFamily="34" charset="0"/>
            </a:endParaRPr>
          </a:p>
        </p:txBody>
      </p:sp>
    </p:spTree>
    <p:extLst>
      <p:ext uri="{BB962C8B-B14F-4D97-AF65-F5344CB8AC3E}">
        <p14:creationId xmlns:p14="http://schemas.microsoft.com/office/powerpoint/2010/main" xmlns="" val="11484264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Elipse"/>
          <p:cNvSpPr/>
          <p:nvPr/>
        </p:nvSpPr>
        <p:spPr>
          <a:xfrm>
            <a:off x="157138" y="3714752"/>
            <a:ext cx="914400" cy="914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6 Elipse"/>
          <p:cNvSpPr/>
          <p:nvPr/>
        </p:nvSpPr>
        <p:spPr>
          <a:xfrm>
            <a:off x="585766" y="3000372"/>
            <a:ext cx="914400" cy="914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8" name="7 Elipse"/>
          <p:cNvSpPr/>
          <p:nvPr/>
        </p:nvSpPr>
        <p:spPr>
          <a:xfrm>
            <a:off x="1285852" y="2500306"/>
            <a:ext cx="642942" cy="70008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8 Elipse"/>
          <p:cNvSpPr/>
          <p:nvPr/>
        </p:nvSpPr>
        <p:spPr>
          <a:xfrm>
            <a:off x="1928794" y="2428868"/>
            <a:ext cx="642942" cy="628648"/>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0" name="9 Elipse"/>
          <p:cNvSpPr/>
          <p:nvPr/>
        </p:nvSpPr>
        <p:spPr>
          <a:xfrm>
            <a:off x="2500298" y="2714620"/>
            <a:ext cx="571504" cy="628648"/>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Elipse"/>
          <p:cNvSpPr/>
          <p:nvPr/>
        </p:nvSpPr>
        <p:spPr>
          <a:xfrm>
            <a:off x="3071802" y="3000372"/>
            <a:ext cx="428628" cy="485772"/>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Elipse"/>
          <p:cNvSpPr/>
          <p:nvPr/>
        </p:nvSpPr>
        <p:spPr>
          <a:xfrm>
            <a:off x="3357554" y="3357562"/>
            <a:ext cx="428628" cy="414334"/>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Elipse"/>
          <p:cNvSpPr/>
          <p:nvPr/>
        </p:nvSpPr>
        <p:spPr>
          <a:xfrm>
            <a:off x="4357686" y="4857760"/>
            <a:ext cx="428628" cy="428604"/>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4" name="13 Elipse"/>
          <p:cNvSpPr/>
          <p:nvPr/>
        </p:nvSpPr>
        <p:spPr>
          <a:xfrm>
            <a:off x="4786314" y="5143536"/>
            <a:ext cx="428628" cy="428604"/>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5" name="14 Elipse"/>
          <p:cNvSpPr/>
          <p:nvPr/>
        </p:nvSpPr>
        <p:spPr>
          <a:xfrm>
            <a:off x="5214942" y="5286388"/>
            <a:ext cx="500066" cy="55721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6" name="15 Elipse"/>
          <p:cNvSpPr/>
          <p:nvPr/>
        </p:nvSpPr>
        <p:spPr>
          <a:xfrm>
            <a:off x="5786446" y="5357826"/>
            <a:ext cx="642942" cy="628648"/>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7" name="16 Elipse"/>
          <p:cNvSpPr/>
          <p:nvPr/>
        </p:nvSpPr>
        <p:spPr>
          <a:xfrm>
            <a:off x="6500826" y="5143512"/>
            <a:ext cx="914400" cy="914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8" name="17 Elipse"/>
          <p:cNvSpPr/>
          <p:nvPr/>
        </p:nvSpPr>
        <p:spPr>
          <a:xfrm>
            <a:off x="7358082" y="4729178"/>
            <a:ext cx="914400" cy="914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9" name="18 Elipse"/>
          <p:cNvSpPr/>
          <p:nvPr/>
        </p:nvSpPr>
        <p:spPr>
          <a:xfrm>
            <a:off x="8072462" y="3800484"/>
            <a:ext cx="914400" cy="914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0" name="2 Título"/>
          <p:cNvSpPr txBox="1">
            <a:spLocks/>
          </p:cNvSpPr>
          <p:nvPr/>
        </p:nvSpPr>
        <p:spPr>
          <a:xfrm>
            <a:off x="485804" y="3676470"/>
            <a:ext cx="8229600" cy="1252728"/>
          </a:xfrm>
          <a:prstGeom prst="rect">
            <a:avLst/>
          </a:prstGeom>
          <a:ln w="76200" cap="flat" cmpd="sng" algn="ctr">
            <a:solidFill>
              <a:schemeClr val="accent4"/>
            </a:solidFill>
            <a:prstDash val="solid"/>
          </a:ln>
          <a:effectLst>
            <a:glow rad="228600">
              <a:srgbClr val="2CAE2C">
                <a:alpha val="40000"/>
              </a:srgbClr>
            </a:glow>
          </a:effectLst>
          <a:scene3d>
            <a:camera prst="orthographicFront"/>
            <a:lightRig rig="threePt" dir="t"/>
          </a:scene3d>
          <a:sp3d>
            <a:bevelT prst="angle"/>
          </a:sp3d>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CO" sz="4400" b="1" i="1" u="none" strike="noStrike" kern="1200" cap="none" spc="0" normalizeH="0" baseline="0" noProof="0" dirty="0" smtClean="0">
                <a:ln>
                  <a:noFill/>
                </a:ln>
                <a:solidFill>
                  <a:srgbClr val="FF4B4B"/>
                </a:solidFill>
                <a:effectLst/>
                <a:uLnTx/>
                <a:uFillTx/>
                <a:latin typeface="+mn-lt"/>
                <a:ea typeface="+mn-ea"/>
                <a:cs typeface="+mn-cs"/>
              </a:rPr>
              <a:t>CATEGORIAS DE ANALISIS Y PREGUNTAS PROBLEMATIZADORAS</a:t>
            </a:r>
            <a:endParaRPr kumimoji="0" lang="es-CO" sz="4400" b="1" i="1" u="none" strike="noStrike" kern="1200" cap="none" spc="0" normalizeH="0" baseline="0" noProof="0" dirty="0">
              <a:ln>
                <a:noFill/>
              </a:ln>
              <a:solidFill>
                <a:srgbClr val="FF4B4B"/>
              </a:solidFill>
              <a:effectLst/>
              <a:uLnTx/>
              <a:uFillTx/>
              <a:latin typeface="+mn-lt"/>
              <a:ea typeface="+mn-ea"/>
              <a:cs typeface="+mn-cs"/>
            </a:endParaRPr>
          </a:p>
        </p:txBody>
      </p:sp>
    </p:spTree>
    <p:extLst>
      <p:ext uri="{BB962C8B-B14F-4D97-AF65-F5344CB8AC3E}">
        <p14:creationId xmlns:p14="http://schemas.microsoft.com/office/powerpoint/2010/main" xmlns="" val="23568360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title"/>
          </p:nvPr>
        </p:nvSpPr>
        <p:spPr>
          <a:xfrm>
            <a:off x="457200" y="338328"/>
            <a:ext cx="8229600" cy="1252728"/>
          </a:xfrm>
          <a:solidFill>
            <a:srgbClr val="C00000"/>
          </a:solidFill>
        </p:spPr>
        <p:txBody>
          <a:bodyPr/>
          <a:lstStyle/>
          <a:p>
            <a:pPr algn="ctr"/>
            <a:r>
              <a:rPr lang="es-CO" dirty="0">
                <a:solidFill>
                  <a:schemeClr val="bg1"/>
                </a:solidFill>
                <a:latin typeface="Algerian" pitchFamily="82" charset="0"/>
              </a:rPr>
              <a:t>C</a:t>
            </a:r>
            <a:r>
              <a:rPr lang="es-CO" dirty="0" smtClean="0">
                <a:solidFill>
                  <a:schemeClr val="bg1"/>
                </a:solidFill>
                <a:latin typeface="Algerian" pitchFamily="82" charset="0"/>
              </a:rPr>
              <a:t>artagena</a:t>
            </a:r>
            <a:endParaRPr lang="es-CO" dirty="0">
              <a:solidFill>
                <a:schemeClr val="bg1"/>
              </a:solidFill>
              <a:latin typeface="Algerian" pitchFamily="82" charset="0"/>
            </a:endParaRPr>
          </a:p>
        </p:txBody>
      </p:sp>
      <p:graphicFrame>
        <p:nvGraphicFramePr>
          <p:cNvPr id="8" name="5 Marcador de contenido"/>
          <p:cNvGraphicFramePr>
            <a:graphicFrameLocks/>
          </p:cNvGraphicFramePr>
          <p:nvPr>
            <p:extLst>
              <p:ext uri="{D42A27DB-BD31-4B8C-83A1-F6EECF244321}">
                <p14:modId xmlns="" xmlns:p14="http://schemas.microsoft.com/office/powerpoint/2010/main" val="528203410"/>
              </p:ext>
            </p:extLst>
          </p:nvPr>
        </p:nvGraphicFramePr>
        <p:xfrm>
          <a:off x="539552" y="1412776"/>
          <a:ext cx="8064896" cy="5120640"/>
        </p:xfrm>
        <a:graphic>
          <a:graphicData uri="http://schemas.openxmlformats.org/drawingml/2006/table">
            <a:tbl>
              <a:tblPr firstRow="1" bandRow="1">
                <a:tableStyleId>{5C22544A-7EE6-4342-B048-85BDC9FD1C3A}</a:tableStyleId>
              </a:tblPr>
              <a:tblGrid>
                <a:gridCol w="4032448"/>
                <a:gridCol w="4032448"/>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s-CO" sz="1800" b="1" kern="1200" baseline="0" dirty="0" smtClean="0">
                          <a:solidFill>
                            <a:schemeClr val="lt1"/>
                          </a:solidFill>
                          <a:latin typeface="Arial" pitchFamily="34" charset="0"/>
                          <a:ea typeface="+mn-ea"/>
                          <a:cs typeface="Arial" pitchFamily="34" charset="0"/>
                        </a:rPr>
                        <a:t>Categorías de análisis </a:t>
                      </a:r>
                    </a:p>
                    <a:p>
                      <a:endParaRPr lang="es-CO" dirty="0"/>
                    </a:p>
                  </a:txBody>
                  <a:tcPr>
                    <a:solidFill>
                      <a:srgbClr val="2CAE2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s-CO" sz="1800" b="1" kern="1200" baseline="0" dirty="0" smtClean="0">
                          <a:solidFill>
                            <a:schemeClr val="lt1"/>
                          </a:solidFill>
                          <a:latin typeface="Arial" pitchFamily="34" charset="0"/>
                          <a:ea typeface="+mn-ea"/>
                          <a:cs typeface="Arial" pitchFamily="34" charset="0"/>
                        </a:rPr>
                        <a:t>Preguntas </a:t>
                      </a:r>
                      <a:r>
                        <a:rPr kumimoji="0" lang="es-CO" sz="1800" b="1" kern="1200" baseline="0" dirty="0" err="1" smtClean="0">
                          <a:solidFill>
                            <a:schemeClr val="lt1"/>
                          </a:solidFill>
                          <a:latin typeface="Arial" pitchFamily="34" charset="0"/>
                          <a:ea typeface="+mn-ea"/>
                          <a:cs typeface="Arial" pitchFamily="34" charset="0"/>
                        </a:rPr>
                        <a:t>problematizadoras</a:t>
                      </a:r>
                      <a:r>
                        <a:rPr kumimoji="0" lang="es-CO" sz="1800" b="1" kern="1200" baseline="0" dirty="0" smtClean="0">
                          <a:solidFill>
                            <a:schemeClr val="lt1"/>
                          </a:solidFill>
                          <a:latin typeface="Arial" pitchFamily="34" charset="0"/>
                          <a:ea typeface="+mn-ea"/>
                          <a:cs typeface="Arial" pitchFamily="34" charset="0"/>
                        </a:rPr>
                        <a:t> </a:t>
                      </a:r>
                    </a:p>
                    <a:p>
                      <a:endParaRPr lang="es-CO" dirty="0"/>
                    </a:p>
                  </a:txBody>
                  <a:tcPr>
                    <a:solidFill>
                      <a:srgbClr val="2CAE2C"/>
                    </a:solidFill>
                  </a:tcPr>
                </a:tc>
              </a:tr>
              <a:tr h="370840">
                <a:tc>
                  <a:txBody>
                    <a:bodyPr/>
                    <a:lstStyle/>
                    <a:p>
                      <a:pPr algn="just"/>
                      <a:r>
                        <a:rPr kumimoji="0" lang="es-ES" sz="1800" kern="1200" dirty="0" smtClean="0">
                          <a:solidFill>
                            <a:schemeClr val="dk1"/>
                          </a:solidFill>
                          <a:latin typeface="Arial" pitchFamily="34" charset="0"/>
                          <a:ea typeface="+mn-ea"/>
                          <a:cs typeface="Arial" pitchFamily="34" charset="0"/>
                        </a:rPr>
                        <a:t>El sistema educativo no ha venido formando a la población cartagenera para el aprovechamiento óptimo de las diversas potencialidades y posibilidades de la ciudad.</a:t>
                      </a:r>
                    </a:p>
                    <a:p>
                      <a:pPr algn="just"/>
                      <a:r>
                        <a:rPr kumimoji="0" lang="es-ES" sz="1800" kern="1200" dirty="0" smtClean="0">
                          <a:solidFill>
                            <a:schemeClr val="dk1"/>
                          </a:solidFill>
                          <a:latin typeface="Arial" pitchFamily="34" charset="0"/>
                          <a:ea typeface="+mn-ea"/>
                          <a:cs typeface="Arial" pitchFamily="34" charset="0"/>
                        </a:rPr>
                        <a:t> Los programas de formación que se ofrecen en las instituciones educativas de media técnica y de educación superior no han respondido de la manera más efectiva a las demandas del sector productivo y de la sociedad, lo</a:t>
                      </a:r>
                      <a:r>
                        <a:rPr kumimoji="0" lang="es-CO" sz="1800" kern="1200" baseline="0" dirty="0" smtClean="0">
                          <a:solidFill>
                            <a:schemeClr val="dk1"/>
                          </a:solidFill>
                          <a:latin typeface="Arial" pitchFamily="34" charset="0"/>
                          <a:ea typeface="+mn-ea"/>
                          <a:cs typeface="Arial" pitchFamily="34" charset="0"/>
                        </a:rPr>
                        <a:t> </a:t>
                      </a:r>
                      <a:r>
                        <a:rPr kumimoji="0" lang="es-ES" sz="1800" kern="1200" dirty="0" smtClean="0">
                          <a:solidFill>
                            <a:schemeClr val="dk1"/>
                          </a:solidFill>
                          <a:latin typeface="Arial" pitchFamily="34" charset="0"/>
                          <a:ea typeface="+mn-ea"/>
                          <a:cs typeface="Arial" pitchFamily="34" charset="0"/>
                        </a:rPr>
                        <a:t>que ha incidido negativamente en las posibilidades de mejoramiento de la </a:t>
                      </a:r>
                      <a:r>
                        <a:rPr kumimoji="0" lang="es-CO" sz="1800" kern="1200" dirty="0" smtClean="0">
                          <a:solidFill>
                            <a:schemeClr val="dk1"/>
                          </a:solidFill>
                          <a:latin typeface="Arial" pitchFamily="34" charset="0"/>
                          <a:ea typeface="+mn-ea"/>
                          <a:cs typeface="Arial" pitchFamily="34" charset="0"/>
                        </a:rPr>
                        <a:t>calidad de vida de los sectores más vulnerables de la población.</a:t>
                      </a:r>
                      <a:endParaRPr lang="es-CO" sz="1800" dirty="0">
                        <a:latin typeface="Arial" pitchFamily="34" charset="0"/>
                        <a:cs typeface="Arial" pitchFamily="34" charset="0"/>
                      </a:endParaRPr>
                    </a:p>
                  </a:txBody>
                  <a:tcPr/>
                </a:tc>
                <a:tc>
                  <a:txBody>
                    <a:bodyPr/>
                    <a:lstStyle/>
                    <a:p>
                      <a:pPr algn="just">
                        <a:lnSpc>
                          <a:spcPct val="115000"/>
                        </a:lnSpc>
                        <a:spcAft>
                          <a:spcPts val="0"/>
                        </a:spcAft>
                      </a:pPr>
                      <a:r>
                        <a:rPr lang="es-ES" sz="1800" dirty="0" smtClean="0">
                          <a:latin typeface="Arial" pitchFamily="34" charset="0"/>
                          <a:ea typeface="Calibri"/>
                          <a:cs typeface="Arial" pitchFamily="34" charset="0"/>
                        </a:rPr>
                        <a:t>Cómo se mejora la calidad de la </a:t>
                      </a:r>
                      <a:r>
                        <a:rPr lang="es-ES" sz="1800" dirty="0" smtClean="0">
                          <a:solidFill>
                            <a:schemeClr val="tx1"/>
                          </a:solidFill>
                          <a:latin typeface="Arial" pitchFamily="34" charset="0"/>
                          <a:ea typeface="Calibri"/>
                          <a:cs typeface="Arial" pitchFamily="34" charset="0"/>
                        </a:rPr>
                        <a:t>educación en Cartagena?</a:t>
                      </a:r>
                      <a:endParaRPr lang="es-CO" sz="1800" dirty="0" smtClean="0">
                        <a:solidFill>
                          <a:schemeClr val="tx1"/>
                        </a:solidFill>
                        <a:latin typeface="Arial" pitchFamily="34" charset="0"/>
                        <a:ea typeface="Calibri"/>
                        <a:cs typeface="Arial" pitchFamily="34" charset="0"/>
                      </a:endParaRPr>
                    </a:p>
                    <a:p>
                      <a:pPr algn="just">
                        <a:lnSpc>
                          <a:spcPct val="115000"/>
                        </a:lnSpc>
                        <a:spcAft>
                          <a:spcPts val="0"/>
                        </a:spcAft>
                      </a:pPr>
                      <a:r>
                        <a:rPr lang="es-ES" sz="1800" dirty="0" smtClean="0">
                          <a:solidFill>
                            <a:schemeClr val="tx1"/>
                          </a:solidFill>
                          <a:latin typeface="Arial" pitchFamily="34" charset="0"/>
                          <a:ea typeface="Calibri"/>
                          <a:cs typeface="Arial" pitchFamily="34" charset="0"/>
                        </a:rPr>
                        <a:t> </a:t>
                      </a:r>
                      <a:endParaRPr lang="es-CO" sz="1800" dirty="0" smtClean="0">
                        <a:solidFill>
                          <a:schemeClr val="tx1"/>
                        </a:solidFill>
                        <a:latin typeface="Arial" pitchFamily="34" charset="0"/>
                        <a:ea typeface="Calibri"/>
                        <a:cs typeface="Arial" pitchFamily="34" charset="0"/>
                      </a:endParaRPr>
                    </a:p>
                    <a:p>
                      <a:pPr algn="just">
                        <a:lnSpc>
                          <a:spcPct val="115000"/>
                        </a:lnSpc>
                        <a:spcAft>
                          <a:spcPts val="0"/>
                        </a:spcAft>
                      </a:pPr>
                      <a:r>
                        <a:rPr lang="es-ES" sz="1800" dirty="0" smtClean="0">
                          <a:solidFill>
                            <a:schemeClr val="tx1"/>
                          </a:solidFill>
                          <a:latin typeface="Arial" pitchFamily="34" charset="0"/>
                          <a:ea typeface="Calibri"/>
                          <a:cs typeface="Arial" pitchFamily="34" charset="0"/>
                        </a:rPr>
                        <a:t>¿Dónde se hace evidente las fallas en la educación en Cartagena?</a:t>
                      </a:r>
                      <a:endParaRPr lang="es-CO" sz="1800" dirty="0" smtClean="0">
                        <a:solidFill>
                          <a:schemeClr val="tx1"/>
                        </a:solidFill>
                        <a:latin typeface="Arial" pitchFamily="34" charset="0"/>
                        <a:ea typeface="Calibri"/>
                        <a:cs typeface="Arial" pitchFamily="34" charset="0"/>
                      </a:endParaRPr>
                    </a:p>
                    <a:p>
                      <a:pPr algn="just">
                        <a:lnSpc>
                          <a:spcPct val="115000"/>
                        </a:lnSpc>
                        <a:spcAft>
                          <a:spcPts val="0"/>
                        </a:spcAft>
                      </a:pPr>
                      <a:r>
                        <a:rPr lang="es-ES" sz="1800" dirty="0" smtClean="0">
                          <a:solidFill>
                            <a:schemeClr val="tx1"/>
                          </a:solidFill>
                          <a:latin typeface="Arial" pitchFamily="34" charset="0"/>
                          <a:ea typeface="Calibri"/>
                          <a:cs typeface="Arial" pitchFamily="34" charset="0"/>
                        </a:rPr>
                        <a:t> </a:t>
                      </a:r>
                      <a:endParaRPr lang="es-CO" sz="1800" dirty="0" smtClean="0">
                        <a:solidFill>
                          <a:schemeClr val="tx1"/>
                        </a:solidFill>
                        <a:latin typeface="Arial" pitchFamily="34" charset="0"/>
                        <a:ea typeface="Calibri"/>
                        <a:cs typeface="Arial" pitchFamily="34" charset="0"/>
                      </a:endParaRPr>
                    </a:p>
                    <a:p>
                      <a:pPr algn="just">
                        <a:lnSpc>
                          <a:spcPct val="115000"/>
                        </a:lnSpc>
                        <a:spcAft>
                          <a:spcPts val="0"/>
                        </a:spcAft>
                      </a:pPr>
                      <a:r>
                        <a:rPr lang="es-ES" sz="1800" dirty="0" smtClean="0">
                          <a:solidFill>
                            <a:schemeClr val="tx1"/>
                          </a:solidFill>
                          <a:latin typeface="Arial" pitchFamily="34" charset="0"/>
                          <a:ea typeface="Calibri"/>
                          <a:cs typeface="Arial" pitchFamily="34" charset="0"/>
                        </a:rPr>
                        <a:t>¿Cuántos entes están involucrados en el mejoramiento de la educación en Cartagena?</a:t>
                      </a:r>
                      <a:endParaRPr lang="es-CO" sz="1800" dirty="0" smtClean="0">
                        <a:solidFill>
                          <a:schemeClr val="tx1"/>
                        </a:solidFill>
                        <a:latin typeface="Arial" pitchFamily="34" charset="0"/>
                        <a:ea typeface="Calibri"/>
                        <a:cs typeface="Arial" pitchFamily="34" charset="0"/>
                      </a:endParaRPr>
                    </a:p>
                    <a:p>
                      <a:pPr algn="just">
                        <a:lnSpc>
                          <a:spcPct val="115000"/>
                        </a:lnSpc>
                        <a:spcAft>
                          <a:spcPts val="0"/>
                        </a:spcAft>
                      </a:pPr>
                      <a:r>
                        <a:rPr lang="es-ES" sz="1800" dirty="0" smtClean="0">
                          <a:solidFill>
                            <a:schemeClr val="tx1"/>
                          </a:solidFill>
                          <a:latin typeface="Arial" pitchFamily="34" charset="0"/>
                          <a:ea typeface="Calibri"/>
                          <a:cs typeface="Arial" pitchFamily="34" charset="0"/>
                        </a:rPr>
                        <a:t> </a:t>
                      </a:r>
                      <a:endParaRPr lang="es-CO" sz="1800" dirty="0" smtClean="0">
                        <a:solidFill>
                          <a:schemeClr val="tx1"/>
                        </a:solidFill>
                        <a:latin typeface="Arial" pitchFamily="34" charset="0"/>
                        <a:ea typeface="Calibri"/>
                        <a:cs typeface="Arial" pitchFamily="34" charset="0"/>
                      </a:endParaRPr>
                    </a:p>
                    <a:p>
                      <a:pPr algn="just">
                        <a:lnSpc>
                          <a:spcPct val="115000"/>
                        </a:lnSpc>
                        <a:spcAft>
                          <a:spcPts val="0"/>
                        </a:spcAft>
                      </a:pPr>
                      <a:r>
                        <a:rPr lang="es-ES" sz="1800" dirty="0" smtClean="0">
                          <a:solidFill>
                            <a:schemeClr val="tx1"/>
                          </a:solidFill>
                          <a:latin typeface="Arial" pitchFamily="34" charset="0"/>
                          <a:ea typeface="Calibri"/>
                          <a:cs typeface="Arial" pitchFamily="34" charset="0"/>
                        </a:rPr>
                        <a:t> </a:t>
                      </a:r>
                      <a:endParaRPr lang="es-CO" sz="1800" dirty="0" smtClean="0">
                        <a:solidFill>
                          <a:schemeClr val="tx1"/>
                        </a:solidFill>
                        <a:latin typeface="Arial" pitchFamily="34" charset="0"/>
                        <a:ea typeface="Calibri"/>
                        <a:cs typeface="Arial" pitchFamily="34" charset="0"/>
                      </a:endParaRPr>
                    </a:p>
                    <a:p>
                      <a:pPr algn="just">
                        <a:lnSpc>
                          <a:spcPct val="115000"/>
                        </a:lnSpc>
                        <a:spcAft>
                          <a:spcPts val="0"/>
                        </a:spcAft>
                      </a:pPr>
                      <a:r>
                        <a:rPr lang="es-ES" sz="1800" dirty="0" smtClean="0">
                          <a:solidFill>
                            <a:schemeClr val="tx1"/>
                          </a:solidFill>
                          <a:latin typeface="Arial" pitchFamily="34" charset="0"/>
                          <a:ea typeface="Calibri"/>
                          <a:cs typeface="Arial" pitchFamily="34" charset="0"/>
                        </a:rPr>
                        <a:t>¿Qué pasa con los resultados en las pruebas </a:t>
                      </a:r>
                      <a:r>
                        <a:rPr lang="es-ES" sz="1800" dirty="0" err="1" smtClean="0">
                          <a:solidFill>
                            <a:schemeClr val="tx1"/>
                          </a:solidFill>
                          <a:latin typeface="Arial" pitchFamily="34" charset="0"/>
                          <a:ea typeface="Calibri"/>
                          <a:cs typeface="Arial" pitchFamily="34" charset="0"/>
                        </a:rPr>
                        <a:t>Icfes</a:t>
                      </a:r>
                      <a:r>
                        <a:rPr lang="es-ES" sz="1800" dirty="0" smtClean="0">
                          <a:solidFill>
                            <a:schemeClr val="tx1"/>
                          </a:solidFill>
                          <a:latin typeface="Arial" pitchFamily="34" charset="0"/>
                          <a:ea typeface="Calibri"/>
                          <a:cs typeface="Arial" pitchFamily="34" charset="0"/>
                        </a:rPr>
                        <a:t> en Cartagena?</a:t>
                      </a:r>
                      <a:endParaRPr lang="es-CO" sz="1800" dirty="0" smtClean="0">
                        <a:solidFill>
                          <a:schemeClr val="tx1"/>
                        </a:solidFill>
                        <a:latin typeface="Arial" pitchFamily="34" charset="0"/>
                        <a:ea typeface="Calibri"/>
                        <a:cs typeface="Arial" pitchFamily="34" charset="0"/>
                      </a:endParaRPr>
                    </a:p>
                    <a:p>
                      <a:endParaRPr lang="es-CO" dirty="0">
                        <a:solidFill>
                          <a:schemeClr val="tx1"/>
                        </a:solidFill>
                      </a:endParaRPr>
                    </a:p>
                  </a:txBody>
                  <a:tcPr/>
                </a:tc>
              </a:tr>
            </a:tbl>
          </a:graphicData>
        </a:graphic>
      </p:graphicFrame>
    </p:spTree>
    <p:extLst>
      <p:ext uri="{BB962C8B-B14F-4D97-AF65-F5344CB8AC3E}">
        <p14:creationId xmlns:p14="http://schemas.microsoft.com/office/powerpoint/2010/main" xmlns="" val="24322689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96752"/>
            <a:ext cx="8229600" cy="4929411"/>
          </a:xfrm>
        </p:spPr>
        <p:txBody>
          <a:bodyPr/>
          <a:lstStyle/>
          <a:p>
            <a:pPr marL="0" indent="0" algn="ctr">
              <a:spcBef>
                <a:spcPct val="0"/>
              </a:spcBef>
              <a:buNone/>
            </a:pPr>
            <a:r>
              <a:rPr lang="es-CO" sz="4400" dirty="0" smtClean="0">
                <a:solidFill>
                  <a:srgbClr val="FFFFFF"/>
                </a:solidFill>
                <a:latin typeface="+mj-lt"/>
                <a:ea typeface="+mj-ea"/>
                <a:cs typeface="+mj-cs"/>
              </a:rPr>
              <a:t>Duitama</a:t>
            </a:r>
          </a:p>
          <a:p>
            <a:pPr marL="0" indent="0" algn="ctr">
              <a:spcBef>
                <a:spcPct val="0"/>
              </a:spcBef>
              <a:buNone/>
            </a:pPr>
            <a:endParaRPr lang="es-CO" sz="4400" dirty="0">
              <a:solidFill>
                <a:srgbClr val="FFFFFF"/>
              </a:solidFill>
              <a:latin typeface="+mj-lt"/>
              <a:ea typeface="+mj-ea"/>
              <a:cs typeface="+mj-cs"/>
            </a:endParaRPr>
          </a:p>
        </p:txBody>
      </p:sp>
      <p:graphicFrame>
        <p:nvGraphicFramePr>
          <p:cNvPr id="6" name="5 Tabla"/>
          <p:cNvGraphicFramePr>
            <a:graphicFrameLocks noGrp="1"/>
          </p:cNvGraphicFramePr>
          <p:nvPr>
            <p:extLst>
              <p:ext uri="{D42A27DB-BD31-4B8C-83A1-F6EECF244321}">
                <p14:modId xmlns="" xmlns:p14="http://schemas.microsoft.com/office/powerpoint/2010/main" val="3708122041"/>
              </p:ext>
            </p:extLst>
          </p:nvPr>
        </p:nvGraphicFramePr>
        <p:xfrm>
          <a:off x="434484" y="1428736"/>
          <a:ext cx="8280920" cy="5178552"/>
        </p:xfrm>
        <a:graphic>
          <a:graphicData uri="http://schemas.openxmlformats.org/drawingml/2006/table">
            <a:tbl>
              <a:tblPr firstRow="1" bandRow="1">
                <a:tableStyleId>{5C22544A-7EE6-4342-B048-85BDC9FD1C3A}</a:tableStyleId>
              </a:tblPr>
              <a:tblGrid>
                <a:gridCol w="4464496"/>
                <a:gridCol w="3816424"/>
              </a:tblGrid>
              <a:tr h="5847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s-CO" sz="2000" b="1" kern="1200" baseline="0" dirty="0" smtClean="0">
                          <a:solidFill>
                            <a:srgbClr val="FFFF00"/>
                          </a:solidFill>
                          <a:latin typeface="Arial" pitchFamily="34" charset="0"/>
                          <a:ea typeface="+mn-ea"/>
                          <a:cs typeface="Arial" pitchFamily="34" charset="0"/>
                        </a:rPr>
                        <a:t>categorías de análisis </a:t>
                      </a:r>
                    </a:p>
                    <a:p>
                      <a:endParaRPr lang="es-CO" dirty="0">
                        <a:solidFill>
                          <a:srgbClr val="FFFF00"/>
                        </a:solidFill>
                      </a:endParaRPr>
                    </a:p>
                  </a:txBody>
                  <a:tcPr>
                    <a:solidFill>
                      <a:srgbClr val="FF4B4B"/>
                    </a:solidFill>
                  </a:tcPr>
                </a:tc>
                <a:tc>
                  <a:txBody>
                    <a:bodyPr/>
                    <a:lstStyle/>
                    <a:p>
                      <a:pPr algn="ctr"/>
                      <a:r>
                        <a:rPr kumimoji="0" lang="es-CO" sz="2000" b="1" kern="1200" baseline="0" dirty="0" smtClean="0">
                          <a:solidFill>
                            <a:srgbClr val="FFFF00"/>
                          </a:solidFill>
                          <a:latin typeface="Arial" pitchFamily="34" charset="0"/>
                          <a:ea typeface="+mn-ea"/>
                          <a:cs typeface="Arial" pitchFamily="34" charset="0"/>
                        </a:rPr>
                        <a:t>preguntas </a:t>
                      </a:r>
                      <a:r>
                        <a:rPr kumimoji="0" lang="es-CO" sz="2000" b="1" kern="1200" baseline="0" dirty="0" err="1" smtClean="0">
                          <a:solidFill>
                            <a:srgbClr val="FFFF00"/>
                          </a:solidFill>
                          <a:latin typeface="Arial" pitchFamily="34" charset="0"/>
                          <a:ea typeface="+mn-ea"/>
                          <a:cs typeface="Arial" pitchFamily="34" charset="0"/>
                        </a:rPr>
                        <a:t>problematizadoras</a:t>
                      </a:r>
                      <a:endParaRPr lang="es-CO" sz="2000" dirty="0">
                        <a:solidFill>
                          <a:srgbClr val="FFFF00"/>
                        </a:solidFill>
                      </a:endParaRPr>
                    </a:p>
                  </a:txBody>
                  <a:tcPr>
                    <a:solidFill>
                      <a:srgbClr val="FF4B4B"/>
                    </a:solidFill>
                  </a:tcPr>
                </a:tc>
              </a:tr>
              <a:tr h="4280782">
                <a:tc>
                  <a:txBody>
                    <a:bodyPr/>
                    <a:lstStyle/>
                    <a:p>
                      <a:pPr marL="0" algn="just" defTabSz="914400" rtl="0" eaLnBrk="1" latinLnBrk="0" hangingPunct="1">
                        <a:lnSpc>
                          <a:spcPct val="115000"/>
                        </a:lnSpc>
                        <a:spcAft>
                          <a:spcPts val="1000"/>
                        </a:spcAft>
                      </a:pPr>
                      <a:r>
                        <a:rPr kumimoji="0" lang="es-ES" sz="1800" b="1" kern="1200" dirty="0" smtClean="0">
                          <a:solidFill>
                            <a:schemeClr val="dk1"/>
                          </a:solidFill>
                          <a:latin typeface="Arial" pitchFamily="34" charset="0"/>
                          <a:ea typeface="+mn-ea"/>
                          <a:cs typeface="Arial" pitchFamily="34" charset="0"/>
                        </a:rPr>
                        <a:t>Descripción del sistema educativo del municipio de Duitama.</a:t>
                      </a:r>
                      <a:r>
                        <a:rPr kumimoji="0" lang="es-CO" sz="1800" b="1" kern="1200" baseline="0" dirty="0" smtClean="0">
                          <a:solidFill>
                            <a:schemeClr val="dk1"/>
                          </a:solidFill>
                          <a:latin typeface="Arial" pitchFamily="34" charset="0"/>
                          <a:ea typeface="+mn-ea"/>
                          <a:cs typeface="Arial" pitchFamily="34" charset="0"/>
                        </a:rPr>
                        <a:t> </a:t>
                      </a:r>
                      <a:r>
                        <a:rPr kumimoji="0" lang="es-ES" sz="1800" b="1" kern="1200" dirty="0" smtClean="0">
                          <a:solidFill>
                            <a:schemeClr val="dk1"/>
                          </a:solidFill>
                          <a:latin typeface="Arial" pitchFamily="34" charset="0"/>
                          <a:ea typeface="+mn-ea"/>
                          <a:cs typeface="Arial" pitchFamily="34" charset="0"/>
                        </a:rPr>
                        <a:t>Fallas que se presentan en la comunidad educativa evidenciadas en las altas tasas de deserción escolar y población vulnerable con pocas oportunidades de mejorar las condiciones de vida y bienestar.</a:t>
                      </a:r>
                      <a:r>
                        <a:rPr kumimoji="0" lang="es-CO" sz="1800" b="1" kern="1200" baseline="0" dirty="0" smtClean="0">
                          <a:solidFill>
                            <a:schemeClr val="dk1"/>
                          </a:solidFill>
                          <a:latin typeface="Arial" pitchFamily="34" charset="0"/>
                          <a:ea typeface="+mn-ea"/>
                          <a:cs typeface="Arial" pitchFamily="34" charset="0"/>
                        </a:rPr>
                        <a:t>  </a:t>
                      </a:r>
                      <a:r>
                        <a:rPr kumimoji="0" lang="es-ES" sz="1800" b="1" kern="1200" dirty="0" smtClean="0">
                          <a:solidFill>
                            <a:schemeClr val="dk1"/>
                          </a:solidFill>
                          <a:latin typeface="Arial" pitchFamily="34" charset="0"/>
                          <a:ea typeface="+mn-ea"/>
                          <a:cs typeface="Arial" pitchFamily="34" charset="0"/>
                        </a:rPr>
                        <a:t>El gobierno por medio de las diferentes instituciones debe generar programas que busquen la igualdad de condiciones de vida en todos los estratos sociales e incluyan poblaciones que evidencian deserción escolar.</a:t>
                      </a:r>
                      <a:endParaRPr kumimoji="0" lang="es-CO" sz="1800" b="1" kern="1200" dirty="0" smtClean="0">
                        <a:solidFill>
                          <a:schemeClr val="dk1"/>
                        </a:solidFill>
                        <a:latin typeface="Arial" pitchFamily="34" charset="0"/>
                        <a:ea typeface="+mn-ea"/>
                        <a:cs typeface="Arial" pitchFamily="34" charset="0"/>
                      </a:endParaRPr>
                    </a:p>
                  </a:txBody>
                  <a:tcPr>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s-ES" sz="1800" b="1" kern="1200" dirty="0" smtClean="0">
                          <a:solidFill>
                            <a:schemeClr val="dk1"/>
                          </a:solidFill>
                          <a:latin typeface="Arial" pitchFamily="34" charset="0"/>
                          <a:ea typeface="+mn-ea"/>
                          <a:cs typeface="Arial" pitchFamily="34" charset="0"/>
                        </a:rPr>
                        <a:t>¿Cómo funciona el sistema educativo en Duitama?</a:t>
                      </a:r>
                      <a:endParaRPr kumimoji="0" lang="es-CO" sz="1800" b="1" kern="1200" dirty="0" smtClean="0">
                        <a:solidFill>
                          <a:schemeClr val="dk1"/>
                        </a:solidFill>
                        <a:latin typeface="Arial" pitchFamily="34" charset="0"/>
                        <a:ea typeface="+mn-ea"/>
                        <a:cs typeface="Arial" pitchFamily="34" charset="0"/>
                      </a:endParaRPr>
                    </a:p>
                    <a:p>
                      <a:r>
                        <a:rPr kumimoji="0" lang="es-ES" sz="1800" b="1" kern="1200" dirty="0" smtClean="0">
                          <a:solidFill>
                            <a:schemeClr val="dk1"/>
                          </a:solidFill>
                          <a:latin typeface="Arial" pitchFamily="34" charset="0"/>
                          <a:ea typeface="+mn-ea"/>
                          <a:cs typeface="Arial" pitchFamily="34" charset="0"/>
                        </a:rPr>
                        <a:t> </a:t>
                      </a:r>
                      <a:endParaRPr kumimoji="0" lang="es-CO" sz="1800" b="1" kern="1200" dirty="0" smtClean="0">
                        <a:solidFill>
                          <a:schemeClr val="dk1"/>
                        </a:solidFill>
                        <a:latin typeface="Arial" pitchFamily="34" charset="0"/>
                        <a:ea typeface="+mn-ea"/>
                        <a:cs typeface="Arial" pitchFamily="34" charset="0"/>
                      </a:endParaRPr>
                    </a:p>
                    <a:p>
                      <a:r>
                        <a:rPr kumimoji="0" lang="es-ES" sz="1800" b="1" kern="1200" dirty="0" smtClean="0">
                          <a:solidFill>
                            <a:schemeClr val="dk1"/>
                          </a:solidFill>
                          <a:latin typeface="Arial" pitchFamily="34" charset="0"/>
                          <a:ea typeface="+mn-ea"/>
                          <a:cs typeface="Arial" pitchFamily="34" charset="0"/>
                        </a:rPr>
                        <a:t>¿Dónde se evidencian las fallas en la educación en Duitama?</a:t>
                      </a:r>
                      <a:endParaRPr kumimoji="0" lang="es-CO" sz="1800" b="1" kern="1200" dirty="0" smtClean="0">
                        <a:solidFill>
                          <a:schemeClr val="dk1"/>
                        </a:solidFill>
                        <a:latin typeface="Arial" pitchFamily="34" charset="0"/>
                        <a:ea typeface="+mn-ea"/>
                        <a:cs typeface="Arial" pitchFamily="34" charset="0"/>
                      </a:endParaRPr>
                    </a:p>
                    <a:p>
                      <a:r>
                        <a:rPr kumimoji="0" lang="es-ES" sz="1800" b="1" kern="1200" dirty="0" smtClean="0">
                          <a:solidFill>
                            <a:schemeClr val="dk1"/>
                          </a:solidFill>
                          <a:latin typeface="Arial" pitchFamily="34" charset="0"/>
                          <a:ea typeface="+mn-ea"/>
                          <a:cs typeface="Arial" pitchFamily="34" charset="0"/>
                        </a:rPr>
                        <a:t> </a:t>
                      </a:r>
                      <a:endParaRPr kumimoji="0" lang="es-CO" sz="1800" b="1" kern="1200" dirty="0" smtClean="0">
                        <a:solidFill>
                          <a:schemeClr val="dk1"/>
                        </a:solidFill>
                        <a:latin typeface="Arial" pitchFamily="34" charset="0"/>
                        <a:ea typeface="+mn-ea"/>
                        <a:cs typeface="Arial" pitchFamily="34" charset="0"/>
                      </a:endParaRPr>
                    </a:p>
                    <a:p>
                      <a:r>
                        <a:rPr kumimoji="0" lang="es-ES" sz="1800" b="1" kern="1200" dirty="0" smtClean="0">
                          <a:solidFill>
                            <a:schemeClr val="dk1"/>
                          </a:solidFill>
                          <a:latin typeface="Arial" pitchFamily="34" charset="0"/>
                          <a:ea typeface="+mn-ea"/>
                          <a:cs typeface="Arial" pitchFamily="34" charset="0"/>
                        </a:rPr>
                        <a:t>¿Qué pasa con los programas puestos en marcha para solucionar las fallas presentadas en la educación de Duitama?</a:t>
                      </a:r>
                      <a:endParaRPr kumimoji="0" lang="es-CO" sz="1800" b="1" kern="1200" dirty="0" smtClean="0">
                        <a:solidFill>
                          <a:schemeClr val="dk1"/>
                        </a:solidFill>
                        <a:latin typeface="Arial" pitchFamily="34" charset="0"/>
                        <a:ea typeface="+mn-ea"/>
                        <a:cs typeface="Arial" pitchFamily="34" charset="0"/>
                      </a:endParaRPr>
                    </a:p>
                    <a:p>
                      <a:r>
                        <a:rPr kumimoji="0" lang="es-ES" sz="1800" b="1" kern="1200" dirty="0" smtClean="0">
                          <a:solidFill>
                            <a:schemeClr val="dk1"/>
                          </a:solidFill>
                          <a:latin typeface="Arial" pitchFamily="34" charset="0"/>
                          <a:ea typeface="+mn-ea"/>
                          <a:cs typeface="Arial" pitchFamily="34" charset="0"/>
                        </a:rPr>
                        <a:t> </a:t>
                      </a:r>
                      <a:endParaRPr kumimoji="0" lang="es-CO" sz="1800" b="1" kern="1200" dirty="0" smtClean="0">
                        <a:solidFill>
                          <a:schemeClr val="dk1"/>
                        </a:solidFill>
                        <a:latin typeface="Arial" pitchFamily="34" charset="0"/>
                        <a:ea typeface="+mn-ea"/>
                        <a:cs typeface="Arial" pitchFamily="34" charset="0"/>
                      </a:endParaRPr>
                    </a:p>
                    <a:p>
                      <a:r>
                        <a:rPr kumimoji="0" lang="es-ES" sz="1800" b="1" kern="1200" dirty="0" smtClean="0">
                          <a:solidFill>
                            <a:schemeClr val="dk1"/>
                          </a:solidFill>
                          <a:latin typeface="Arial" pitchFamily="34" charset="0"/>
                          <a:ea typeface="+mn-ea"/>
                          <a:cs typeface="Arial" pitchFamily="34" charset="0"/>
                        </a:rPr>
                        <a:t>¿Cómo se ha llegado a la población para facilitar el acceso a la educación?</a:t>
                      </a:r>
                      <a:endParaRPr lang="es-CO" sz="1800" b="1" dirty="0">
                        <a:latin typeface="Arial" pitchFamily="34" charset="0"/>
                        <a:cs typeface="Arial" pitchFamily="34" charset="0"/>
                      </a:endParaRPr>
                    </a:p>
                  </a:txBody>
                  <a:tcPr>
                    <a:solidFill>
                      <a:srgbClr val="FFFF00"/>
                    </a:solidFill>
                  </a:tcPr>
                </a:tc>
              </a:tr>
            </a:tbl>
          </a:graphicData>
        </a:graphic>
      </p:graphicFrame>
      <p:sp>
        <p:nvSpPr>
          <p:cNvPr id="8" name="2 Marcador de contenido"/>
          <p:cNvSpPr>
            <a:spLocks noGrp="1"/>
          </p:cNvSpPr>
          <p:nvPr>
            <p:ph type="title"/>
          </p:nvPr>
        </p:nvSpPr>
        <p:spPr>
          <a:xfrm>
            <a:off x="428596" y="214290"/>
            <a:ext cx="8286808" cy="1154098"/>
          </a:xfrm>
          <a:solidFill>
            <a:schemeClr val="accent4">
              <a:lumMod val="60000"/>
              <a:lumOff val="40000"/>
            </a:schemeClr>
          </a:solidFill>
          <a:ln w="76200">
            <a:solidFill>
              <a:srgbClr val="008600"/>
            </a:solidFill>
          </a:ln>
        </p:spPr>
        <p:style>
          <a:lnRef idx="0">
            <a:schemeClr val="accent4"/>
          </a:lnRef>
          <a:fillRef idx="3">
            <a:schemeClr val="accent4"/>
          </a:fillRef>
          <a:effectRef idx="3">
            <a:schemeClr val="accent4"/>
          </a:effectRef>
          <a:fontRef idx="minor">
            <a:schemeClr val="lt1"/>
          </a:fontRef>
        </p:style>
        <p:txBody>
          <a:bodyPr>
            <a:normAutofit/>
          </a:bodyPr>
          <a:lstStyle/>
          <a:p>
            <a:pPr algn="ctr"/>
            <a:r>
              <a:rPr lang="es-CO" sz="6600" b="1" i="1" dirty="0" smtClean="0">
                <a:solidFill>
                  <a:srgbClr val="009900"/>
                </a:solidFill>
              </a:rPr>
              <a:t>Duitama</a:t>
            </a:r>
          </a:p>
        </p:txBody>
      </p:sp>
    </p:spTree>
    <p:extLst>
      <p:ext uri="{BB962C8B-B14F-4D97-AF65-F5344CB8AC3E}">
        <p14:creationId xmlns:p14="http://schemas.microsoft.com/office/powerpoint/2010/main" xmlns="" val="23167220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Personalizado 10">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946</TotalTime>
  <Words>1766</Words>
  <Application>Microsoft Office PowerPoint</Application>
  <PresentationFormat>Presentación en pantalla (4:3)</PresentationFormat>
  <Paragraphs>283</Paragraphs>
  <Slides>20</Slides>
  <Notes>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Solsticio</vt:lpstr>
      <vt:lpstr>Diapositiva 1</vt:lpstr>
      <vt:lpstr>ÁMBITO DE INDAGACIÓN</vt:lpstr>
      <vt:lpstr>Justificación</vt:lpstr>
      <vt:lpstr>Diapositiva 4</vt:lpstr>
      <vt:lpstr>Diapositiva 5</vt:lpstr>
      <vt:lpstr>Diapositiva 6</vt:lpstr>
      <vt:lpstr>Diapositiva 7</vt:lpstr>
      <vt:lpstr>Cartagena</vt:lpstr>
      <vt:lpstr>Duitama</vt:lpstr>
      <vt:lpstr>C  A  L  I</vt:lpstr>
      <vt:lpstr>Diapositiva 11</vt:lpstr>
      <vt:lpstr>Tierra alta</vt:lpstr>
      <vt:lpstr>Diapositiva 13</vt:lpstr>
      <vt:lpstr>Cuestionario   de   la     ENCUESTA </vt:lpstr>
      <vt:lpstr>Diapositiva 15</vt:lpstr>
      <vt:lpstr>Gráfica  de los datos de la encuesta</vt:lpstr>
      <vt:lpstr>RESULTADOS OBTENIDOS DE LA APLICACIÓN DE LOS INSTRUMENTOS DE RECOLECCIÓN DE LA INFORMACIÓN: COMPARACIÓN DE LOS RESULTADOS EN LAS DIFERENTES REGIONES ESTUDIADAS: SIMILITUDES Y DIFERENCIAS Y ANÁLISIS DE ELLO.  </vt:lpstr>
      <vt:lpstr>Diapositiva 18</vt:lpstr>
      <vt:lpstr>Diapositiva 19</vt:lpstr>
      <vt:lpstr>CONCLUSIONES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 FINAL   TUTOR PETRONA SALGADO   ALUMNOS  CARMEN ALVAREZ   CÓDIGO.22785838 LUSY AMPARO MERA   CÓDIGO. RUT NEDYS CHICA   CÓDIGO. 26216620 SILVANA SILENA PEREZ ESCALANTE  CÓDIGO. LINA YURANY NIÑO SUPANTEVE  CÓDIGO. 23449668   MAPAS DE CONOCIMIENTO REGIONAL 712001-4   UNAD 2012</dc:title>
  <dc:creator>PERSONAL</dc:creator>
  <cp:lastModifiedBy>yaceli_maria</cp:lastModifiedBy>
  <cp:revision>59</cp:revision>
  <dcterms:created xsi:type="dcterms:W3CDTF">2012-11-28T14:59:08Z</dcterms:created>
  <dcterms:modified xsi:type="dcterms:W3CDTF">2012-12-01T05:59:08Z</dcterms:modified>
</cp:coreProperties>
</file>