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58" r:id="rId4"/>
    <p:sldId id="266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430A"/>
    <a:srgbClr val="8B3307"/>
    <a:srgbClr val="7B2E07"/>
    <a:srgbClr val="702906"/>
    <a:srgbClr val="F25D12"/>
    <a:srgbClr val="FF9900"/>
    <a:srgbClr val="421904"/>
    <a:srgbClr val="339933"/>
    <a:srgbClr val="66006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>
        <p:scale>
          <a:sx n="77" d="100"/>
          <a:sy n="77" d="100"/>
        </p:scale>
        <p:origin x="-17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7112202-C4AA-4A92-B2CA-407CD4D518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77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en-US"/>
              <a:t>16/07/96</a:t>
            </a:r>
            <a:endParaRPr lang="en-US" sz="120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en-US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060407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A5CDBC-6395-4F53-944E-BC7976E66E6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3E8A7A2-417F-4899-9259-7B58463CA0A1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28237-61AA-4357-B285-3A82920E739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D4534-FA85-46AB-AA50-8CFC25EBF7A1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3F6FD-ECB2-46F3-8044-B6E7B0961D0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0F93E-4826-4F2B-AB53-A14367FD9603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E35C6-5801-4618-8049-92F5A43F80E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37A8-FDBB-422D-A912-9845383E4CE8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16B6D5-A6E1-4B60-A0D5-ADB992DF768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90FF-310F-40F9-A796-7B0DD4AC7EF5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D7C60D-4302-4147-B27C-B6F2FD2CC07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A2E3-6E68-4492-825A-CDEA65958DD6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E71B4-043A-49F6-9891-21A923938B5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02556-DBA6-4C6F-BA07-5B5B2598E81D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FB786-AAC1-491B-9A3F-BBA5A1ACAE3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2D43-BE87-4BAF-9501-FC5B52ED2F39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8497FE-5C43-4156-B344-8105E833A380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E590B-B392-4A03-BB1E-5F4BA0884880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690165-F7EC-4E71-9CC4-6DFE6ABFF0B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9378-6D2E-4853-BBC0-41D4895AADE9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FC8B2-F4BE-4609-81DF-9C4A3B6FDAA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FF11-8ED3-4C18-A102-2E57B796BC44}" type="datetime1">
              <a:rPr lang="en-US"/>
              <a:pPr/>
              <a:t>10/10/2012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63606C4F-400A-4CCA-A0B9-A0DBFF6C0F5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331BB99D-BF22-4968-90E2-14F119BA256A}" type="datetime1">
              <a:rPr lang="en-US"/>
              <a:pPr/>
              <a:t>10/10/2012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101FB09D-A3C3-4282-A9C0-67D0D46FF5ED}" type="datetime1">
              <a:rPr lang="en-US"/>
              <a:pPr/>
              <a:t>10/10/2012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3988" y="914400"/>
            <a:ext cx="5484812" cy="1981200"/>
          </a:xfrm>
          <a:noFill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Bienvenidos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93988" y="3136900"/>
            <a:ext cx="6107112" cy="2122488"/>
          </a:xfrm>
          <a:noFill/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Teoría General del Estado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http:/guillermodocente.jimdo.com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Docente:  Guillermo León Betancur Hincapié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929199"/>
            <a:ext cx="4156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4048" y="980728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2040" y="2348880"/>
            <a:ext cx="36724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Pueden descargar el documento: Funciones del Derecho Constitucional.</a:t>
            </a:r>
            <a:endParaRPr lang="es-CO" sz="18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ts val="1200"/>
              </a:spcBef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Para descargar y contestar la encuesta que permite evaluar los contenidos de la pagina del docente Guillermo León Betancur Hincapié.</a:t>
            </a:r>
            <a:endParaRPr lang="es-CO" sz="1800" dirty="0">
              <a:solidFill>
                <a:srgbClr val="5C2305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71550"/>
            <a:ext cx="425995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692" y="3623667"/>
            <a:ext cx="2997324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4048" y="764704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2040" y="213285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Encuentra usted un espacio para dejar sus mensajes.  El contacto  es lugar de hacerlo y de enviarlo.</a:t>
            </a:r>
            <a:endParaRPr lang="es-CO" sz="1800" dirty="0">
              <a:solidFill>
                <a:srgbClr val="5C2305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685800"/>
            <a:ext cx="424566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7664" y="2852936"/>
            <a:ext cx="6264696" cy="785818"/>
          </a:xfrm>
          <a:noFill/>
          <a:ln/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25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Dudas  o Sugerencias ?</a:t>
            </a:r>
            <a:endParaRPr lang="en-US" sz="3200" b="1" dirty="0">
              <a:solidFill>
                <a:srgbClr val="F25D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2924944"/>
            <a:ext cx="6264696" cy="785818"/>
          </a:xfrm>
          <a:noFill/>
          <a:ln/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F25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n-US" sz="3200" b="1" i="1" dirty="0">
              <a:solidFill>
                <a:srgbClr val="F25D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71BAA9C4-F91D-4486-843C-1B63EA0D52DF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798984"/>
            <a:ext cx="6324600" cy="685800"/>
          </a:xfrm>
          <a:noFill/>
          <a:ln/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785926"/>
            <a:ext cx="6858048" cy="4191000"/>
          </a:xfrm>
          <a:noFill/>
          <a:ln/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es-CO" sz="2400" b="1" dirty="0" smtClean="0">
                <a:solidFill>
                  <a:srgbClr val="B64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terminar esta presentación usted estará en capacidad de:</a:t>
            </a:r>
          </a:p>
          <a:p>
            <a:pPr marL="0" indent="0">
              <a:spcBef>
                <a:spcPts val="600"/>
              </a:spcBef>
              <a:buNone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las generalidades de la página </a:t>
            </a:r>
          </a:p>
          <a:p>
            <a:pPr marL="180000" indent="0">
              <a:spcBef>
                <a:spcPts val="600"/>
              </a:spcBef>
              <a:buNone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s-CO" sz="2400" b="1" dirty="0" smtClean="0">
                <a:solidFill>
                  <a:srgbClr val="8B3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algunas características básicas técnicas para su </a:t>
            </a:r>
            <a:r>
              <a:rPr lang="es-CO" sz="2400" b="1" dirty="0" smtClean="0">
                <a:solidFill>
                  <a:srgbClr val="8B3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funcionamiento.</a:t>
            </a:r>
            <a:endParaRPr lang="es-CO" sz="2400" b="1" dirty="0" smtClean="0">
              <a:solidFill>
                <a:srgbClr val="8B33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264C7427-299D-4B6A-88DA-9E6157E15EC3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838200"/>
            <a:ext cx="6324600" cy="685800"/>
          </a:xfrm>
          <a:noFill/>
          <a:ln/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754188"/>
            <a:ext cx="6940573" cy="4186237"/>
          </a:xfrm>
          <a:noFill/>
          <a:ln/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None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operar la información de los contenidos de la página del docente   Guillermo León Betancur Hincapié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http:/guillermodocente.jimdo.com)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spcBef>
                <a:spcPts val="0"/>
              </a:spcBef>
              <a:buClrTx/>
              <a:buFontTx/>
              <a:buNone/>
            </a:pPr>
            <a:r>
              <a:rPr lang="es-CO" sz="2000" b="1" dirty="0" smtClean="0">
                <a:solidFill>
                  <a:srgbClr val="7029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utilizan las TICs como herramientas para el proceso: Enseñanza – Aprendizaje.</a:t>
            </a:r>
          </a:p>
          <a:p>
            <a:pPr marL="0" indent="0" algn="just">
              <a:spcBef>
                <a:spcPts val="0"/>
              </a:spcBef>
              <a:buClrTx/>
              <a:buFontTx/>
              <a:buNone/>
            </a:pPr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ClrTx/>
              <a:buFontTx/>
              <a:buNone/>
            </a:pP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permite al estudiante de Derecho matriculado en la Teoría General del Estado, acceder a todos los </a:t>
            </a: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contenidos: </a:t>
            </a: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otas</a:t>
            </a: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exámenes en línea, </a:t>
            </a:r>
            <a:r>
              <a:rPr lang="es-CO" sz="2000" b="1" dirty="0" err="1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vokis</a:t>
            </a: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libros electrónicos, presentaciones, crucigramas, ente </a:t>
            </a:r>
            <a:r>
              <a:rPr lang="es-CO" sz="2000" b="1" dirty="0" smtClean="0">
                <a:solidFill>
                  <a:srgbClr val="7B2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otros. </a:t>
            </a:r>
            <a:endParaRPr lang="en-US" sz="2000" b="1" dirty="0">
              <a:solidFill>
                <a:srgbClr val="7B2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72066" y="1071546"/>
            <a:ext cx="3571900" cy="571504"/>
          </a:xfrm>
          <a:noFill/>
          <a:ln/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4238638" cy="53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857752" y="1857364"/>
            <a:ext cx="37147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800" dirty="0" smtClean="0">
                <a:solidFill>
                  <a:srgbClr val="B6430A"/>
                </a:solidFill>
                <a:latin typeface="+mn-lt"/>
              </a:rPr>
              <a:t>Ingresando en navegador de internet a : </a:t>
            </a:r>
            <a:endParaRPr lang="es-CO" sz="1800" dirty="0" smtClean="0">
              <a:solidFill>
                <a:srgbClr val="B6430A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5C2305"/>
              </a:buClr>
            </a:pP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http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:/guillermodocente.jimdo.com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C2305"/>
              </a:buClr>
            </a:pP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Accede a la página, donde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encuentra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la </a:t>
            </a:r>
            <a:r>
              <a:rPr lang="en-US" sz="1800" dirty="0" err="1">
                <a:solidFill>
                  <a:srgbClr val="5C2305"/>
                </a:solidFill>
                <a:latin typeface="+mn-lt"/>
              </a:rPr>
              <a:t>b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ienvenida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, un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contador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de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visitas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,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anotaciones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del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docente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y la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información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de 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contacto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del </a:t>
            </a:r>
            <a:r>
              <a:rPr lang="en-US" sz="1800" dirty="0" err="1">
                <a:solidFill>
                  <a:srgbClr val="5C2305"/>
                </a:solidFill>
                <a:latin typeface="+mn-lt"/>
              </a:rPr>
              <a:t>a</a:t>
            </a:r>
            <a:r>
              <a:rPr lang="en-US" sz="1800" dirty="0" err="1" smtClean="0">
                <a:solidFill>
                  <a:srgbClr val="5C2305"/>
                </a:solidFill>
                <a:latin typeface="+mn-lt"/>
              </a:rPr>
              <a:t>bogado</a:t>
            </a:r>
            <a:r>
              <a:rPr lang="en-US" sz="1800" dirty="0" smtClean="0">
                <a:solidFill>
                  <a:srgbClr val="5C2305"/>
                </a:solidFill>
                <a:latin typeface="+mn-lt"/>
              </a:rPr>
              <a:t> Guillermo León Betancur Hincapié.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CO" sz="18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72066" y="1071546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2225184"/>
            <a:ext cx="3714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2000" dirty="0" smtClean="0">
                <a:solidFill>
                  <a:srgbClr val="B6430A"/>
                </a:solidFill>
                <a:latin typeface="+mn-lt"/>
              </a:rPr>
              <a:t>Al ingresar al módulo, usted encontrará:</a:t>
            </a: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endParaRPr lang="es-CO" sz="20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° Carta Descriptiva, Documento en Word, para descargar.</a:t>
            </a: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endParaRPr lang="es-CO" sz="20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° Libro Electrónico: Carta descriptiva, el cual puede visualizar directamente.</a:t>
            </a:r>
            <a:endParaRPr lang="es-CO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642918"/>
            <a:ext cx="4357717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72066" y="836712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1928802"/>
            <a:ext cx="3714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° Un Voki que al activarlo escuchará un mensaje.</a:t>
            </a:r>
            <a:endParaRPr lang="es-CO" sz="20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endParaRPr lang="es-CO" sz="20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° Docu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mento en PDF que puede descargar para conocer Las Funciones del Estado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.</a:t>
            </a:r>
            <a:endParaRPr lang="es-CO" sz="20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endParaRPr lang="es-CO" sz="20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°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Una Presentación que puede descargar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con el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Origen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y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Consolidación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del Estado </a:t>
            </a:r>
            <a:r>
              <a:rPr lang="es-CO" sz="2000" dirty="0" smtClean="0">
                <a:solidFill>
                  <a:srgbClr val="5C2305"/>
                </a:solidFill>
                <a:latin typeface="+mn-lt"/>
              </a:rPr>
              <a:t>Moderno.</a:t>
            </a:r>
            <a:endParaRPr lang="es-CO" sz="2000" dirty="0"/>
          </a:p>
        </p:txBody>
      </p:sp>
      <p:grpSp>
        <p:nvGrpSpPr>
          <p:cNvPr id="9" name="3 Grupo"/>
          <p:cNvGrpSpPr/>
          <p:nvPr/>
        </p:nvGrpSpPr>
        <p:grpSpPr>
          <a:xfrm>
            <a:off x="467544" y="692696"/>
            <a:ext cx="4320480" cy="5544616"/>
            <a:chOff x="0" y="0"/>
            <a:chExt cx="8364220" cy="68831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364220" cy="6383268"/>
            </a:xfrm>
            <a:prstGeom prst="rect">
              <a:avLst/>
            </a:prstGeom>
            <a:noFill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9406" y="1907692"/>
              <a:ext cx="5884573" cy="49754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72066" y="692696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1628800"/>
            <a:ext cx="3714776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900" dirty="0" smtClean="0">
                <a:solidFill>
                  <a:srgbClr val="5C2305"/>
                </a:solidFill>
                <a:latin typeface="+mn-lt"/>
              </a:rPr>
              <a:t>° Archivo en Excel que al descargalo puede tener el calendario de las exposiciones que debe realizar el grupo.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900" dirty="0" smtClean="0">
                <a:solidFill>
                  <a:srgbClr val="5C2305"/>
                </a:solidFill>
                <a:latin typeface="+mn-lt"/>
              </a:rPr>
              <a:t>° Documento en Word que al descargarlo encontrará anotaciones  Orígenes del Estado.</a:t>
            </a:r>
            <a:endParaRPr lang="es-CO" sz="19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900" dirty="0" smtClean="0">
                <a:solidFill>
                  <a:srgbClr val="5C2305"/>
                </a:solidFill>
                <a:latin typeface="+mn-lt"/>
              </a:rPr>
              <a:t>° Voki que informa sobre </a:t>
            </a:r>
            <a:r>
              <a:rPr lang="es-CO" sz="1900" dirty="0" smtClean="0">
                <a:solidFill>
                  <a:srgbClr val="5C2305"/>
                </a:solidFill>
                <a:latin typeface="+mn-lt"/>
              </a:rPr>
              <a:t>el Estado</a:t>
            </a:r>
            <a:r>
              <a:rPr lang="es-CO" sz="1900" dirty="0" smtClean="0">
                <a:solidFill>
                  <a:srgbClr val="5C2305"/>
                </a:solidFill>
                <a:latin typeface="+mn-lt"/>
              </a:rPr>
              <a:t>.</a:t>
            </a:r>
            <a:endParaRPr lang="es-CO" sz="19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900" dirty="0" smtClean="0">
                <a:solidFill>
                  <a:srgbClr val="5C2305"/>
                </a:solidFill>
                <a:latin typeface="+mn-lt"/>
              </a:rPr>
              <a:t>° Presentación que puede descargar para el estudio y aprendizaje de El Poder.</a:t>
            </a:r>
            <a:endParaRPr lang="es-CO" sz="1900" dirty="0"/>
          </a:p>
        </p:txBody>
      </p:sp>
      <p:grpSp>
        <p:nvGrpSpPr>
          <p:cNvPr id="12" name="4 Grupo"/>
          <p:cNvGrpSpPr/>
          <p:nvPr/>
        </p:nvGrpSpPr>
        <p:grpSpPr>
          <a:xfrm>
            <a:off x="395536" y="764704"/>
            <a:ext cx="4392488" cy="5354101"/>
            <a:chOff x="0" y="0"/>
            <a:chExt cx="9437881" cy="75398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437881" cy="6542978"/>
            </a:xfrm>
            <a:prstGeom prst="rect">
              <a:avLst/>
            </a:prstGeom>
            <a:noFill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864" y="2288323"/>
              <a:ext cx="6632653" cy="52515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4048" y="764704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1928802"/>
            <a:ext cx="3714776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Presentación con información de Fines del Estado.</a:t>
            </a:r>
            <a:endParaRPr lang="es-CO" sz="18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endParaRPr lang="es-CO" sz="18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Vínculo para presentar examen del tercer seguimiento, esta evaluación se implemento con la herramienta </a:t>
            </a:r>
            <a:r>
              <a:rPr lang="es-CO" sz="1800" dirty="0" err="1" smtClean="0">
                <a:solidFill>
                  <a:srgbClr val="5C2305"/>
                </a:solidFill>
                <a:latin typeface="+mn-lt"/>
              </a:rPr>
              <a:t>thatquiz</a:t>
            </a: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 .</a:t>
            </a:r>
            <a:endParaRPr lang="es-CO" sz="18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endParaRPr lang="es-CO" sz="18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Evaluación con el desarrollo de un crucigrama.</a:t>
            </a:r>
            <a:endParaRPr lang="es-CO" sz="1800" dirty="0"/>
          </a:p>
        </p:txBody>
      </p:sp>
      <p:grpSp>
        <p:nvGrpSpPr>
          <p:cNvPr id="8" name="11 Grupo"/>
          <p:cNvGrpSpPr/>
          <p:nvPr/>
        </p:nvGrpSpPr>
        <p:grpSpPr>
          <a:xfrm>
            <a:off x="323528" y="548680"/>
            <a:ext cx="4392488" cy="5688632"/>
            <a:chOff x="0" y="0"/>
            <a:chExt cx="9437881" cy="88313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437881" cy="6542978"/>
            </a:xfrm>
            <a:prstGeom prst="rect">
              <a:avLst/>
            </a:prstGeom>
            <a:noFill/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20976" y="6539726"/>
              <a:ext cx="506683" cy="2149165"/>
            </a:xfrm>
            <a:prstGeom prst="rect">
              <a:avLst/>
            </a:prstGeom>
            <a:noFill/>
          </p:spPr>
        </p:pic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39725"/>
              <a:ext cx="2416097" cy="2177740"/>
            </a:xfrm>
            <a:prstGeom prst="rect">
              <a:avLst/>
            </a:prstGeom>
            <a:noFill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92867" y="2288323"/>
              <a:ext cx="6597804" cy="65429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fecha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494D041-B16C-4B40-854A-5E084A38103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4048" y="764704"/>
            <a:ext cx="3571900" cy="785818"/>
          </a:xfrm>
          <a:noFill/>
          <a:ln/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Teoría General del Estado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1772816"/>
            <a:ext cx="3714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El vínculo que lo llevará a presentar en línea el examen parcial del Grupo 210.</a:t>
            </a:r>
            <a:endParaRPr lang="es-CO" sz="1800" dirty="0" smtClean="0">
              <a:solidFill>
                <a:srgbClr val="5C2305"/>
              </a:solidFill>
              <a:latin typeface="+mn-lt"/>
            </a:endParaRP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° Podrá descargar para su conocimiento documentos en PDF con los contenidos: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-La Constitución Política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-Documento Control </a:t>
            </a: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Constitucional.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buClr>
                <a:srgbClr val="5C2305"/>
              </a:buClr>
            </a:pPr>
            <a:r>
              <a:rPr lang="es-CO" sz="1800" dirty="0" smtClean="0">
                <a:solidFill>
                  <a:srgbClr val="5C2305"/>
                </a:solidFill>
                <a:latin typeface="+mn-lt"/>
              </a:rPr>
              <a:t>-La Supremacía Constitucional.</a:t>
            </a:r>
            <a:endParaRPr lang="es-CO" sz="1800" dirty="0">
              <a:solidFill>
                <a:srgbClr val="5C2305"/>
              </a:solidFill>
              <a:latin typeface="+mn-lt"/>
            </a:endParaRPr>
          </a:p>
        </p:txBody>
      </p:sp>
      <p:grpSp>
        <p:nvGrpSpPr>
          <p:cNvPr id="13" name="5 Grupo"/>
          <p:cNvGrpSpPr/>
          <p:nvPr/>
        </p:nvGrpSpPr>
        <p:grpSpPr>
          <a:xfrm>
            <a:off x="539552" y="764704"/>
            <a:ext cx="4176464" cy="5351874"/>
            <a:chOff x="0" y="0"/>
            <a:chExt cx="7503572" cy="638326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503572" cy="6383268"/>
            </a:xfrm>
            <a:prstGeom prst="rect">
              <a:avLst/>
            </a:prstGeom>
            <a:noFill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6346" y="2096798"/>
              <a:ext cx="5250365" cy="32261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theme/theme1.xml><?xml version="1.0" encoding="utf-8"?>
<a:theme xmlns:a="http://schemas.openxmlformats.org/drawingml/2006/main" name="Presentación de bienvenida de vuelta al colegio">
  <a:themeElements>
    <a:clrScheme name="Class Welcome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Class Welco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ass Welcome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de vuelta al colegio</Template>
  <TotalTime>621</TotalTime>
  <Words>474</Words>
  <Application>Microsoft Office PowerPoint</Application>
  <PresentationFormat>Presentación en pantalla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Presentación de bienvenida de vuelta al colegio</vt:lpstr>
      <vt:lpstr>¡Bienvenidos!</vt:lpstr>
      <vt:lpstr>OBJETIVOS</vt:lpstr>
      <vt:lpstr>CONTENIDOS</vt:lpstr>
      <vt:lpstr>Módulo de Inicio</vt:lpstr>
      <vt:lpstr>Módulo Teoría General del Estado</vt:lpstr>
      <vt:lpstr>Módulo Teoría General del Estado</vt:lpstr>
      <vt:lpstr>Módulo Teoría General del Estado</vt:lpstr>
      <vt:lpstr>Módulo Teoría General del Estado</vt:lpstr>
      <vt:lpstr>Módulo Teoría General del Estado</vt:lpstr>
      <vt:lpstr>Módulo Teoría General del Estado</vt:lpstr>
      <vt:lpstr>Módulo Teoría General del Estado</vt:lpstr>
      <vt:lpstr>¿ Dudas  o Sugerencias ?</vt:lpstr>
      <vt:lpstr>GRACIAS</vt:lpstr>
    </vt:vector>
  </TitlesOfParts>
  <Company>ISAGEN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GEN2069</dc:creator>
  <cp:lastModifiedBy>LENOVO</cp:lastModifiedBy>
  <cp:revision>70</cp:revision>
  <cp:lastPrinted>1996-03-19T21:02:48Z</cp:lastPrinted>
  <dcterms:created xsi:type="dcterms:W3CDTF">2012-10-08T21:47:50Z</dcterms:created>
  <dcterms:modified xsi:type="dcterms:W3CDTF">2012-10-11T04:21:13Z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TC010183873082</vt:lpwstr>
  </property>
</Properties>
</file>