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59" r:id="rId4"/>
    <p:sldId id="258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D0E712EC-7FAC-4B78-8AB6-FEB623E8B5BC}" type="datetimeFigureOut">
              <a:rPr lang="es-CL" smtClean="0"/>
              <a:t>30-10-2011</a:t>
            </a:fld>
            <a:endParaRPr lang="es-C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endParaRPr lang="es-C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9E9F8BA3-030D-442E-A931-320FA199A41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712EC-7FAC-4B78-8AB6-FEB623E8B5BC}" type="datetimeFigureOut">
              <a:rPr lang="es-CL" smtClean="0"/>
              <a:t>30-10-2011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F8BA3-030D-442E-A931-320FA199A41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712EC-7FAC-4B78-8AB6-FEB623E8B5BC}" type="datetimeFigureOut">
              <a:rPr lang="es-CL" smtClean="0"/>
              <a:t>30-10-2011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F8BA3-030D-442E-A931-320FA199A41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712EC-7FAC-4B78-8AB6-FEB623E8B5BC}" type="datetimeFigureOut">
              <a:rPr lang="es-CL" smtClean="0"/>
              <a:t>30-10-2011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F8BA3-030D-442E-A931-320FA199A41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712EC-7FAC-4B78-8AB6-FEB623E8B5BC}" type="datetimeFigureOut">
              <a:rPr lang="es-CL" smtClean="0"/>
              <a:t>30-10-2011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F8BA3-030D-442E-A931-320FA199A41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712EC-7FAC-4B78-8AB6-FEB623E8B5BC}" type="datetimeFigureOut">
              <a:rPr lang="es-CL" smtClean="0"/>
              <a:t>30-10-2011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F8BA3-030D-442E-A931-320FA199A41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712EC-7FAC-4B78-8AB6-FEB623E8B5BC}" type="datetimeFigureOut">
              <a:rPr lang="es-CL" smtClean="0"/>
              <a:t>30-10-2011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F8BA3-030D-442E-A931-320FA199A41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712EC-7FAC-4B78-8AB6-FEB623E8B5BC}" type="datetimeFigureOut">
              <a:rPr lang="es-CL" smtClean="0"/>
              <a:t>30-10-2011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F8BA3-030D-442E-A931-320FA199A41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712EC-7FAC-4B78-8AB6-FEB623E8B5BC}" type="datetimeFigureOut">
              <a:rPr lang="es-CL" smtClean="0"/>
              <a:t>30-10-2011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F8BA3-030D-442E-A931-320FA199A41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712EC-7FAC-4B78-8AB6-FEB623E8B5BC}" type="datetimeFigureOut">
              <a:rPr lang="es-CL" smtClean="0"/>
              <a:t>30-10-2011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F8BA3-030D-442E-A931-320FA199A41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712EC-7FAC-4B78-8AB6-FEB623E8B5BC}" type="datetimeFigureOut">
              <a:rPr lang="es-CL" smtClean="0"/>
              <a:t>30-10-2011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F8BA3-030D-442E-A931-320FA199A41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0E712EC-7FAC-4B78-8AB6-FEB623E8B5BC}" type="datetimeFigureOut">
              <a:rPr lang="es-CL" smtClean="0"/>
              <a:t>30-10-2011</a:t>
            </a:fld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E9F8BA3-030D-442E-A931-320FA199A412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143000"/>
          </a:xfrm>
        </p:spPr>
        <p:txBody>
          <a:bodyPr/>
          <a:lstStyle/>
          <a:p>
            <a:r>
              <a:rPr lang="es-CL" dirty="0" smtClean="0"/>
              <a:t>TABLA DE DATOS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dirty="0" smtClean="0">
                <a:solidFill>
                  <a:srgbClr val="FF3300"/>
                </a:solidFill>
                <a:latin typeface="Arial Black" pitchFamily="34" charset="0"/>
              </a:rPr>
              <a:t>GRÁFICO </a:t>
            </a:r>
            <a:r>
              <a:rPr lang="en-US" dirty="0">
                <a:solidFill>
                  <a:srgbClr val="FF3300"/>
                </a:solidFill>
                <a:latin typeface="Arial Black" pitchFamily="34" charset="0"/>
              </a:rPr>
              <a:t>DE BARRAS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71600" y="2492896"/>
            <a:ext cx="25942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 Narrow" pitchFamily="34" charset="0"/>
              </a:rPr>
              <a:t>El </a:t>
            </a:r>
            <a:r>
              <a:rPr lang="en-US" sz="2800" b="1" dirty="0" err="1" smtClean="0">
                <a:latin typeface="Arial Narrow" pitchFamily="34" charset="0"/>
              </a:rPr>
              <a:t>gráfico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>
                <a:latin typeface="Arial Narrow" pitchFamily="34" charset="0"/>
              </a:rPr>
              <a:t>de barras se </a:t>
            </a:r>
            <a:r>
              <a:rPr lang="en-US" sz="2800" b="1" dirty="0" err="1">
                <a:latin typeface="Arial Narrow" pitchFamily="34" charset="0"/>
              </a:rPr>
              <a:t>usa</a:t>
            </a:r>
            <a:r>
              <a:rPr lang="en-US" sz="2800" b="1" dirty="0">
                <a:latin typeface="Arial Narrow" pitchFamily="34" charset="0"/>
              </a:rPr>
              <a:t> </a:t>
            </a:r>
            <a:r>
              <a:rPr lang="en-US" sz="2800" b="1" dirty="0" err="1">
                <a:latin typeface="Arial Narrow" pitchFamily="34" charset="0"/>
              </a:rPr>
              <a:t>para</a:t>
            </a:r>
            <a:r>
              <a:rPr lang="en-US" sz="2800" b="1" dirty="0">
                <a:latin typeface="Arial Narrow" pitchFamily="34" charset="0"/>
              </a:rPr>
              <a:t> </a:t>
            </a:r>
            <a:r>
              <a:rPr lang="en-US" sz="2800" b="1" dirty="0" err="1">
                <a:latin typeface="Arial Narrow" pitchFamily="34" charset="0"/>
              </a:rPr>
              <a:t>mostrar</a:t>
            </a:r>
            <a:r>
              <a:rPr lang="en-US" sz="2800" b="1" dirty="0">
                <a:latin typeface="Arial Narrow" pitchFamily="34" charset="0"/>
              </a:rPr>
              <a:t> </a:t>
            </a:r>
            <a:r>
              <a:rPr lang="en-US" sz="2800" b="1" dirty="0" err="1">
                <a:latin typeface="Arial Narrow" pitchFamily="34" charset="0"/>
              </a:rPr>
              <a:t>datos</a:t>
            </a:r>
            <a:r>
              <a:rPr lang="en-US" sz="2800" b="1" dirty="0">
                <a:latin typeface="Arial Narrow" pitchFamily="34" charset="0"/>
              </a:rPr>
              <a:t> </a:t>
            </a:r>
            <a:r>
              <a:rPr lang="en-US" sz="2800" b="1" dirty="0" err="1">
                <a:latin typeface="Arial Narrow" pitchFamily="34" charset="0"/>
              </a:rPr>
              <a:t>que</a:t>
            </a:r>
            <a:r>
              <a:rPr lang="en-US" sz="2800" b="1" dirty="0">
                <a:latin typeface="Arial Narrow" pitchFamily="34" charset="0"/>
              </a:rPr>
              <a:t> se </a:t>
            </a:r>
            <a:r>
              <a:rPr lang="en-US" sz="2800" b="1" dirty="0" err="1">
                <a:latin typeface="Arial Narrow" pitchFamily="34" charset="0"/>
              </a:rPr>
              <a:t>pueden</a:t>
            </a:r>
            <a:r>
              <a:rPr lang="en-US" sz="2800" b="1" dirty="0">
                <a:latin typeface="Arial Narrow" pitchFamily="34" charset="0"/>
              </a:rPr>
              <a:t> </a:t>
            </a:r>
            <a:r>
              <a:rPr lang="en-US" sz="2800" b="1" dirty="0" err="1">
                <a:latin typeface="Arial Narrow" pitchFamily="34" charset="0"/>
              </a:rPr>
              <a:t>contar</a:t>
            </a:r>
            <a:r>
              <a:rPr lang="en-US" sz="2800" b="1" dirty="0">
                <a:latin typeface="Arial Narrow" pitchFamily="34" charset="0"/>
              </a:rPr>
              <a:t>. 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029200" y="7620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latin typeface="Arial Black" pitchFamily="34" charset="0"/>
              </a:rPr>
              <a:t>Ejemplo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581400" y="1600200"/>
            <a:ext cx="4800600" cy="4419600"/>
            <a:chOff x="2256" y="1008"/>
            <a:chExt cx="3024" cy="278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256" y="1392"/>
              <a:ext cx="384" cy="1920"/>
              <a:chOff x="2016" y="1632"/>
              <a:chExt cx="384" cy="1920"/>
            </a:xfrm>
          </p:grpSpPr>
          <p:sp>
            <p:nvSpPr>
              <p:cNvPr id="8199" name="Line 7"/>
              <p:cNvSpPr>
                <a:spLocks noChangeShapeType="1"/>
              </p:cNvSpPr>
              <p:nvPr/>
            </p:nvSpPr>
            <p:spPr bwMode="auto">
              <a:xfrm>
                <a:off x="2400" y="1632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 rot="-5400000">
                <a:off x="1392" y="2496"/>
                <a:ext cx="14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 Narrow" pitchFamily="34" charset="0"/>
                  </a:rPr>
                  <a:t>CANTIDAD DE ESTUDIANTES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640" y="3312"/>
              <a:ext cx="2640" cy="480"/>
              <a:chOff x="2400" y="3552"/>
              <a:chExt cx="2640" cy="480"/>
            </a:xfrm>
          </p:grpSpPr>
          <p:sp>
            <p:nvSpPr>
              <p:cNvPr id="8202" name="Line 10"/>
              <p:cNvSpPr>
                <a:spLocks noChangeShapeType="1"/>
              </p:cNvSpPr>
              <p:nvPr/>
            </p:nvSpPr>
            <p:spPr bwMode="auto">
              <a:xfrm>
                <a:off x="2400" y="3552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880" y="3840"/>
                <a:ext cx="19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 Narrow" pitchFamily="34" charset="0"/>
                  </a:rPr>
                  <a:t>COLORES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2448" y="3643"/>
                <a:ext cx="25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/>
                  <a:t>   CONGA      GUITARRA        PIANO         TROMPETA</a:t>
                </a:r>
              </a:p>
            </p:txBody>
          </p:sp>
        </p:grp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2640" y="1008"/>
              <a:ext cx="26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u="sng"/>
                <a:t>Instrumentos preferidos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2400" y="1488"/>
              <a:ext cx="298" cy="1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10</a:t>
              </a:r>
            </a:p>
            <a:p>
              <a:pPr algn="ctr">
                <a:spcBef>
                  <a:spcPct val="50000"/>
                </a:spcBef>
              </a:pPr>
              <a:r>
                <a:rPr lang="en-US" sz="1200"/>
                <a:t>9</a:t>
              </a:r>
            </a:p>
            <a:p>
              <a:pPr algn="ctr">
                <a:spcBef>
                  <a:spcPct val="50000"/>
                </a:spcBef>
              </a:pPr>
              <a:r>
                <a:rPr lang="en-US" sz="1200"/>
                <a:t>8</a:t>
              </a:r>
            </a:p>
            <a:p>
              <a:pPr algn="ctr">
                <a:spcBef>
                  <a:spcPct val="50000"/>
                </a:spcBef>
              </a:pPr>
              <a:r>
                <a:rPr lang="en-US" sz="1200"/>
                <a:t>7</a:t>
              </a:r>
            </a:p>
            <a:p>
              <a:pPr algn="ctr">
                <a:spcBef>
                  <a:spcPct val="50000"/>
                </a:spcBef>
              </a:pPr>
              <a:r>
                <a:rPr lang="en-US" sz="1200"/>
                <a:t>6</a:t>
              </a:r>
            </a:p>
            <a:p>
              <a:pPr algn="ctr">
                <a:spcBef>
                  <a:spcPct val="50000"/>
                </a:spcBef>
              </a:pPr>
              <a:r>
                <a:rPr lang="en-US" sz="1200"/>
                <a:t>5</a:t>
              </a:r>
            </a:p>
            <a:p>
              <a:pPr algn="ctr">
                <a:spcBef>
                  <a:spcPct val="50000"/>
                </a:spcBef>
              </a:pPr>
              <a:r>
                <a:rPr lang="en-US" sz="1200"/>
                <a:t>4</a:t>
              </a:r>
            </a:p>
            <a:p>
              <a:pPr algn="ctr">
                <a:spcBef>
                  <a:spcPct val="50000"/>
                </a:spcBef>
              </a:pPr>
              <a:r>
                <a:rPr lang="en-US" sz="1200"/>
                <a:t>3</a:t>
              </a:r>
            </a:p>
            <a:p>
              <a:pPr algn="ctr">
                <a:spcBef>
                  <a:spcPct val="50000"/>
                </a:spcBef>
              </a:pPr>
              <a:r>
                <a:rPr lang="en-US" sz="1200"/>
                <a:t>2</a:t>
              </a:r>
            </a:p>
            <a:p>
              <a:pPr algn="ctr">
                <a:spcBef>
                  <a:spcPct val="50000"/>
                </a:spcBef>
              </a:pPr>
              <a:r>
                <a:rPr lang="en-US" sz="1200"/>
                <a:t>1</a:t>
              </a:r>
            </a:p>
            <a:p>
              <a:pPr algn="ctr">
                <a:spcBef>
                  <a:spcPct val="50000"/>
                </a:spcBef>
              </a:pPr>
              <a:r>
                <a:rPr lang="en-US" sz="1200"/>
                <a:t>0</a:t>
              </a:r>
            </a:p>
          </p:txBody>
        </p:sp>
      </p:grp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4419600" y="3581400"/>
            <a:ext cx="609600" cy="16764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CL">
              <a:solidFill>
                <a:srgbClr val="FF3300"/>
              </a:solidFill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334000" y="4724400"/>
            <a:ext cx="609600" cy="533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248400" y="4419600"/>
            <a:ext cx="609600" cy="838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7239000" y="2514600"/>
            <a:ext cx="609600" cy="2743200"/>
          </a:xfrm>
          <a:prstGeom prst="rect">
            <a:avLst/>
          </a:prstGeom>
          <a:solidFill>
            <a:srgbClr val="33CC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autoUpdateAnimBg="0"/>
      <p:bldP spid="8197" grpId="0" autoUpdateAnimBg="0"/>
      <p:bldP spid="8207" grpId="0" animBg="1" autoUpdateAnimBg="0"/>
      <p:bldP spid="8208" grpId="0" animBg="1"/>
      <p:bldP spid="8209" grpId="0" animBg="1"/>
      <p:bldP spid="82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14400" y="6096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Arial Black" pitchFamily="34" charset="0"/>
              </a:rPr>
              <a:t>¿</a:t>
            </a:r>
            <a:r>
              <a:rPr lang="en-US" sz="2800" dirty="0" err="1">
                <a:latin typeface="Arial Black" pitchFamily="34" charset="0"/>
              </a:rPr>
              <a:t>Qué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es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una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i="1" dirty="0">
                <a:solidFill>
                  <a:srgbClr val="FF3300"/>
                </a:solidFill>
                <a:latin typeface="Arial Black" pitchFamily="34" charset="0"/>
              </a:rPr>
              <a:t>TABLA DE </a:t>
            </a:r>
            <a:r>
              <a:rPr lang="en-US" sz="2800" i="1" dirty="0" smtClean="0">
                <a:solidFill>
                  <a:srgbClr val="FF3300"/>
                </a:solidFill>
                <a:latin typeface="Arial Black" pitchFamily="34" charset="0"/>
              </a:rPr>
              <a:t>DATOS</a:t>
            </a:r>
            <a:r>
              <a:rPr lang="en-US" sz="2800" dirty="0" smtClean="0">
                <a:latin typeface="Arial Black" pitchFamily="34" charset="0"/>
              </a:rPr>
              <a:t>?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66800" y="129540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 Narrow" pitchFamily="34" charset="0"/>
              </a:rPr>
              <a:t>La </a:t>
            </a:r>
            <a:r>
              <a:rPr lang="en-US" sz="2800" b="1" dirty="0" err="1">
                <a:solidFill>
                  <a:srgbClr val="FF3300"/>
                </a:solidFill>
                <a:latin typeface="Arial Narrow" pitchFamily="34" charset="0"/>
              </a:rPr>
              <a:t>tabla</a:t>
            </a:r>
            <a:r>
              <a:rPr lang="en-US" sz="2800" b="1" dirty="0">
                <a:solidFill>
                  <a:srgbClr val="FF3300"/>
                </a:solidFill>
                <a:latin typeface="Arial Narrow" pitchFamily="34" charset="0"/>
              </a:rPr>
              <a:t> de </a:t>
            </a:r>
            <a:r>
              <a:rPr lang="en-US" sz="2800" b="1" dirty="0" err="1" smtClean="0">
                <a:solidFill>
                  <a:srgbClr val="FF3300"/>
                </a:solidFill>
                <a:latin typeface="Arial Narrow" pitchFamily="34" charset="0"/>
              </a:rPr>
              <a:t>datos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>
                <a:latin typeface="Arial Narrow" pitchFamily="34" charset="0"/>
              </a:rPr>
              <a:t>es</a:t>
            </a:r>
            <a:r>
              <a:rPr lang="en-US" sz="2800" b="1" dirty="0">
                <a:latin typeface="Arial Narrow" pitchFamily="34" charset="0"/>
              </a:rPr>
              <a:t> </a:t>
            </a:r>
            <a:r>
              <a:rPr lang="en-US" sz="2800" b="1" dirty="0" err="1">
                <a:latin typeface="Arial Narrow" pitchFamily="34" charset="0"/>
              </a:rPr>
              <a:t>aquella</a:t>
            </a:r>
            <a:r>
              <a:rPr lang="en-US" sz="2800" b="1" dirty="0">
                <a:latin typeface="Arial Narrow" pitchFamily="34" charset="0"/>
              </a:rPr>
              <a:t> en la </a:t>
            </a:r>
            <a:r>
              <a:rPr lang="en-US" sz="2800" b="1" dirty="0" err="1">
                <a:latin typeface="Arial Narrow" pitchFamily="34" charset="0"/>
              </a:rPr>
              <a:t>que</a:t>
            </a:r>
            <a:r>
              <a:rPr lang="en-US" sz="2800" b="1" dirty="0">
                <a:latin typeface="Arial Narrow" pitchFamily="34" charset="0"/>
              </a:rPr>
              <a:t> se </a:t>
            </a:r>
            <a:r>
              <a:rPr lang="en-US" sz="2800" b="1" dirty="0" err="1">
                <a:latin typeface="Arial Narrow" pitchFamily="34" charset="0"/>
              </a:rPr>
              <a:t>organizan</a:t>
            </a:r>
            <a:r>
              <a:rPr lang="en-US" sz="2800" b="1" dirty="0">
                <a:latin typeface="Arial Narrow" pitchFamily="34" charset="0"/>
              </a:rPr>
              <a:t> los </a:t>
            </a:r>
            <a:r>
              <a:rPr lang="en-US" sz="2800" b="1" dirty="0" err="1">
                <a:latin typeface="Arial Narrow" pitchFamily="34" charset="0"/>
              </a:rPr>
              <a:t>datos</a:t>
            </a:r>
            <a:r>
              <a:rPr lang="en-US" sz="2800" b="1" dirty="0">
                <a:latin typeface="Arial Narrow" pitchFamily="34" charset="0"/>
              </a:rPr>
              <a:t> </a:t>
            </a:r>
            <a:r>
              <a:rPr lang="en-US" sz="2800" b="1" dirty="0" err="1">
                <a:latin typeface="Arial Narrow" pitchFamily="34" charset="0"/>
              </a:rPr>
              <a:t>luego</a:t>
            </a:r>
            <a:r>
              <a:rPr lang="en-US" sz="2800" b="1" dirty="0">
                <a:latin typeface="Arial Narrow" pitchFamily="34" charset="0"/>
              </a:rPr>
              <a:t> de </a:t>
            </a:r>
            <a:r>
              <a:rPr lang="en-US" sz="2800" b="1" dirty="0" err="1">
                <a:latin typeface="Arial Narrow" pitchFamily="34" charset="0"/>
              </a:rPr>
              <a:t>realizar</a:t>
            </a:r>
            <a:r>
              <a:rPr lang="en-US" sz="2800" b="1" dirty="0">
                <a:latin typeface="Arial Narrow" pitchFamily="34" charset="0"/>
              </a:rPr>
              <a:t> </a:t>
            </a:r>
            <a:r>
              <a:rPr lang="en-US" sz="2800" b="1" dirty="0" err="1">
                <a:latin typeface="Arial Narrow" pitchFamily="34" charset="0"/>
              </a:rPr>
              <a:t>una</a:t>
            </a:r>
            <a:r>
              <a:rPr lang="en-US" sz="2800" b="1" dirty="0">
                <a:latin typeface="Arial Narrow" pitchFamily="34" charset="0"/>
              </a:rPr>
              <a:t> </a:t>
            </a:r>
            <a:r>
              <a:rPr lang="en-US" sz="2800" b="1" dirty="0" err="1">
                <a:latin typeface="Arial Narrow" pitchFamily="34" charset="0"/>
              </a:rPr>
              <a:t>encuesta</a:t>
            </a:r>
            <a:r>
              <a:rPr lang="en-US" sz="2800" b="1" dirty="0">
                <a:latin typeface="Arial Narrow" pitchFamily="34" charset="0"/>
              </a:rPr>
              <a:t>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600200" y="243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 Black" pitchFamily="34" charset="0"/>
              </a:rPr>
              <a:t>Ejemplo</a:t>
            </a:r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52578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5257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5257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53340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54102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54864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55626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52578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53340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54102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53340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54864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5638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>
            <a:off x="57150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2209800" y="3048000"/>
            <a:ext cx="4876800" cy="2667000"/>
            <a:chOff x="1344" y="1920"/>
            <a:chExt cx="3072" cy="1680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1344" y="1920"/>
              <a:ext cx="3072" cy="1680"/>
              <a:chOff x="1344" y="1920"/>
              <a:chExt cx="3072" cy="1680"/>
            </a:xfrm>
          </p:grpSpPr>
          <p:sp>
            <p:nvSpPr>
              <p:cNvPr id="5137" name="Line 17"/>
              <p:cNvSpPr>
                <a:spLocks noChangeShapeType="1"/>
              </p:cNvSpPr>
              <p:nvPr/>
            </p:nvSpPr>
            <p:spPr bwMode="auto">
              <a:xfrm>
                <a:off x="1344" y="3600"/>
                <a:ext cx="30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4" name="Group 41"/>
              <p:cNvGrpSpPr>
                <a:grpSpLocks/>
              </p:cNvGrpSpPr>
              <p:nvPr/>
            </p:nvGrpSpPr>
            <p:grpSpPr bwMode="auto">
              <a:xfrm>
                <a:off x="1344" y="1920"/>
                <a:ext cx="3072" cy="1680"/>
                <a:chOff x="1344" y="1920"/>
                <a:chExt cx="3072" cy="1680"/>
              </a:xfrm>
            </p:grpSpPr>
            <p:sp>
              <p:nvSpPr>
                <p:cNvPr id="5131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2256"/>
                  <a:ext cx="3072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sp>
              <p:nvSpPr>
                <p:cNvPr id="5132" name="Rectangle 12"/>
                <p:cNvSpPr>
                  <a:spLocks noChangeArrowheads="1"/>
                </p:cNvSpPr>
                <p:nvPr/>
              </p:nvSpPr>
              <p:spPr bwMode="auto">
                <a:xfrm>
                  <a:off x="1344" y="2592"/>
                  <a:ext cx="3072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sp>
              <p:nvSpPr>
                <p:cNvPr id="5133" name="Rectangle 13"/>
                <p:cNvSpPr>
                  <a:spLocks noChangeArrowheads="1"/>
                </p:cNvSpPr>
                <p:nvPr/>
              </p:nvSpPr>
              <p:spPr bwMode="auto">
                <a:xfrm>
                  <a:off x="1344" y="2928"/>
                  <a:ext cx="3072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sp>
              <p:nvSpPr>
                <p:cNvPr id="5130" name="Rectangle 10"/>
                <p:cNvSpPr>
                  <a:spLocks noChangeArrowheads="1"/>
                </p:cNvSpPr>
                <p:nvPr/>
              </p:nvSpPr>
              <p:spPr bwMode="auto">
                <a:xfrm>
                  <a:off x="1344" y="1920"/>
                  <a:ext cx="3072" cy="33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sp>
              <p:nvSpPr>
                <p:cNvPr id="5134" name="Line 14"/>
                <p:cNvSpPr>
                  <a:spLocks noChangeShapeType="1"/>
                </p:cNvSpPr>
                <p:nvPr/>
              </p:nvSpPr>
              <p:spPr bwMode="auto">
                <a:xfrm>
                  <a:off x="1344" y="1920"/>
                  <a:ext cx="0" cy="16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5136" name="Line 16"/>
                <p:cNvSpPr>
                  <a:spLocks noChangeShapeType="1"/>
                </p:cNvSpPr>
                <p:nvPr/>
              </p:nvSpPr>
              <p:spPr bwMode="auto">
                <a:xfrm>
                  <a:off x="4416" y="1920"/>
                  <a:ext cx="0" cy="16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5138" name="Line 18"/>
                <p:cNvSpPr>
                  <a:spLocks noChangeShapeType="1"/>
                </p:cNvSpPr>
                <p:nvPr/>
              </p:nvSpPr>
              <p:spPr bwMode="auto">
                <a:xfrm>
                  <a:off x="3168" y="2256"/>
                  <a:ext cx="0" cy="13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513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488" y="1968"/>
                  <a:ext cx="278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>
                      <a:latin typeface="Arial Narrow" pitchFamily="34" charset="0"/>
                    </a:rPr>
                    <a:t>DULCES   PREFERIDOS</a:t>
                  </a:r>
                </a:p>
              </p:txBody>
            </p:sp>
            <p:sp>
              <p:nvSpPr>
                <p:cNvPr id="514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536" y="2304"/>
                  <a:ext cx="139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latin typeface="Arial Narrow" pitchFamily="34" charset="0"/>
                    </a:rPr>
                    <a:t>GALLETAS</a:t>
                  </a:r>
                </a:p>
              </p:txBody>
            </p:sp>
            <p:sp>
              <p:nvSpPr>
                <p:cNvPr id="514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536" y="2640"/>
                  <a:ext cx="144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latin typeface="Arial Narrow" pitchFamily="34" charset="0"/>
                    </a:rPr>
                    <a:t>PALETAS</a:t>
                  </a:r>
                </a:p>
              </p:txBody>
            </p:sp>
            <p:sp>
              <p:nvSpPr>
                <p:cNvPr id="514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488" y="2976"/>
                  <a:ext cx="15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latin typeface="Arial Narrow" pitchFamily="34" charset="0"/>
                    </a:rPr>
                    <a:t>GOMA DE MASCAR</a:t>
                  </a:r>
                </a:p>
              </p:txBody>
            </p:sp>
            <p:sp>
              <p:nvSpPr>
                <p:cNvPr id="514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440" y="3312"/>
                  <a:ext cx="158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latin typeface="Arial Narrow" pitchFamily="34" charset="0"/>
                    </a:rPr>
                    <a:t>BARRAS de CHOCOLATE</a:t>
                  </a:r>
                </a:p>
              </p:txBody>
            </p:sp>
          </p:grpSp>
        </p:grp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>
              <a:off x="1344" y="3264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6" grpId="0" autoUpdateAnimBg="0"/>
      <p:bldP spid="5127" grpId="0" autoUpdateAnimBg="0"/>
      <p:bldP spid="5145" grpId="0" animBg="1"/>
      <p:bldP spid="5146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  <p:bldP spid="51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95736" y="3068960"/>
            <a:ext cx="4876800" cy="2667000"/>
            <a:chOff x="1344" y="1920"/>
            <a:chExt cx="3072" cy="168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344" y="1920"/>
              <a:ext cx="3072" cy="1680"/>
              <a:chOff x="1344" y="1920"/>
              <a:chExt cx="3072" cy="1680"/>
            </a:xfrm>
          </p:grpSpPr>
          <p:sp>
            <p:nvSpPr>
              <p:cNvPr id="6148" name="Line 4"/>
              <p:cNvSpPr>
                <a:spLocks noChangeShapeType="1"/>
              </p:cNvSpPr>
              <p:nvPr/>
            </p:nvSpPr>
            <p:spPr bwMode="auto">
              <a:xfrm>
                <a:off x="1344" y="3600"/>
                <a:ext cx="30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344" y="1920"/>
                <a:ext cx="3072" cy="1680"/>
                <a:chOff x="1344" y="1920"/>
                <a:chExt cx="3072" cy="1680"/>
              </a:xfrm>
            </p:grpSpPr>
            <p:sp>
              <p:nvSpPr>
                <p:cNvPr id="6150" name="Rectangle 6"/>
                <p:cNvSpPr>
                  <a:spLocks noChangeArrowheads="1"/>
                </p:cNvSpPr>
                <p:nvPr/>
              </p:nvSpPr>
              <p:spPr bwMode="auto">
                <a:xfrm>
                  <a:off x="1344" y="2256"/>
                  <a:ext cx="3072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sp>
              <p:nvSpPr>
                <p:cNvPr id="6151" name="Rectangle 7"/>
                <p:cNvSpPr>
                  <a:spLocks noChangeArrowheads="1"/>
                </p:cNvSpPr>
                <p:nvPr/>
              </p:nvSpPr>
              <p:spPr bwMode="auto">
                <a:xfrm>
                  <a:off x="1344" y="2592"/>
                  <a:ext cx="3072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sp>
              <p:nvSpPr>
                <p:cNvPr id="6152" name="Rectangle 8"/>
                <p:cNvSpPr>
                  <a:spLocks noChangeArrowheads="1"/>
                </p:cNvSpPr>
                <p:nvPr/>
              </p:nvSpPr>
              <p:spPr bwMode="auto">
                <a:xfrm>
                  <a:off x="1344" y="2928"/>
                  <a:ext cx="3072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sp>
              <p:nvSpPr>
                <p:cNvPr id="6153" name="Rectangle 9"/>
                <p:cNvSpPr>
                  <a:spLocks noChangeArrowheads="1"/>
                </p:cNvSpPr>
                <p:nvPr/>
              </p:nvSpPr>
              <p:spPr bwMode="auto">
                <a:xfrm>
                  <a:off x="1344" y="1920"/>
                  <a:ext cx="3072" cy="33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sp>
              <p:nvSpPr>
                <p:cNvPr id="6154" name="Line 10"/>
                <p:cNvSpPr>
                  <a:spLocks noChangeShapeType="1"/>
                </p:cNvSpPr>
                <p:nvPr/>
              </p:nvSpPr>
              <p:spPr bwMode="auto">
                <a:xfrm>
                  <a:off x="1344" y="1920"/>
                  <a:ext cx="0" cy="16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6155" name="Line 11"/>
                <p:cNvSpPr>
                  <a:spLocks noChangeShapeType="1"/>
                </p:cNvSpPr>
                <p:nvPr/>
              </p:nvSpPr>
              <p:spPr bwMode="auto">
                <a:xfrm>
                  <a:off x="4416" y="1920"/>
                  <a:ext cx="0" cy="16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6156" name="Line 12"/>
                <p:cNvSpPr>
                  <a:spLocks noChangeShapeType="1"/>
                </p:cNvSpPr>
                <p:nvPr/>
              </p:nvSpPr>
              <p:spPr bwMode="auto">
                <a:xfrm>
                  <a:off x="3168" y="2256"/>
                  <a:ext cx="0" cy="13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615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488" y="1968"/>
                  <a:ext cx="157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 dirty="0">
                      <a:latin typeface="Arial Narrow" pitchFamily="34" charset="0"/>
                    </a:rPr>
                    <a:t>DULCES   PREFERIDOS</a:t>
                  </a:r>
                </a:p>
              </p:txBody>
            </p:sp>
            <p:sp>
              <p:nvSpPr>
                <p:cNvPr id="615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536" y="2304"/>
                  <a:ext cx="139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latin typeface="Arial Narrow" pitchFamily="34" charset="0"/>
                    </a:rPr>
                    <a:t>GALLETAS</a:t>
                  </a:r>
                </a:p>
              </p:txBody>
            </p:sp>
            <p:sp>
              <p:nvSpPr>
                <p:cNvPr id="615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36" y="2640"/>
                  <a:ext cx="144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latin typeface="Arial Narrow" pitchFamily="34" charset="0"/>
                    </a:rPr>
                    <a:t>PALETAS</a:t>
                  </a:r>
                </a:p>
              </p:txBody>
            </p:sp>
            <p:sp>
              <p:nvSpPr>
                <p:cNvPr id="616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488" y="2976"/>
                  <a:ext cx="15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latin typeface="Arial Narrow" pitchFamily="34" charset="0"/>
                    </a:rPr>
                    <a:t>GOMA DE MASCAR</a:t>
                  </a:r>
                </a:p>
              </p:txBody>
            </p:sp>
            <p:sp>
              <p:nvSpPr>
                <p:cNvPr id="616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440" y="3312"/>
                  <a:ext cx="158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latin typeface="Arial Narrow" pitchFamily="34" charset="0"/>
                    </a:rPr>
                    <a:t>BARRAS de CHOCOLATE</a:t>
                  </a:r>
                </a:p>
              </p:txBody>
            </p:sp>
          </p:grpSp>
        </p:grp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1344" y="3264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85800" y="6858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Arial Black" pitchFamily="34" charset="0"/>
              </a:rPr>
              <a:t>¿</a:t>
            </a:r>
            <a:r>
              <a:rPr lang="en-US" sz="2800" dirty="0" err="1">
                <a:latin typeface="Arial Black" pitchFamily="34" charset="0"/>
              </a:rPr>
              <a:t>Qué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es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una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i="1" dirty="0">
                <a:solidFill>
                  <a:srgbClr val="FF3300"/>
                </a:solidFill>
                <a:latin typeface="Arial Black" pitchFamily="34" charset="0"/>
              </a:rPr>
              <a:t>TABLA DE </a:t>
            </a:r>
            <a:r>
              <a:rPr lang="en-US" sz="2800" i="1" dirty="0" smtClean="0">
                <a:solidFill>
                  <a:srgbClr val="FF3300"/>
                </a:solidFill>
                <a:latin typeface="Arial Black" pitchFamily="34" charset="0"/>
              </a:rPr>
              <a:t>DATOS </a:t>
            </a:r>
            <a:r>
              <a:rPr lang="en-US" sz="2800" dirty="0">
                <a:latin typeface="Arial Black" pitchFamily="34" charset="0"/>
              </a:rPr>
              <a:t>?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914400" y="137160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 Narrow" pitchFamily="34" charset="0"/>
              </a:rPr>
              <a:t>Es una tabla en donde ponemos en forma numérica los datos obtenidos.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143000" y="2514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 Black" pitchFamily="34" charset="0"/>
              </a:rPr>
              <a:t>Ejemplo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5725886" y="3688003"/>
            <a:ext cx="4621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724128" y="42210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4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5796136" y="472514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796136" y="530120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7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4860032" y="3140968"/>
            <a:ext cx="2304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latin typeface="Arial Narrow" pitchFamily="34" charset="0"/>
              </a:rPr>
              <a:t>CANTIDAD DE NIÑOS</a:t>
            </a:r>
            <a:endParaRPr lang="en-US" sz="18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 autoUpdateAnimBg="0"/>
      <p:bldP spid="6164" grpId="0" autoUpdateAnimBg="0"/>
      <p:bldP spid="6166" grpId="0" autoUpdateAnimBg="0"/>
      <p:bldP spid="6167" grpId="0" autoUpdateAnimBg="0"/>
      <p:bldP spid="6168" grpId="0" autoUpdateAnimBg="0"/>
      <p:bldP spid="6169" grpId="0" autoUpdateAnimBg="0"/>
      <p:bldP spid="6170" grpId="0" autoUpdateAnimBg="0"/>
    </p:bldLst>
  </p:timing>
</p:sld>
</file>

<file path=ppt/theme/theme1.xml><?xml version="1.0" encoding="utf-8"?>
<a:theme xmlns:a="http://schemas.openxmlformats.org/drawingml/2006/main" name="Tema12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Andy"/>
        <a:ea typeface=""/>
        <a:cs typeface=""/>
      </a:majorFont>
      <a:minorFont>
        <a:latin typeface="And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Tema12</Template>
  <TotalTime>8</TotalTime>
  <Words>120</Words>
  <Application>Microsoft Office PowerPoint</Application>
  <PresentationFormat>Presentación en pantalla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Tema12</vt:lpstr>
      <vt:lpstr>TABLA DE DATOS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TABLA DE DATOS</dc:title>
  <dc:creator>Janita</dc:creator>
  <cp:lastModifiedBy>Janita</cp:lastModifiedBy>
  <cp:revision>2</cp:revision>
  <dcterms:created xsi:type="dcterms:W3CDTF">2011-10-30T15:06:54Z</dcterms:created>
  <dcterms:modified xsi:type="dcterms:W3CDTF">2011-10-30T15:15:40Z</dcterms:modified>
</cp:coreProperties>
</file>