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644" autoAdjust="0"/>
    <p:restoredTop sz="99668" autoAdjust="0"/>
  </p:normalViewPr>
  <p:slideViewPr>
    <p:cSldViewPr snapToGrid="0">
      <p:cViewPr varScale="1">
        <p:scale>
          <a:sx n="63" d="100"/>
          <a:sy n="63" d="100"/>
        </p:scale>
        <p:origin x="-66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16249-49E4-4BAC-BDF0-EB73A87449A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5E22C-BF49-41BA-B5DB-57DE01C9A50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1231B-796F-4C51-A066-4D66F43681F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F694E-280F-4776-8CBC-18F05C67BD5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3B549-0B3A-4306-BE78-513293FB021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CC607-5AF1-4DA2-9B91-F0C84CD4736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64F24-AB00-49FE-AA70-5D887CC5BAB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65121-FC0B-4267-933B-A1532EA0493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7B706-40F0-4F5D-A032-50147E512E1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C7D63-F988-4952-93DF-82C78766C90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3A3CC-E8B5-4581-B6BE-B8EA27B117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5142DDFE-A4DA-4A08-9A22-FF1C9BC5D37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1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14 CuadroTexto"/>
          <p:cNvSpPr txBox="1"/>
          <p:nvPr/>
        </p:nvSpPr>
        <p:spPr>
          <a:xfrm>
            <a:off x="289560" y="6355080"/>
            <a:ext cx="9464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/>
              <a:t>Características a cumplir  para que la vivienda cumpla con calidad de construcción.</a:t>
            </a:r>
            <a:endParaRPr lang="es-ES" sz="2800" dirty="0"/>
          </a:p>
        </p:txBody>
      </p:sp>
      <p:sp>
        <p:nvSpPr>
          <p:cNvPr id="16" name="15 Rectángulo"/>
          <p:cNvSpPr/>
          <p:nvPr/>
        </p:nvSpPr>
        <p:spPr>
          <a:xfrm>
            <a:off x="1041758" y="213360"/>
            <a:ext cx="78302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4400" dirty="0" smtClean="0">
                <a:solidFill>
                  <a:schemeClr val="bg1"/>
                </a:solidFill>
              </a:rPr>
              <a:t>PLANTEAMIENTO GENERAL </a:t>
            </a:r>
            <a:endParaRPr lang="es-ES" sz="4400" dirty="0">
              <a:solidFill>
                <a:schemeClr val="bg1"/>
              </a:solidFill>
            </a:endParaRPr>
          </a:p>
        </p:txBody>
      </p:sp>
      <p:pic>
        <p:nvPicPr>
          <p:cNvPr id="2063" name="Picture 15" descr="http://1.bp.blogspot.com/-0tSBmIolA_E/TklBGQqDXcI/AAAAAAAAADs/l1Me5nboo6E/s640/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07515" y="1828801"/>
            <a:ext cx="6815793" cy="4435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2514600" y="594360"/>
            <a:ext cx="728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SISTEMA RESISTENCIA SISMICA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40080" y="690372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Comportamiento optimo conjunto e individual de los elementos estructurales</a:t>
            </a:r>
            <a:endParaRPr lang="es-ES" sz="2000" dirty="0"/>
          </a:p>
        </p:txBody>
      </p:sp>
      <p:pic>
        <p:nvPicPr>
          <p:cNvPr id="25602" name="Picture 2" descr="http://arteybambu.files.wordpress.com/2008/11/sistema-resistencia-sismica-001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04994" y="1524001"/>
            <a:ext cx="3764507" cy="5351780"/>
          </a:xfrm>
          <a:prstGeom prst="rect">
            <a:avLst/>
          </a:prstGeom>
          <a:noFill/>
        </p:spPr>
      </p:pic>
      <p:cxnSp>
        <p:nvCxnSpPr>
          <p:cNvPr id="17" name="16 Conector recto de flecha"/>
          <p:cNvCxnSpPr/>
          <p:nvPr/>
        </p:nvCxnSpPr>
        <p:spPr>
          <a:xfrm>
            <a:off x="3002280" y="3291840"/>
            <a:ext cx="1722120" cy="1588"/>
          </a:xfrm>
          <a:prstGeom prst="straightConnector1">
            <a:avLst/>
          </a:pr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3032760" y="2895600"/>
            <a:ext cx="1539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F. horizontal</a:t>
            </a:r>
            <a:endParaRPr lang="es-ES" sz="1600" dirty="0"/>
          </a:p>
        </p:txBody>
      </p:sp>
      <p:cxnSp>
        <p:nvCxnSpPr>
          <p:cNvPr id="19" name="18 Conector recto de flecha"/>
          <p:cNvCxnSpPr/>
          <p:nvPr/>
        </p:nvCxnSpPr>
        <p:spPr>
          <a:xfrm rot="5400000">
            <a:off x="3953986" y="4245134"/>
            <a:ext cx="1403668" cy="15240"/>
          </a:xfrm>
          <a:prstGeom prst="straightConnector1">
            <a:avLst/>
          </a:pr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35280" y="1539240"/>
            <a:ext cx="243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Evitar volcamientos  y daño de la estructura debido </a:t>
            </a:r>
            <a:r>
              <a:rPr lang="es-ES_tradnl" sz="1600" b="1" dirty="0" smtClean="0"/>
              <a:t>Cargas</a:t>
            </a:r>
            <a:r>
              <a:rPr lang="es-ES_tradnl" sz="1600" dirty="0" smtClean="0"/>
              <a:t> vivas, muertas, y externas.</a:t>
            </a:r>
            <a:endParaRPr lang="es-ES" sz="1600" dirty="0"/>
          </a:p>
        </p:txBody>
      </p:sp>
      <p:sp>
        <p:nvSpPr>
          <p:cNvPr id="23" name="22 Rectángulo"/>
          <p:cNvSpPr/>
          <p:nvPr/>
        </p:nvSpPr>
        <p:spPr>
          <a:xfrm rot="5400000">
            <a:off x="3758828" y="3960169"/>
            <a:ext cx="10034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600" dirty="0" smtClean="0"/>
              <a:t>F. </a:t>
            </a:r>
            <a:r>
              <a:rPr lang="es-ES_tradnl" sz="1600" dirty="0" smtClean="0"/>
              <a:t>vertical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685800" y="594360"/>
            <a:ext cx="9113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DISPOCISION DE MUROS ESTRUCTURALES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40080" y="690372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Colocación de muros en forma octogonal y proporcionada</a:t>
            </a:r>
            <a:endParaRPr lang="es-ES" sz="2000" dirty="0"/>
          </a:p>
        </p:txBody>
      </p:sp>
      <p:sp>
        <p:nvSpPr>
          <p:cNvPr id="70" name="69 CuadroTexto"/>
          <p:cNvSpPr txBox="1"/>
          <p:nvPr/>
        </p:nvSpPr>
        <p:spPr>
          <a:xfrm>
            <a:off x="655320" y="269748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Colocación de refuerzo en dirección paralela al lado mas corto de la placa o losa.</a:t>
            </a:r>
            <a:endParaRPr lang="es-ES" sz="1600" dirty="0"/>
          </a:p>
        </p:txBody>
      </p:sp>
      <p:sp>
        <p:nvSpPr>
          <p:cNvPr id="71" name="70 CuadroTexto"/>
          <p:cNvSpPr txBox="1"/>
          <p:nvPr/>
        </p:nvSpPr>
        <p:spPr>
          <a:xfrm>
            <a:off x="3840480" y="141732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Muros en forma octogonal resistiendo las cargas laterales que recibe la estructura.</a:t>
            </a:r>
            <a:endParaRPr lang="es-ES" sz="1600" dirty="0"/>
          </a:p>
        </p:txBody>
      </p:sp>
      <p:grpSp>
        <p:nvGrpSpPr>
          <p:cNvPr id="86" name="85 Grupo"/>
          <p:cNvGrpSpPr/>
          <p:nvPr/>
        </p:nvGrpSpPr>
        <p:grpSpPr>
          <a:xfrm>
            <a:off x="4008120" y="2346960"/>
            <a:ext cx="2346960" cy="4267200"/>
            <a:chOff x="3962400" y="2225040"/>
            <a:chExt cx="2346960" cy="4267200"/>
          </a:xfrm>
        </p:grpSpPr>
        <p:grpSp>
          <p:nvGrpSpPr>
            <p:cNvPr id="72" name="71 Grupo"/>
            <p:cNvGrpSpPr/>
            <p:nvPr/>
          </p:nvGrpSpPr>
          <p:grpSpPr>
            <a:xfrm>
              <a:off x="3962400" y="2225040"/>
              <a:ext cx="2346960" cy="4267200"/>
              <a:chOff x="2651760" y="1798320"/>
              <a:chExt cx="2346960" cy="4267200"/>
            </a:xfrm>
          </p:grpSpPr>
          <p:sp>
            <p:nvSpPr>
              <p:cNvPr id="21" name="20 Rectángulo"/>
              <p:cNvSpPr/>
              <p:nvPr/>
            </p:nvSpPr>
            <p:spPr>
              <a:xfrm>
                <a:off x="2682240" y="1798320"/>
                <a:ext cx="2286000" cy="4267200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44" name="43 Conector recto"/>
              <p:cNvCxnSpPr/>
              <p:nvPr/>
            </p:nvCxnSpPr>
            <p:spPr>
              <a:xfrm>
                <a:off x="2697480" y="3078480"/>
                <a:ext cx="230124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47 Conector recto"/>
              <p:cNvCxnSpPr/>
              <p:nvPr/>
            </p:nvCxnSpPr>
            <p:spPr>
              <a:xfrm>
                <a:off x="2651760" y="4800600"/>
                <a:ext cx="230124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49 Conector recto"/>
              <p:cNvCxnSpPr/>
              <p:nvPr/>
            </p:nvCxnSpPr>
            <p:spPr>
              <a:xfrm rot="5400000">
                <a:off x="2903220" y="3954780"/>
                <a:ext cx="169164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73 Conector recto"/>
            <p:cNvCxnSpPr/>
            <p:nvPr/>
          </p:nvCxnSpPr>
          <p:spPr>
            <a:xfrm>
              <a:off x="4358640" y="5425440"/>
              <a:ext cx="1478280" cy="1588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75 Conector recto"/>
            <p:cNvCxnSpPr/>
            <p:nvPr/>
          </p:nvCxnSpPr>
          <p:spPr>
            <a:xfrm rot="5400000" flipH="1" flipV="1">
              <a:off x="4107180" y="4366260"/>
              <a:ext cx="1417320" cy="1588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86 Grupo"/>
          <p:cNvGrpSpPr/>
          <p:nvPr/>
        </p:nvGrpSpPr>
        <p:grpSpPr>
          <a:xfrm>
            <a:off x="350520" y="3581400"/>
            <a:ext cx="3352800" cy="1676400"/>
            <a:chOff x="350520" y="3581400"/>
            <a:chExt cx="3352800" cy="1676400"/>
          </a:xfrm>
        </p:grpSpPr>
        <p:sp>
          <p:nvSpPr>
            <p:cNvPr id="56" name="55 Rectángulo"/>
            <p:cNvSpPr/>
            <p:nvPr/>
          </p:nvSpPr>
          <p:spPr>
            <a:xfrm>
              <a:off x="533400" y="3611880"/>
              <a:ext cx="3169920" cy="1645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58" name="57 Conector recto"/>
            <p:cNvCxnSpPr/>
            <p:nvPr/>
          </p:nvCxnSpPr>
          <p:spPr>
            <a:xfrm rot="16200000" flipV="1">
              <a:off x="144780" y="4411980"/>
              <a:ext cx="1645920" cy="152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58 Conector recto"/>
            <p:cNvCxnSpPr/>
            <p:nvPr/>
          </p:nvCxnSpPr>
          <p:spPr>
            <a:xfrm rot="16200000" flipV="1">
              <a:off x="586740" y="4427220"/>
              <a:ext cx="1645920" cy="152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59 Conector recto"/>
            <p:cNvCxnSpPr/>
            <p:nvPr/>
          </p:nvCxnSpPr>
          <p:spPr>
            <a:xfrm rot="16200000" flipV="1">
              <a:off x="1043940" y="4427220"/>
              <a:ext cx="1645920" cy="152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60 Conector recto"/>
            <p:cNvCxnSpPr/>
            <p:nvPr/>
          </p:nvCxnSpPr>
          <p:spPr>
            <a:xfrm rot="16200000" flipV="1">
              <a:off x="1501140" y="4427220"/>
              <a:ext cx="1645920" cy="152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61 Conector recto"/>
            <p:cNvCxnSpPr/>
            <p:nvPr/>
          </p:nvCxnSpPr>
          <p:spPr>
            <a:xfrm rot="16200000" flipV="1">
              <a:off x="1958340" y="4427220"/>
              <a:ext cx="1645920" cy="152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62 Conector recto"/>
            <p:cNvCxnSpPr/>
            <p:nvPr/>
          </p:nvCxnSpPr>
          <p:spPr>
            <a:xfrm rot="16200000" flipV="1">
              <a:off x="2461260" y="4427220"/>
              <a:ext cx="1645920" cy="152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79 Conector recto"/>
            <p:cNvCxnSpPr/>
            <p:nvPr/>
          </p:nvCxnSpPr>
          <p:spPr>
            <a:xfrm rot="16200000" flipV="1">
              <a:off x="-472440" y="4404360"/>
              <a:ext cx="1661160" cy="15240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81 Conector recto"/>
            <p:cNvCxnSpPr/>
            <p:nvPr/>
          </p:nvCxnSpPr>
          <p:spPr>
            <a:xfrm rot="5400000" flipH="1" flipV="1">
              <a:off x="1501140" y="4427220"/>
              <a:ext cx="1417320" cy="1588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5058" name="Picture 2" descr="http://3.bp.blogspot.com/_ApAXI2HfKgk/TUZJU-9vrJI/AAAAAAAAADw/EkaPhV3oJU0/s1600/muros%2Ben%2B2%2Bdireciones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97675" y="1417320"/>
            <a:ext cx="2719556" cy="55375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2514600" y="594360"/>
            <a:ext cx="728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SIMETRIA</a:t>
            </a:r>
            <a:endParaRPr lang="es-ES" sz="3200" dirty="0">
              <a:solidFill>
                <a:schemeClr val="bg1"/>
              </a:solidFill>
            </a:endParaRPr>
          </a:p>
        </p:txBody>
      </p:sp>
      <p:grpSp>
        <p:nvGrpSpPr>
          <p:cNvPr id="58" name="57 Grupo"/>
          <p:cNvGrpSpPr/>
          <p:nvPr/>
        </p:nvGrpSpPr>
        <p:grpSpPr>
          <a:xfrm>
            <a:off x="1318003" y="1844040"/>
            <a:ext cx="4952144" cy="3535679"/>
            <a:chOff x="3802123" y="1844040"/>
            <a:chExt cx="4952144" cy="3535679"/>
          </a:xfrm>
        </p:grpSpPr>
        <p:cxnSp>
          <p:nvCxnSpPr>
            <p:cNvPr id="26" name="25 Conector recto"/>
            <p:cNvCxnSpPr/>
            <p:nvPr/>
          </p:nvCxnSpPr>
          <p:spPr>
            <a:xfrm rot="16200000" flipH="1">
              <a:off x="2338826" y="3908545"/>
              <a:ext cx="2934471" cy="787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"/>
            <p:cNvCxnSpPr/>
            <p:nvPr/>
          </p:nvCxnSpPr>
          <p:spPr>
            <a:xfrm rot="5400000">
              <a:off x="4511040" y="4495800"/>
              <a:ext cx="164592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"/>
            <p:cNvCxnSpPr/>
            <p:nvPr/>
          </p:nvCxnSpPr>
          <p:spPr>
            <a:xfrm>
              <a:off x="3810000" y="2443366"/>
              <a:ext cx="3166838" cy="18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30 Conector recto"/>
            <p:cNvCxnSpPr/>
            <p:nvPr/>
          </p:nvCxnSpPr>
          <p:spPr>
            <a:xfrm flipV="1">
              <a:off x="3810000" y="5352836"/>
              <a:ext cx="1512698" cy="667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>
              <a:off x="5328863" y="3674553"/>
              <a:ext cx="1617152" cy="3595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/>
            <p:cNvCxnSpPr/>
            <p:nvPr/>
          </p:nvCxnSpPr>
          <p:spPr>
            <a:xfrm>
              <a:off x="7001838" y="3683115"/>
              <a:ext cx="1577768" cy="27243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"/>
            <p:cNvCxnSpPr/>
            <p:nvPr/>
          </p:nvCxnSpPr>
          <p:spPr>
            <a:xfrm>
              <a:off x="7020674" y="2458778"/>
              <a:ext cx="1733593" cy="30497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 rot="5400000">
              <a:off x="8029939" y="3272319"/>
              <a:ext cx="1243173" cy="18493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54 Conector recto"/>
            <p:cNvCxnSpPr/>
            <p:nvPr/>
          </p:nvCxnSpPr>
          <p:spPr>
            <a:xfrm rot="5400000" flipH="1" flipV="1">
              <a:off x="5753100" y="2964180"/>
              <a:ext cx="2590800" cy="350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58 CuadroTexto"/>
          <p:cNvSpPr txBox="1"/>
          <p:nvPr/>
        </p:nvSpPr>
        <p:spPr>
          <a:xfrm>
            <a:off x="640080" y="690372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Evitar torsión en la edificación </a:t>
            </a:r>
            <a:endParaRPr lang="es-ES" sz="2000" dirty="0"/>
          </a:p>
        </p:txBody>
      </p:sp>
      <p:sp>
        <p:nvSpPr>
          <p:cNvPr id="60" name="59 CuadroTexto"/>
          <p:cNvSpPr txBox="1"/>
          <p:nvPr/>
        </p:nvSpPr>
        <p:spPr>
          <a:xfrm>
            <a:off x="7025640" y="3139440"/>
            <a:ext cx="2743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800" dirty="0" smtClean="0"/>
              <a:t>Construcción en módulos o espacios proporcionales que mantengan una simetría.</a:t>
            </a:r>
          </a:p>
          <a:p>
            <a:pPr algn="just"/>
            <a:endParaRPr lang="es-ES_tradnl" sz="1800" dirty="0"/>
          </a:p>
          <a:p>
            <a:pPr algn="just"/>
            <a:r>
              <a:rPr lang="es-ES_tradnl" sz="1800" dirty="0" smtClean="0"/>
              <a:t>Evitando Long. 3 veces su ancho.</a:t>
            </a: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2514600" y="594360"/>
            <a:ext cx="728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CONTINUIDAD</a:t>
            </a:r>
            <a:endParaRPr lang="es-ES" sz="3200" dirty="0">
              <a:solidFill>
                <a:schemeClr val="bg1"/>
              </a:solidFill>
            </a:endParaRPr>
          </a:p>
        </p:txBody>
      </p:sp>
      <p:pic>
        <p:nvPicPr>
          <p:cNvPr id="43010" name="Picture 2" descr="http://4.bp.blogspot.com/_ApAXI2HfKgk/TUZIZUCydYI/AAAAAAAAADg/ZbBs_u0P1S0/s1600/continuidad%2Ben%2Blos%2Bmuros%2B%2Bverticales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837555" y="1417320"/>
            <a:ext cx="2803558" cy="5571173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365760" y="699516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Alineación de elementos en un mismo eje tanto</a:t>
            </a:r>
            <a:endParaRPr lang="es-ES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16280" y="352044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800" dirty="0" smtClean="0"/>
              <a:t>Evitar salirse de los ejes estructurales tanto vertical como horizontal.</a:t>
            </a:r>
            <a:endParaRPr lang="es-ES" sz="18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206240" y="5897880"/>
            <a:ext cx="1402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Riesgo alto</a:t>
            </a:r>
            <a:endParaRPr lang="es-ES" sz="16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282440" y="2103120"/>
            <a:ext cx="1402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Continuidad optima</a:t>
            </a:r>
            <a:endParaRPr lang="es-ES" sz="16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4251960" y="3886200"/>
            <a:ext cx="1402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Riesgo bajo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2514600" y="594360"/>
            <a:ext cx="728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DIMENSIONES MODULARES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65760" y="699516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Uso de piezas enteras y de excelente calidad.</a:t>
            </a:r>
            <a:endParaRPr lang="es-ES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16280" y="3200400"/>
            <a:ext cx="2743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800" dirty="0" smtClean="0"/>
              <a:t>Construcción con elementos enteros.</a:t>
            </a:r>
            <a:endParaRPr lang="es-ES" sz="1800" dirty="0" smtClean="0"/>
          </a:p>
          <a:p>
            <a:pPr algn="just"/>
            <a:endParaRPr lang="es-ES_tradnl" sz="1800" dirty="0"/>
          </a:p>
          <a:p>
            <a:pPr algn="just"/>
            <a:r>
              <a:rPr lang="es-ES_tradnl" sz="1800" dirty="0" smtClean="0"/>
              <a:t>Proporción ancho alto y vanos modulados que no afecten la estructura </a:t>
            </a:r>
          </a:p>
        </p:txBody>
      </p:sp>
      <p:pic>
        <p:nvPicPr>
          <p:cNvPr id="41986" name="Picture 2" descr="http://3.bp.blogspot.com/_AkrPlXtPpyw/Sb6uA8rD8eI/AAAAAAAAABc/QjG9ygkaxRk/s320/Dibujo.bmp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88915" y="1645912"/>
            <a:ext cx="3870325" cy="5315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1021080" y="0"/>
            <a:ext cx="8808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ELEMENTOS DE AMARRE, REFUERZO Y DIAFRAGMA</a:t>
            </a:r>
            <a:endParaRPr lang="es-ES" sz="3200" dirty="0">
              <a:solidFill>
                <a:schemeClr val="bg1"/>
              </a:solidFill>
            </a:endParaRPr>
          </a:p>
        </p:txBody>
      </p:sp>
      <p:pic>
        <p:nvPicPr>
          <p:cNvPr id="40962" name="Picture 2" descr="http://www.scielo.org.ve/img/fbpe/imme/v45n2/art04fig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398520" y="1613249"/>
            <a:ext cx="6249035" cy="5089176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365760" y="699516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Uso de una estructura monolítica</a:t>
            </a:r>
            <a:endParaRPr lang="es-ES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04800" y="3215640"/>
            <a:ext cx="297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800" dirty="0" smtClean="0"/>
              <a:t>Construcción proporcional, vertical vs horizontal</a:t>
            </a:r>
          </a:p>
          <a:p>
            <a:pPr algn="just"/>
            <a:endParaRPr lang="es-ES_tradnl" sz="1800" dirty="0" smtClean="0"/>
          </a:p>
          <a:p>
            <a:pPr algn="just"/>
            <a:r>
              <a:rPr lang="es-ES_tradnl" sz="1800" dirty="0" smtClean="0"/>
              <a:t>Diafragma: </a:t>
            </a:r>
          </a:p>
          <a:p>
            <a:pPr algn="just"/>
            <a:endParaRPr lang="es-ES_tradnl" sz="1800" dirty="0"/>
          </a:p>
          <a:p>
            <a:pPr algn="just"/>
            <a:r>
              <a:rPr lang="es-ES_tradnl" sz="1800" dirty="0" smtClean="0"/>
              <a:t>Viga Cimentación </a:t>
            </a:r>
          </a:p>
          <a:p>
            <a:pPr algn="just"/>
            <a:r>
              <a:rPr lang="es-ES_tradnl" sz="1800" dirty="0" smtClean="0"/>
              <a:t>Columna </a:t>
            </a:r>
          </a:p>
          <a:p>
            <a:pPr algn="just"/>
            <a:r>
              <a:rPr lang="es-ES_tradnl" sz="1800" dirty="0" smtClean="0"/>
              <a:t>Viga aérea o entrepiso. </a:t>
            </a:r>
            <a:endParaRPr lang="es-ES_trad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1771650" y="101600"/>
            <a:ext cx="6340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7300" b="1">
                <a:solidFill>
                  <a:srgbClr val="FFFFFF"/>
                </a:solidFill>
                <a:latin typeface="Arial" charset="0"/>
              </a:rPr>
              <a:t>PROYECTO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0" y="0"/>
            <a:ext cx="10167938" cy="7621588"/>
            <a:chOff x="0" y="0"/>
            <a:chExt cx="10167938" cy="7621588"/>
          </a:xfrm>
        </p:grpSpPr>
        <p:pic>
          <p:nvPicPr>
            <p:cNvPr id="205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0167938" cy="135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111250"/>
              <a:ext cx="10160000" cy="95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958388" y="866775"/>
              <a:ext cx="96837" cy="675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5250" y="0"/>
              <a:ext cx="95250" cy="421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4" name="Text Box 12"/>
            <p:cNvSpPr txBox="1">
              <a:spLocks noChangeArrowheads="1"/>
            </p:cNvSpPr>
            <p:nvPr/>
          </p:nvSpPr>
          <p:spPr bwMode="auto">
            <a:xfrm>
              <a:off x="3194050" y="1828800"/>
              <a:ext cx="6178550" cy="4926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2700">
                  <a:solidFill>
                    <a:srgbClr val="000000"/>
                  </a:solidFill>
                  <a:latin typeface="Arial" charset="0"/>
                </a:rPr>
                <a:t>    </a:t>
              </a:r>
            </a:p>
          </p:txBody>
        </p:sp>
        <p:pic>
          <p:nvPicPr>
            <p:cNvPr id="205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7381875"/>
              <a:ext cx="10161588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9" name="Picture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038" y="7188200"/>
              <a:ext cx="107950" cy="393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12 CuadroTexto"/>
          <p:cNvSpPr txBox="1"/>
          <p:nvPr/>
        </p:nvSpPr>
        <p:spPr>
          <a:xfrm>
            <a:off x="2514600" y="45720"/>
            <a:ext cx="7284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/>
                </a:solidFill>
              </a:rPr>
              <a:t>PESO DE ELEMENTOS DE CONSTRUCCION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65760" y="6995160"/>
            <a:ext cx="90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Igualdad en cargas vs soporte</a:t>
            </a:r>
            <a:endParaRPr lang="es-ES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04800" y="3017520"/>
            <a:ext cx="2971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800" dirty="0" smtClean="0"/>
              <a:t>Construcción de elementos que sostengan y trasfieran las cargas en forma proporcional a las fuerzas ejercidas. </a:t>
            </a:r>
          </a:p>
          <a:p>
            <a:pPr algn="just"/>
            <a:endParaRPr lang="es-ES_tradnl" sz="1800" dirty="0"/>
          </a:p>
          <a:p>
            <a:pPr algn="just"/>
            <a:r>
              <a:rPr lang="es-ES_tradnl" sz="1800" dirty="0" smtClean="0"/>
              <a:t>Evitar la construcción de elementos pesados e inestables especialmente en cubiertas.</a:t>
            </a:r>
          </a:p>
        </p:txBody>
      </p:sp>
      <p:pic>
        <p:nvPicPr>
          <p:cNvPr id="39938" name="Picture 2" descr="http://www.arquba.com/curso-construccion-sismo-resistente-cana-bambu/columnas-cubiertas/cubiertas-curso-sismo-resistente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44240" y="1825644"/>
            <a:ext cx="6364695" cy="4446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243</Words>
  <Application>Microsoft Office PowerPoint</Application>
  <PresentationFormat>Personalizado</PresentationFormat>
  <Paragraphs>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Calibri</vt:lpstr>
      <vt:lpstr>Default Design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hogar</cp:lastModifiedBy>
  <cp:revision>78</cp:revision>
  <dcterms:created xsi:type="dcterms:W3CDTF">2004-05-06T09:28:21Z</dcterms:created>
  <dcterms:modified xsi:type="dcterms:W3CDTF">2012-03-25T16:15:39Z</dcterms:modified>
</cp:coreProperties>
</file>