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1594" y="-4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7D7E-134E-435B-9EA2-B1F0B0B7F3A8}" type="datetimeFigureOut">
              <a:rPr lang="en-US" smtClean="0"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99BC0-CF31-49E9-916E-6E1ADF1FF88E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with how much and how many</a:t>
            </a:r>
            <a:endParaRPr lang="en-US" dirty="0"/>
          </a:p>
        </p:txBody>
      </p:sp>
      <p:sp>
        <p:nvSpPr>
          <p:cNvPr id="15" name="1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How much</a:t>
            </a:r>
            <a:endParaRPr lang="en-US" dirty="0"/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479" cy="4530437"/>
        </p:xfrm>
        <a:graphic>
          <a:graphicData uri="http://schemas.openxmlformats.org/drawingml/2006/table">
            <a:tbl>
              <a:tblPr/>
              <a:tblGrid>
                <a:gridCol w="4040479"/>
              </a:tblGrid>
              <a:tr h="4530437">
                <a:tc>
                  <a:txBody>
                    <a:bodyPr/>
                    <a:lstStyle/>
                    <a:p>
                      <a:r>
                        <a:rPr lang="en-US" dirty="0" smtClean="0"/>
                        <a:t>We use "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How many</a:t>
                      </a:r>
                      <a:r>
                        <a:rPr lang="en-US" dirty="0" smtClean="0"/>
                        <a:t>“ with countable or plural objects.</a:t>
                      </a:r>
                    </a:p>
                    <a:p>
                      <a:r>
                        <a:rPr lang="en-US" b="1" dirty="0" smtClean="0"/>
                        <a:t>Example:</a:t>
                      </a:r>
                      <a:r>
                        <a:rPr lang="en-US" dirty="0" smtClean="0"/>
                        <a:t> </a:t>
                      </a:r>
                      <a:r>
                        <a:rPr lang="en-US" i="1" dirty="0" smtClean="0"/>
                        <a:t>How many books do you have?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2274" marR="9227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" name="1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How Any</a:t>
            </a:r>
            <a:endParaRPr lang="en-US" dirty="0"/>
          </a:p>
        </p:txBody>
      </p:sp>
      <p:graphicFrame>
        <p:nvGraphicFramePr>
          <p:cNvPr id="13" name="12 Marcador de contenido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478" cy="4502727"/>
        </p:xfrm>
        <a:graphic>
          <a:graphicData uri="http://schemas.openxmlformats.org/drawingml/2006/table">
            <a:tbl>
              <a:tblPr/>
              <a:tblGrid>
                <a:gridCol w="4041478"/>
              </a:tblGrid>
              <a:tr h="45027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 use "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How much</a:t>
                      </a:r>
                      <a:r>
                        <a:rPr lang="en-US" dirty="0" smtClean="0"/>
                        <a:t>" with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 non-countable or singular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object.</a:t>
                      </a:r>
                    </a:p>
                    <a:p>
                      <a:pPr algn="ctr"/>
                      <a:r>
                        <a:rPr lang="en-US" dirty="0" smtClean="0"/>
                        <a:t> </a:t>
                      </a:r>
                      <a:r>
                        <a:rPr lang="en-US" b="1" dirty="0" smtClean="0"/>
                        <a:t>Example:</a:t>
                      </a:r>
                      <a:r>
                        <a:rPr lang="en-US" dirty="0" smtClean="0"/>
                        <a:t> </a:t>
                      </a:r>
                      <a:r>
                        <a:rPr lang="en-US" i="1" dirty="0" smtClean="0"/>
                        <a:t>How much juice is left?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We use "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How much</a:t>
                      </a:r>
                      <a:r>
                        <a:rPr lang="en-US" dirty="0" smtClean="0"/>
                        <a:t>" for questions asking about ONE object.</a:t>
                      </a:r>
                      <a:endParaRPr lang="en-US" smtClean="0"/>
                    </a:p>
                    <a:p>
                      <a:r>
                        <a:rPr lang="en-US" dirty="0" smtClean="0"/>
                        <a:t> </a:t>
                      </a:r>
                      <a:r>
                        <a:rPr lang="en-US" b="1" dirty="0" smtClean="0"/>
                        <a:t>Example:</a:t>
                      </a:r>
                      <a:r>
                        <a:rPr lang="en-US" dirty="0" smtClean="0"/>
                        <a:t> </a:t>
                      </a:r>
                      <a:r>
                        <a:rPr lang="en-US" i="1" dirty="0" smtClean="0"/>
                        <a:t>How much does the book cost?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94254" marR="94254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2" name="11 Imagen" descr="draft_lens12043801module109670801photo_1278876605how_to_draw_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284984"/>
            <a:ext cx="3240360" cy="2592288"/>
          </a:xfrm>
          <a:prstGeom prst="rect">
            <a:avLst/>
          </a:prstGeom>
        </p:spPr>
      </p:pic>
      <p:pic>
        <p:nvPicPr>
          <p:cNvPr id="14" name="13 Imagen" descr="N00303_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212976"/>
            <a:ext cx="792088" cy="1296144"/>
          </a:xfrm>
          <a:prstGeom prst="rect">
            <a:avLst/>
          </a:prstGeom>
        </p:spPr>
      </p:pic>
      <p:pic>
        <p:nvPicPr>
          <p:cNvPr id="17" name="16 Imagen" descr="canstock51182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5517232"/>
            <a:ext cx="3096344" cy="1080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Questions with how much and how many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with how much and how many</dc:title>
  <dc:creator>strah51@hotmail.com</dc:creator>
  <cp:lastModifiedBy>Marisol Barraza</cp:lastModifiedBy>
  <cp:revision>4</cp:revision>
  <dcterms:created xsi:type="dcterms:W3CDTF">2012-04-26T18:42:03Z</dcterms:created>
  <dcterms:modified xsi:type="dcterms:W3CDTF">2012-04-27T01:23:25Z</dcterms:modified>
</cp:coreProperties>
</file>