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CAF129-2B99-42BC-BBB0-D6D415C47DE0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8CE512-B931-47E9-A1A3-365675FD40D7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09442" y="1"/>
            <a:ext cx="7955046" cy="980728"/>
          </a:xfrm>
        </p:spPr>
        <p:txBody>
          <a:bodyPr/>
          <a:lstStyle/>
          <a:p>
            <a:r>
              <a:rPr lang="es-PA" sz="4000" b="1" dirty="0" smtClean="0">
                <a:latin typeface="+mn-lt"/>
              </a:rPr>
              <a:t>  </a:t>
            </a:r>
            <a:r>
              <a:rPr lang="es-PA" sz="4000" b="1" u="sng" dirty="0" err="1" smtClean="0">
                <a:latin typeface="+mn-lt"/>
              </a:rPr>
              <a:t>How</a:t>
            </a:r>
            <a:r>
              <a:rPr lang="es-PA" sz="4000" b="1" u="sng" dirty="0" smtClean="0">
                <a:latin typeface="+mn-lt"/>
              </a:rPr>
              <a:t> </a:t>
            </a:r>
            <a:r>
              <a:rPr lang="es-PA" sz="4000" b="1" u="sng" dirty="0" err="1" smtClean="0">
                <a:latin typeface="+mn-lt"/>
              </a:rPr>
              <a:t>much</a:t>
            </a:r>
            <a:r>
              <a:rPr lang="es-PA" sz="4000" b="1" u="sng" dirty="0" smtClean="0">
                <a:latin typeface="+mn-lt"/>
              </a:rPr>
              <a:t> vs </a:t>
            </a:r>
            <a:r>
              <a:rPr lang="es-PA" sz="4000" b="1" u="sng" dirty="0" err="1" smtClean="0">
                <a:latin typeface="+mn-lt"/>
              </a:rPr>
              <a:t>How</a:t>
            </a:r>
            <a:r>
              <a:rPr lang="es-PA" sz="4000" b="1" u="sng" dirty="0" smtClean="0">
                <a:latin typeface="+mn-lt"/>
              </a:rPr>
              <a:t> </a:t>
            </a:r>
            <a:r>
              <a:rPr lang="es-PA" sz="4000" b="1" u="sng" dirty="0" err="1" smtClean="0">
                <a:latin typeface="+mn-lt"/>
              </a:rPr>
              <a:t>many</a:t>
            </a:r>
            <a:endParaRPr lang="es-PA" sz="4000" b="1" u="sng" dirty="0">
              <a:latin typeface="+mn-lt"/>
            </a:endParaRPr>
          </a:p>
        </p:txBody>
      </p:sp>
      <p:sp>
        <p:nvSpPr>
          <p:cNvPr id="11" name="10 Llamada de flecha hacia abajo"/>
          <p:cNvSpPr/>
          <p:nvPr/>
        </p:nvSpPr>
        <p:spPr>
          <a:xfrm>
            <a:off x="424352" y="1157184"/>
            <a:ext cx="3149664" cy="914400"/>
          </a:xfrm>
          <a:prstGeom prst="downArrowCallou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rgbClr val="002060"/>
                </a:solidFill>
              </a:rPr>
              <a:t>Use </a:t>
            </a:r>
            <a:r>
              <a:rPr lang="es-PA" b="1" u="sng" dirty="0" err="1" smtClean="0">
                <a:solidFill>
                  <a:srgbClr val="FF0000"/>
                </a:solidFill>
              </a:rPr>
              <a:t>how</a:t>
            </a:r>
            <a:r>
              <a:rPr lang="es-PA" b="1" u="sng" dirty="0" smtClean="0">
                <a:solidFill>
                  <a:srgbClr val="FF0000"/>
                </a:solidFill>
              </a:rPr>
              <a:t> </a:t>
            </a:r>
            <a:r>
              <a:rPr lang="es-PA" b="1" u="sng" dirty="0" err="1" smtClean="0">
                <a:solidFill>
                  <a:srgbClr val="FF0000"/>
                </a:solidFill>
              </a:rPr>
              <a:t>much</a:t>
            </a:r>
            <a:r>
              <a:rPr lang="es-PA" b="1" dirty="0" smtClean="0">
                <a:solidFill>
                  <a:srgbClr val="FF0000"/>
                </a:solidFill>
              </a:rPr>
              <a:t> </a:t>
            </a:r>
            <a:r>
              <a:rPr lang="es-PA" b="1" dirty="0" err="1" smtClean="0">
                <a:solidFill>
                  <a:srgbClr val="002060"/>
                </a:solidFill>
              </a:rPr>
              <a:t>when</a:t>
            </a:r>
            <a:r>
              <a:rPr lang="es-PA" b="1" dirty="0" smtClean="0">
                <a:solidFill>
                  <a:srgbClr val="002060"/>
                </a:solidFill>
              </a:rPr>
              <a:t>:</a:t>
            </a:r>
            <a:endParaRPr lang="es-PA" b="1" dirty="0">
              <a:solidFill>
                <a:srgbClr val="002060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41160" y="2071584"/>
            <a:ext cx="3132856" cy="914400"/>
          </a:xfrm>
          <a:prstGeom prst="round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err="1" smtClean="0">
                <a:solidFill>
                  <a:srgbClr val="002060"/>
                </a:solidFill>
              </a:rPr>
              <a:t>Asking</a:t>
            </a:r>
            <a:r>
              <a:rPr lang="es-PA" b="1" dirty="0" smtClean="0">
                <a:solidFill>
                  <a:srgbClr val="002060"/>
                </a:solidFill>
              </a:rPr>
              <a:t> </a:t>
            </a:r>
            <a:r>
              <a:rPr lang="es-PA" b="1" dirty="0" err="1" smtClean="0">
                <a:solidFill>
                  <a:srgbClr val="002060"/>
                </a:solidFill>
              </a:rPr>
              <a:t>for</a:t>
            </a:r>
            <a:r>
              <a:rPr lang="es-PA" b="1" dirty="0" smtClean="0">
                <a:solidFill>
                  <a:srgbClr val="002060"/>
                </a:solidFill>
              </a:rPr>
              <a:t> </a:t>
            </a:r>
            <a:r>
              <a:rPr lang="es-PA" b="1" dirty="0" err="1" smtClean="0">
                <a:solidFill>
                  <a:srgbClr val="FF0000"/>
                </a:solidFill>
              </a:rPr>
              <a:t>prices</a:t>
            </a:r>
            <a:r>
              <a:rPr lang="es-PA" b="1" dirty="0" smtClean="0">
                <a:solidFill>
                  <a:srgbClr val="002060"/>
                </a:solidFill>
              </a:rPr>
              <a:t>, </a:t>
            </a:r>
            <a:r>
              <a:rPr lang="es-PA" b="1" dirty="0" err="1" smtClean="0">
                <a:solidFill>
                  <a:srgbClr val="FF0000"/>
                </a:solidFill>
              </a:rPr>
              <a:t>uncountable</a:t>
            </a:r>
            <a:r>
              <a:rPr lang="es-PA" b="1" dirty="0" smtClean="0">
                <a:solidFill>
                  <a:srgbClr val="002060"/>
                </a:solidFill>
              </a:rPr>
              <a:t> </a:t>
            </a:r>
            <a:r>
              <a:rPr lang="es-PA" b="1" dirty="0" err="1" smtClean="0">
                <a:solidFill>
                  <a:srgbClr val="002060"/>
                </a:solidFill>
              </a:rPr>
              <a:t>nouns</a:t>
            </a:r>
            <a:r>
              <a:rPr lang="es-PA" b="1" dirty="0" smtClean="0">
                <a:solidFill>
                  <a:srgbClr val="002060"/>
                </a:solidFill>
              </a:rPr>
              <a:t>.</a:t>
            </a:r>
            <a:endParaRPr lang="es-PA" b="1" dirty="0">
              <a:solidFill>
                <a:srgbClr val="002060"/>
              </a:solidFill>
            </a:endParaRPr>
          </a:p>
        </p:txBody>
      </p:sp>
      <p:sp>
        <p:nvSpPr>
          <p:cNvPr id="13" name="12 Llamada de flecha hacia abajo"/>
          <p:cNvSpPr/>
          <p:nvPr/>
        </p:nvSpPr>
        <p:spPr>
          <a:xfrm>
            <a:off x="5148064" y="1156832"/>
            <a:ext cx="2952328" cy="914400"/>
          </a:xfrm>
          <a:prstGeom prst="downArrowCallou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rgbClr val="002060"/>
                </a:solidFill>
              </a:rPr>
              <a:t>Use </a:t>
            </a:r>
            <a:r>
              <a:rPr lang="es-PA" b="1" u="sng" dirty="0" err="1" smtClean="0">
                <a:solidFill>
                  <a:srgbClr val="FF0000"/>
                </a:solidFill>
              </a:rPr>
              <a:t>how</a:t>
            </a:r>
            <a:r>
              <a:rPr lang="es-PA" b="1" u="sng" dirty="0" smtClean="0">
                <a:solidFill>
                  <a:srgbClr val="FF0000"/>
                </a:solidFill>
              </a:rPr>
              <a:t> </a:t>
            </a:r>
            <a:r>
              <a:rPr lang="es-PA" b="1" u="sng" dirty="0" err="1" smtClean="0">
                <a:solidFill>
                  <a:srgbClr val="FF0000"/>
                </a:solidFill>
              </a:rPr>
              <a:t>many</a:t>
            </a:r>
            <a:r>
              <a:rPr lang="es-PA" b="1" u="sng" dirty="0" smtClean="0">
                <a:solidFill>
                  <a:srgbClr val="FF0000"/>
                </a:solidFill>
              </a:rPr>
              <a:t> </a:t>
            </a:r>
            <a:r>
              <a:rPr lang="es-PA" b="1" dirty="0" smtClean="0">
                <a:solidFill>
                  <a:srgbClr val="FF0000"/>
                </a:solidFill>
              </a:rPr>
              <a:t> </a:t>
            </a:r>
            <a:r>
              <a:rPr lang="es-PA" b="1" dirty="0" err="1" smtClean="0">
                <a:solidFill>
                  <a:srgbClr val="002060"/>
                </a:solidFill>
              </a:rPr>
              <a:t>with</a:t>
            </a:r>
            <a:endParaRPr lang="es-PA" b="1" dirty="0">
              <a:solidFill>
                <a:srgbClr val="002060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148064" y="2071584"/>
            <a:ext cx="2952328" cy="914400"/>
          </a:xfrm>
          <a:prstGeom prst="round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err="1" smtClean="0">
                <a:solidFill>
                  <a:srgbClr val="FF0000"/>
                </a:solidFill>
              </a:rPr>
              <a:t>Countabl</a:t>
            </a:r>
            <a:r>
              <a:rPr lang="es-PA" b="1" dirty="0" err="1" smtClean="0">
                <a:solidFill>
                  <a:srgbClr val="002060"/>
                </a:solidFill>
              </a:rPr>
              <a:t>e</a:t>
            </a:r>
            <a:r>
              <a:rPr lang="es-PA" b="1" dirty="0" smtClean="0">
                <a:solidFill>
                  <a:srgbClr val="002060"/>
                </a:solidFill>
              </a:rPr>
              <a:t> </a:t>
            </a:r>
            <a:r>
              <a:rPr lang="es-PA" b="1" dirty="0" err="1" smtClean="0">
                <a:solidFill>
                  <a:srgbClr val="002060"/>
                </a:solidFill>
              </a:rPr>
              <a:t>nouns</a:t>
            </a:r>
            <a:endParaRPr lang="es-PA" b="0" i="0" u="none" strike="noStrike" dirty="0" smtClean="0">
              <a:effectLst/>
              <a:latin typeface="Arial"/>
            </a:endParaRPr>
          </a:p>
          <a:p>
            <a:pPr algn="ctr"/>
            <a:endParaRPr lang="es-PA" b="1" dirty="0">
              <a:solidFill>
                <a:srgbClr val="002060"/>
              </a:solidFill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16748"/>
              </p:ext>
            </p:extLst>
          </p:nvPr>
        </p:nvGraphicFramePr>
        <p:xfrm>
          <a:off x="179512" y="3284984"/>
          <a:ext cx="3736288" cy="3461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6288"/>
              </a:tblGrid>
              <a:tr h="1758459">
                <a:tc>
                  <a:txBody>
                    <a:bodyPr/>
                    <a:lstStyle/>
                    <a:p>
                      <a:r>
                        <a:rPr lang="es-PA" b="1" dirty="0" err="1" smtClean="0">
                          <a:solidFill>
                            <a:srgbClr val="002060"/>
                          </a:solidFill>
                        </a:rPr>
                        <a:t>How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PA" b="1" dirty="0" err="1" smtClean="0">
                          <a:solidFill>
                            <a:srgbClr val="FF0000"/>
                          </a:solidFill>
                        </a:rPr>
                        <a:t>much</a:t>
                      </a:r>
                      <a:r>
                        <a:rPr lang="es-PA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PA" b="1" dirty="0" err="1" smtClean="0">
                          <a:solidFill>
                            <a:srgbClr val="FF0000"/>
                          </a:solidFill>
                        </a:rPr>
                        <a:t>money</a:t>
                      </a:r>
                      <a:r>
                        <a:rPr lang="es-PA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do </a:t>
                      </a:r>
                      <a:r>
                        <a:rPr lang="es-PA" b="1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PA" b="1" dirty="0" err="1" smtClean="0">
                          <a:solidFill>
                            <a:srgbClr val="002060"/>
                          </a:solidFill>
                        </a:rPr>
                        <a:t>need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  <a:endParaRPr lang="es-PA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03462">
                <a:tc>
                  <a:txBody>
                    <a:bodyPr/>
                    <a:lstStyle/>
                    <a:p>
                      <a:r>
                        <a:rPr lang="es-PA" b="1" dirty="0" err="1" smtClean="0">
                          <a:solidFill>
                            <a:srgbClr val="002060"/>
                          </a:solidFill>
                        </a:rPr>
                        <a:t>How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PA" b="1" dirty="0" err="1" smtClean="0">
                          <a:solidFill>
                            <a:srgbClr val="002060"/>
                          </a:solidFill>
                        </a:rPr>
                        <a:t>much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 are </a:t>
                      </a:r>
                      <a:r>
                        <a:rPr lang="es-PA" b="1" dirty="0" err="1" smtClean="0">
                          <a:solidFill>
                            <a:srgbClr val="002060"/>
                          </a:solidFill>
                        </a:rPr>
                        <a:t>those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PA" b="1" dirty="0" err="1" smtClean="0">
                          <a:solidFill>
                            <a:srgbClr val="FF0000"/>
                          </a:solidFill>
                        </a:rPr>
                        <a:t>sunglasses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  <a:endParaRPr lang="es-PA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45225"/>
            <a:ext cx="1742194" cy="1258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3742333"/>
            <a:ext cx="2174243" cy="116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47173"/>
              </p:ext>
            </p:extLst>
          </p:nvPr>
        </p:nvGraphicFramePr>
        <p:xfrm>
          <a:off x="4499992" y="3284984"/>
          <a:ext cx="4392488" cy="3419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</a:tblGrid>
              <a:tr h="1919317">
                <a:tc>
                  <a:txBody>
                    <a:bodyPr/>
                    <a:lstStyle/>
                    <a:p>
                      <a:r>
                        <a:rPr lang="es-PA" dirty="0" err="1" smtClean="0">
                          <a:solidFill>
                            <a:srgbClr val="002060"/>
                          </a:solidFill>
                        </a:rPr>
                        <a:t>How</a:t>
                      </a:r>
                      <a:r>
                        <a:rPr lang="es-PA" dirty="0" smtClean="0"/>
                        <a:t> </a:t>
                      </a:r>
                      <a:r>
                        <a:rPr lang="es-PA" dirty="0" err="1" smtClean="0">
                          <a:solidFill>
                            <a:srgbClr val="FF0000"/>
                          </a:solidFill>
                        </a:rPr>
                        <a:t>many</a:t>
                      </a:r>
                      <a:r>
                        <a:rPr lang="es-PA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PA" dirty="0" err="1" smtClean="0">
                          <a:solidFill>
                            <a:srgbClr val="FF0000"/>
                          </a:solidFill>
                        </a:rPr>
                        <a:t>books</a:t>
                      </a:r>
                      <a:r>
                        <a:rPr lang="es-PA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PA" dirty="0" smtClean="0">
                          <a:solidFill>
                            <a:srgbClr val="002060"/>
                          </a:solidFill>
                        </a:rPr>
                        <a:t>do </a:t>
                      </a:r>
                      <a:r>
                        <a:rPr lang="es-PA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s-PA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PA" dirty="0" err="1" smtClean="0">
                          <a:solidFill>
                            <a:srgbClr val="002060"/>
                          </a:solidFill>
                        </a:rPr>
                        <a:t>have</a:t>
                      </a:r>
                      <a:r>
                        <a:rPr lang="es-PA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endParaRPr lang="es-PA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499852">
                <a:tc>
                  <a:txBody>
                    <a:bodyPr/>
                    <a:lstStyle/>
                    <a:p>
                      <a:r>
                        <a:rPr lang="es-PA" b="1" dirty="0" err="1" smtClean="0">
                          <a:solidFill>
                            <a:srgbClr val="002060"/>
                          </a:solidFill>
                        </a:rPr>
                        <a:t>How</a:t>
                      </a:r>
                      <a:r>
                        <a:rPr lang="es-PA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PA" b="1" dirty="0" err="1" smtClean="0">
                          <a:solidFill>
                            <a:srgbClr val="FF0000"/>
                          </a:solidFill>
                        </a:rPr>
                        <a:t>many</a:t>
                      </a:r>
                      <a:r>
                        <a:rPr lang="es-PA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PA" b="1" baseline="0" dirty="0" err="1" smtClean="0">
                          <a:solidFill>
                            <a:srgbClr val="FF0000"/>
                          </a:solidFill>
                        </a:rPr>
                        <a:t>sports</a:t>
                      </a:r>
                      <a:r>
                        <a:rPr lang="es-PA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PA" b="1" baseline="0" dirty="0" smtClean="0">
                          <a:solidFill>
                            <a:srgbClr val="002060"/>
                          </a:solidFill>
                        </a:rPr>
                        <a:t>do </a:t>
                      </a:r>
                      <a:r>
                        <a:rPr lang="es-PA" b="1" baseline="0" dirty="0" err="1" smtClean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s-PA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PA" b="1" baseline="0" dirty="0" err="1" smtClean="0">
                          <a:solidFill>
                            <a:srgbClr val="002060"/>
                          </a:solidFill>
                        </a:rPr>
                        <a:t>play</a:t>
                      </a:r>
                      <a:r>
                        <a:rPr lang="es-PA" b="1" baseline="0" dirty="0" smtClean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  <a:p>
                      <a:endParaRPr lang="es-PA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s-PA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s-PA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s-PA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31975"/>
            <a:ext cx="165618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584207"/>
            <a:ext cx="1944216" cy="111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5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72</TotalTime>
  <Words>51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Spring</vt:lpstr>
      <vt:lpstr>  How much vs How many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vs How much</dc:title>
  <dc:creator>ANELLYS</dc:creator>
  <cp:lastModifiedBy>Marisol Barraza</cp:lastModifiedBy>
  <cp:revision>7</cp:revision>
  <dcterms:created xsi:type="dcterms:W3CDTF">2012-04-26T21:44:56Z</dcterms:created>
  <dcterms:modified xsi:type="dcterms:W3CDTF">2012-04-27T01:27:42Z</dcterms:modified>
</cp:coreProperties>
</file>