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EAE47-92D8-49AC-AD99-06761A911A5B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AE8C-297E-4A6C-9154-884FF0CCD2B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714348" y="1214422"/>
            <a:ext cx="8072494" cy="45720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s-CL" sz="36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/>
              </a:rPr>
              <a:t>Clasificación </a:t>
            </a:r>
          </a:p>
          <a:p>
            <a:pPr algn="ctr"/>
            <a:r>
              <a:rPr lang="es-CL" sz="36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/>
              </a:rPr>
              <a:t>de Verbos</a:t>
            </a:r>
            <a:endParaRPr lang="es-CL" sz="36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395288" y="2205038"/>
          <a:ext cx="8497887" cy="4062414"/>
        </p:xfrm>
        <a:graphic>
          <a:graphicData uri="http://schemas.openxmlformats.org/drawingml/2006/table">
            <a:tbl>
              <a:tblPr/>
              <a:tblGrid>
                <a:gridCol w="2089150"/>
                <a:gridCol w="2087562"/>
                <a:gridCol w="2305050"/>
                <a:gridCol w="2016125"/>
              </a:tblGrid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NS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VOLV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</a:rPr>
                        <a:t>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 / Ella / 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2771775" y="2854325"/>
            <a:ext cx="1331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p</a:t>
            </a:r>
            <a:r>
              <a:rPr lang="pt-BR" sz="2800" b="1">
                <a:solidFill>
                  <a:srgbClr val="0000FF"/>
                </a:solidFill>
              </a:rPr>
              <a:t>ie</a:t>
            </a:r>
            <a:r>
              <a:rPr lang="pt-BR" sz="2800" b="1"/>
              <a:t>ns</a:t>
            </a:r>
            <a:r>
              <a:rPr lang="pt-BR" sz="2800" b="1">
                <a:solidFill>
                  <a:srgbClr val="FF3300"/>
                </a:solidFill>
              </a:rPr>
              <a:t>o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2700338" y="34290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p</a:t>
            </a:r>
            <a:r>
              <a:rPr lang="pt-BR" sz="2800" b="1">
                <a:solidFill>
                  <a:srgbClr val="0000FF"/>
                </a:solidFill>
              </a:rPr>
              <a:t>ie</a:t>
            </a:r>
            <a:r>
              <a:rPr lang="pt-BR" sz="2800" b="1"/>
              <a:t>ns</a:t>
            </a:r>
            <a:r>
              <a:rPr lang="pt-BR" sz="2800" b="1">
                <a:solidFill>
                  <a:srgbClr val="FF3300"/>
                </a:solidFill>
              </a:rPr>
              <a:t>as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2827338" y="4078288"/>
            <a:ext cx="1312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p</a:t>
            </a:r>
            <a:r>
              <a:rPr lang="pt-BR" sz="2800" b="1">
                <a:solidFill>
                  <a:srgbClr val="0000FF"/>
                </a:solidFill>
              </a:rPr>
              <a:t>ie</a:t>
            </a:r>
            <a:r>
              <a:rPr lang="pt-BR" sz="2800" b="1"/>
              <a:t>ns</a:t>
            </a:r>
            <a:r>
              <a:rPr lang="pt-BR" sz="28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2555875" y="4581525"/>
            <a:ext cx="194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p</a:t>
            </a:r>
            <a:r>
              <a:rPr lang="pt-BR" sz="2800" b="1">
                <a:solidFill>
                  <a:srgbClr val="0000FF"/>
                </a:solidFill>
              </a:rPr>
              <a:t>e</a:t>
            </a:r>
            <a:r>
              <a:rPr lang="pt-BR" sz="2800" b="1"/>
              <a:t>ns</a:t>
            </a:r>
            <a:r>
              <a:rPr lang="pt-BR" sz="2800" b="1">
                <a:solidFill>
                  <a:srgbClr val="FF3300"/>
                </a:solidFill>
              </a:rPr>
              <a:t>amos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2746375" y="5157788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p</a:t>
            </a:r>
            <a:r>
              <a:rPr lang="pt-BR" sz="2800" b="1">
                <a:solidFill>
                  <a:srgbClr val="0000FF"/>
                </a:solidFill>
              </a:rPr>
              <a:t>e</a:t>
            </a:r>
            <a:r>
              <a:rPr lang="pt-BR" sz="2800" b="1"/>
              <a:t>ns</a:t>
            </a:r>
            <a:r>
              <a:rPr lang="pt-BR" sz="2800" b="1">
                <a:solidFill>
                  <a:srgbClr val="FF3300"/>
                </a:solidFill>
              </a:rPr>
              <a:t>áis</a:t>
            </a:r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2827338" y="5734050"/>
            <a:ext cx="153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p</a:t>
            </a:r>
            <a:r>
              <a:rPr lang="pt-BR" sz="2800" b="1">
                <a:solidFill>
                  <a:srgbClr val="0000FF"/>
                </a:solidFill>
              </a:rPr>
              <a:t>ie</a:t>
            </a:r>
            <a:r>
              <a:rPr lang="pt-BR" sz="2800" b="1"/>
              <a:t>ns</a:t>
            </a:r>
            <a:r>
              <a:rPr lang="pt-BR" sz="2800" b="1">
                <a:solidFill>
                  <a:srgbClr val="FF3300"/>
                </a:solidFill>
              </a:rPr>
              <a:t>an</a:t>
            </a:r>
          </a:p>
        </p:txBody>
      </p:sp>
      <p:sp>
        <p:nvSpPr>
          <p:cNvPr id="34867" name="WordArt 51"/>
          <p:cNvSpPr>
            <a:spLocks noChangeArrowheads="1" noChangeShapeType="1" noTextEdit="1"/>
          </p:cNvSpPr>
          <p:nvPr/>
        </p:nvSpPr>
        <p:spPr bwMode="auto">
          <a:xfrm>
            <a:off x="285720" y="285728"/>
            <a:ext cx="4357718" cy="142876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CL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verbos irregulares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4948238" y="2782888"/>
            <a:ext cx="1312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</a:t>
            </a:r>
            <a:r>
              <a:rPr lang="pt-BR" sz="2800" b="1">
                <a:solidFill>
                  <a:srgbClr val="0000FF"/>
                </a:solidFill>
              </a:rPr>
              <a:t>ue</a:t>
            </a:r>
            <a:r>
              <a:rPr lang="pt-BR" sz="2800" b="1"/>
              <a:t>lv</a:t>
            </a:r>
            <a:r>
              <a:rPr lang="pt-BR" sz="2800" b="1">
                <a:solidFill>
                  <a:srgbClr val="00CC00"/>
                </a:solidFill>
              </a:rPr>
              <a:t>o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4876800" y="3357563"/>
            <a:ext cx="149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</a:t>
            </a:r>
            <a:r>
              <a:rPr lang="pt-BR" sz="2800" b="1">
                <a:solidFill>
                  <a:srgbClr val="0000FF"/>
                </a:solidFill>
              </a:rPr>
              <a:t>ue</a:t>
            </a:r>
            <a:r>
              <a:rPr lang="pt-BR" sz="2800" b="1"/>
              <a:t>lv</a:t>
            </a:r>
            <a:r>
              <a:rPr lang="pt-BR" sz="2800" b="1">
                <a:solidFill>
                  <a:srgbClr val="00CC00"/>
                </a:solidFill>
              </a:rPr>
              <a:t>es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5003800" y="4006850"/>
            <a:ext cx="1293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</a:t>
            </a:r>
            <a:r>
              <a:rPr lang="pt-BR" sz="2800" b="1">
                <a:solidFill>
                  <a:srgbClr val="0000FF"/>
                </a:solidFill>
              </a:rPr>
              <a:t>ue</a:t>
            </a:r>
            <a:r>
              <a:rPr lang="pt-BR" sz="2800" b="1"/>
              <a:t>lv</a:t>
            </a:r>
            <a:r>
              <a:rPr lang="pt-BR" sz="2800" b="1">
                <a:solidFill>
                  <a:srgbClr val="00CC00"/>
                </a:solidFill>
              </a:rPr>
              <a:t>e</a:t>
            </a:r>
          </a:p>
        </p:txBody>
      </p:sp>
      <p:sp>
        <p:nvSpPr>
          <p:cNvPr id="34871" name="Rectangle 55"/>
          <p:cNvSpPr>
            <a:spLocks noChangeArrowheads="1"/>
          </p:cNvSpPr>
          <p:nvPr/>
        </p:nvSpPr>
        <p:spPr bwMode="auto">
          <a:xfrm>
            <a:off x="4643438" y="4510088"/>
            <a:ext cx="1827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</a:t>
            </a:r>
            <a:r>
              <a:rPr lang="pt-BR" sz="2800" b="1">
                <a:solidFill>
                  <a:srgbClr val="0000FF"/>
                </a:solidFill>
              </a:rPr>
              <a:t>o</a:t>
            </a:r>
            <a:r>
              <a:rPr lang="pt-BR" sz="2800" b="1"/>
              <a:t>lv</a:t>
            </a:r>
            <a:r>
              <a:rPr lang="pt-BR" sz="2800" b="1">
                <a:solidFill>
                  <a:srgbClr val="00CC00"/>
                </a:solidFill>
              </a:rPr>
              <a:t>emos</a:t>
            </a:r>
          </a:p>
        </p:txBody>
      </p:sp>
      <p:sp>
        <p:nvSpPr>
          <p:cNvPr id="34872" name="Rectangle 56"/>
          <p:cNvSpPr>
            <a:spLocks noChangeArrowheads="1"/>
          </p:cNvSpPr>
          <p:nvPr/>
        </p:nvSpPr>
        <p:spPr bwMode="auto">
          <a:xfrm>
            <a:off x="4922838" y="5086350"/>
            <a:ext cx="1392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</a:t>
            </a:r>
            <a:r>
              <a:rPr lang="pt-BR" sz="2800" b="1">
                <a:solidFill>
                  <a:srgbClr val="0000FF"/>
                </a:solidFill>
              </a:rPr>
              <a:t>o</a:t>
            </a:r>
            <a:r>
              <a:rPr lang="pt-BR" sz="2800" b="1"/>
              <a:t>lv</a:t>
            </a:r>
            <a:r>
              <a:rPr lang="pt-BR" sz="2800" b="1">
                <a:solidFill>
                  <a:srgbClr val="00CC00"/>
                </a:solidFill>
              </a:rPr>
              <a:t>éis</a:t>
            </a:r>
          </a:p>
        </p:txBody>
      </p:sp>
      <p:sp>
        <p:nvSpPr>
          <p:cNvPr id="34873" name="Rectangle 57"/>
          <p:cNvSpPr>
            <a:spLocks noChangeArrowheads="1"/>
          </p:cNvSpPr>
          <p:nvPr/>
        </p:nvSpPr>
        <p:spPr bwMode="auto">
          <a:xfrm>
            <a:off x="5003800" y="5662613"/>
            <a:ext cx="151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</a:t>
            </a:r>
            <a:r>
              <a:rPr lang="pt-BR" sz="2800" b="1">
                <a:solidFill>
                  <a:srgbClr val="0000FF"/>
                </a:solidFill>
              </a:rPr>
              <a:t>ue</a:t>
            </a:r>
            <a:r>
              <a:rPr lang="pt-BR" sz="2800" b="1"/>
              <a:t>lv</a:t>
            </a:r>
            <a:r>
              <a:rPr lang="pt-BR" sz="2800" b="1">
                <a:solidFill>
                  <a:srgbClr val="00CC00"/>
                </a:solidFill>
              </a:rPr>
              <a:t>en</a:t>
            </a:r>
          </a:p>
        </p:txBody>
      </p:sp>
      <p:sp>
        <p:nvSpPr>
          <p:cNvPr id="34874" name="Rectangle 58"/>
          <p:cNvSpPr>
            <a:spLocks noChangeArrowheads="1"/>
          </p:cNvSpPr>
          <p:nvPr/>
        </p:nvSpPr>
        <p:spPr bwMode="auto">
          <a:xfrm>
            <a:off x="7092950" y="2854325"/>
            <a:ext cx="1033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m</a:t>
            </a:r>
            <a:r>
              <a:rPr lang="pt-BR" sz="2800" b="1">
                <a:solidFill>
                  <a:srgbClr val="0000FF"/>
                </a:solidFill>
              </a:rPr>
              <a:t>i</a:t>
            </a:r>
            <a:r>
              <a:rPr lang="pt-BR" sz="2800" b="1"/>
              <a:t>d</a:t>
            </a:r>
            <a:r>
              <a:rPr lang="pt-BR" sz="2800" b="1">
                <a:solidFill>
                  <a:srgbClr val="990099"/>
                </a:solidFill>
              </a:rPr>
              <a:t>o</a:t>
            </a:r>
          </a:p>
        </p:txBody>
      </p:sp>
      <p:sp>
        <p:nvSpPr>
          <p:cNvPr id="34875" name="Rectangle 59"/>
          <p:cNvSpPr>
            <a:spLocks noChangeArrowheads="1"/>
          </p:cNvSpPr>
          <p:nvPr/>
        </p:nvSpPr>
        <p:spPr bwMode="auto">
          <a:xfrm>
            <a:off x="7021513" y="3429000"/>
            <a:ext cx="121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m</a:t>
            </a:r>
            <a:r>
              <a:rPr lang="pt-BR" sz="2800" b="1">
                <a:solidFill>
                  <a:srgbClr val="0000FF"/>
                </a:solidFill>
              </a:rPr>
              <a:t>i</a:t>
            </a:r>
            <a:r>
              <a:rPr lang="pt-BR" sz="2800" b="1"/>
              <a:t>d</a:t>
            </a:r>
            <a:r>
              <a:rPr lang="pt-BR" sz="2800" b="1">
                <a:solidFill>
                  <a:srgbClr val="990099"/>
                </a:solidFill>
              </a:rPr>
              <a:t>es</a:t>
            </a:r>
          </a:p>
        </p:txBody>
      </p:sp>
      <p:sp>
        <p:nvSpPr>
          <p:cNvPr id="34876" name="Rectangle 60"/>
          <p:cNvSpPr>
            <a:spLocks noChangeArrowheads="1"/>
          </p:cNvSpPr>
          <p:nvPr/>
        </p:nvSpPr>
        <p:spPr bwMode="auto">
          <a:xfrm>
            <a:off x="7148513" y="4005263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m</a:t>
            </a:r>
            <a:r>
              <a:rPr lang="pt-BR" sz="2800" b="1">
                <a:solidFill>
                  <a:srgbClr val="0000FF"/>
                </a:solidFill>
              </a:rPr>
              <a:t>i</a:t>
            </a:r>
            <a:r>
              <a:rPr lang="pt-BR" sz="2800" b="1"/>
              <a:t>d</a:t>
            </a:r>
            <a:r>
              <a:rPr lang="pt-BR" sz="2800" b="1">
                <a:solidFill>
                  <a:srgbClr val="990099"/>
                </a:solidFill>
              </a:rPr>
              <a:t>e</a:t>
            </a:r>
          </a:p>
        </p:txBody>
      </p:sp>
      <p:sp>
        <p:nvSpPr>
          <p:cNvPr id="34877" name="Rectangle 61"/>
          <p:cNvSpPr>
            <a:spLocks noChangeArrowheads="1"/>
          </p:cNvSpPr>
          <p:nvPr/>
        </p:nvSpPr>
        <p:spPr bwMode="auto">
          <a:xfrm>
            <a:off x="7061200" y="4581525"/>
            <a:ext cx="174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m</a:t>
            </a:r>
            <a:r>
              <a:rPr lang="pt-BR" sz="2800" b="1">
                <a:solidFill>
                  <a:srgbClr val="0000FF"/>
                </a:solidFill>
              </a:rPr>
              <a:t>e</a:t>
            </a:r>
            <a:r>
              <a:rPr lang="pt-BR" sz="2800" b="1"/>
              <a:t>d</a:t>
            </a:r>
            <a:r>
              <a:rPr lang="pt-BR" sz="2800" b="1">
                <a:solidFill>
                  <a:srgbClr val="990099"/>
                </a:solidFill>
              </a:rPr>
              <a:t>imos</a:t>
            </a:r>
          </a:p>
        </p:txBody>
      </p:sp>
      <p:sp>
        <p:nvSpPr>
          <p:cNvPr id="34878" name="Rectangle 62"/>
          <p:cNvSpPr>
            <a:spLocks noChangeArrowheads="1"/>
          </p:cNvSpPr>
          <p:nvPr/>
        </p:nvSpPr>
        <p:spPr bwMode="auto">
          <a:xfrm>
            <a:off x="7067550" y="5157788"/>
            <a:ext cx="1212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m</a:t>
            </a:r>
            <a:r>
              <a:rPr lang="pt-BR" sz="2800" b="1">
                <a:solidFill>
                  <a:srgbClr val="0000FF"/>
                </a:solidFill>
              </a:rPr>
              <a:t>e</a:t>
            </a:r>
            <a:r>
              <a:rPr lang="pt-BR" sz="2800" b="1"/>
              <a:t>d</a:t>
            </a:r>
            <a:r>
              <a:rPr lang="pt-BR" sz="2800" b="1">
                <a:solidFill>
                  <a:srgbClr val="990099"/>
                </a:solidFill>
              </a:rPr>
              <a:t>ís</a:t>
            </a:r>
          </a:p>
        </p:txBody>
      </p:sp>
      <p:sp>
        <p:nvSpPr>
          <p:cNvPr id="34879" name="Rectangle 63"/>
          <p:cNvSpPr>
            <a:spLocks noChangeArrowheads="1"/>
          </p:cNvSpPr>
          <p:nvPr/>
        </p:nvSpPr>
        <p:spPr bwMode="auto">
          <a:xfrm>
            <a:off x="7148513" y="5734050"/>
            <a:ext cx="1231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m</a:t>
            </a:r>
            <a:r>
              <a:rPr lang="pt-BR" sz="2800" b="1">
                <a:solidFill>
                  <a:srgbClr val="0000FF"/>
                </a:solidFill>
              </a:rPr>
              <a:t>i</a:t>
            </a:r>
            <a:r>
              <a:rPr lang="pt-BR" sz="2800" b="1"/>
              <a:t>d</a:t>
            </a:r>
            <a:r>
              <a:rPr lang="pt-BR" sz="2800" b="1">
                <a:solidFill>
                  <a:srgbClr val="990099"/>
                </a:solidFill>
              </a:rPr>
              <a:t>en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4643438" y="428604"/>
            <a:ext cx="428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conjugarlos la raíz de la palabra cambia</a:t>
            </a:r>
            <a:endParaRPr lang="es-C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4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4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1" grpId="0"/>
      <p:bldP spid="34862" grpId="0"/>
      <p:bldP spid="34863" grpId="0"/>
      <p:bldP spid="34864" grpId="0"/>
      <p:bldP spid="34865" grpId="0"/>
      <p:bldP spid="34866" grpId="0"/>
      <p:bldP spid="34868" grpId="0"/>
      <p:bldP spid="34869" grpId="0"/>
      <p:bldP spid="34870" grpId="0"/>
      <p:bldP spid="34871" grpId="0"/>
      <p:bldP spid="34872" grpId="0"/>
      <p:bldP spid="34873" grpId="0"/>
      <p:bldP spid="34874" grpId="0"/>
      <p:bldP spid="34875" grpId="0"/>
      <p:bldP spid="34876" grpId="0"/>
      <p:bldP spid="34877" grpId="0"/>
      <p:bldP spid="34878" grpId="0"/>
      <p:bldP spid="3487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1</cp:revision>
  <dcterms:created xsi:type="dcterms:W3CDTF">2011-10-17T23:58:44Z</dcterms:created>
  <dcterms:modified xsi:type="dcterms:W3CDTF">2011-10-18T00:00:26Z</dcterms:modified>
</cp:coreProperties>
</file>