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819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19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19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19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19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820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0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821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1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2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823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823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823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823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823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8236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823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23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ítulo y texto encima de l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717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717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7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8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s-MX"/>
            </a:p>
          </p:txBody>
        </p:sp>
        <p:sp>
          <p:nvSpPr>
            <p:cNvPr id="719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19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sp>
          <p:nvSpPr>
            <p:cNvPr id="720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s-MX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720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  <p:sp>
            <p:nvSpPr>
              <p:cNvPr id="720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MX"/>
              </a:p>
            </p:txBody>
          </p:sp>
        </p:grpSp>
      </p:grpSp>
      <p:sp>
        <p:nvSpPr>
          <p:cNvPr id="721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72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721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9519DA8-DB6A-4C17-9CD2-EAEEBBF39AA4}" type="datetimeFigureOut">
              <a:rPr lang="es-MX" smtClean="0"/>
              <a:t>29/03/2012</a:t>
            </a:fld>
            <a:endParaRPr lang="es-MX"/>
          </a:p>
        </p:txBody>
      </p:sp>
      <p:sp>
        <p:nvSpPr>
          <p:cNvPr id="721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s-MX"/>
          </a:p>
        </p:txBody>
      </p:sp>
      <p:sp>
        <p:nvSpPr>
          <p:cNvPr id="721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EF51B85-7B11-4D50-A8ED-26C7FFCEF632}" type="slidenum">
              <a:rPr lang="es-MX" smtClean="0"/>
              <a:t>‹Nº›</a:t>
            </a:fld>
            <a:endParaRPr lang="es-MX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6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7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609600" y="914400"/>
            <a:ext cx="8066088" cy="42910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_tradnl" sz="2400" b="1">
              <a:latin typeface="Century Gothic" pitchFamily="34" charset="0"/>
            </a:endParaRPr>
          </a:p>
          <a:p>
            <a:pPr algn="ctr">
              <a:spcBef>
                <a:spcPct val="50000"/>
              </a:spcBef>
            </a:pPr>
            <a:endParaRPr lang="es-ES_tradnl" sz="2400">
              <a:latin typeface="Century Gothic" pitchFamily="34" charset="0"/>
            </a:endParaRPr>
          </a:p>
          <a:p>
            <a:pPr algn="ctr">
              <a:spcBef>
                <a:spcPct val="50000"/>
              </a:spcBef>
            </a:pPr>
            <a:endParaRPr lang="es-ES_tradnl" sz="2400">
              <a:latin typeface="Century Gothic" pitchFamily="34" charset="0"/>
            </a:endParaRPr>
          </a:p>
          <a:p>
            <a:pPr algn="ctr">
              <a:spcBef>
                <a:spcPct val="50000"/>
              </a:spcBef>
            </a:pPr>
            <a:endParaRPr lang="es-ES_tradnl" sz="2400">
              <a:solidFill>
                <a:schemeClr val="hlink"/>
              </a:solidFill>
              <a:latin typeface="Century Gothic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Oscar Bedoya.</a:t>
            </a:r>
          </a:p>
          <a:p>
            <a:pPr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oscarbed@eisc.univalle.edu.co</a:t>
            </a:r>
          </a:p>
          <a:p>
            <a:pPr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http://eisc.univalle.edu.co/~oscarbed/Estructuras/</a:t>
            </a:r>
          </a:p>
          <a:p>
            <a:pPr algn="ctr">
              <a:spcBef>
                <a:spcPct val="50000"/>
              </a:spcBef>
            </a:pPr>
            <a:r>
              <a:rPr lang="es-ES_tradnl" sz="2400" b="1" i="1">
                <a:latin typeface="Century Gothic" pitchFamily="34" charset="0"/>
              </a:rPr>
              <a:t>Edificio 331, 2º piso, E.I.S.C.</a:t>
            </a:r>
            <a:endParaRPr lang="es-ES" sz="2400" b="1" i="1">
              <a:latin typeface="Century Gothic" pitchFamily="34" charset="0"/>
            </a:endParaRPr>
          </a:p>
        </p:txBody>
      </p:sp>
      <p:sp>
        <p:nvSpPr>
          <p:cNvPr id="5123" name="Rectangle 3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1371600"/>
            <a:ext cx="7772400" cy="1219200"/>
          </a:xfrm>
        </p:spPr>
        <p:txBody>
          <a:bodyPr/>
          <a:lstStyle/>
          <a:p>
            <a:r>
              <a:rPr lang="es-ES_tradnl" sz="4000">
                <a:solidFill>
                  <a:srgbClr val="FF9900"/>
                </a:solidFill>
              </a:rPr>
              <a:t>Estructuras de datos y algoritmos</a:t>
            </a:r>
            <a:endParaRPr lang="es-ES" sz="400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1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2532" name="Text Box 4"/>
          <p:cNvSpPr txBox="1">
            <a:spLocks noChangeArrowheads="1"/>
          </p:cNvSpPr>
          <p:nvPr/>
        </p:nvSpPr>
        <p:spPr bwMode="auto">
          <a:xfrm>
            <a:off x="250825" y="1341438"/>
            <a:ext cx="85693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Eliminar nodo al inicio(La lista circular tiene un nodo)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4213" y="2492375"/>
            <a:ext cx="1223962" cy="503238"/>
            <a:chOff x="839" y="1344"/>
            <a:chExt cx="1089" cy="499"/>
          </a:xfrm>
        </p:grpSpPr>
        <p:sp>
          <p:nvSpPr>
            <p:cNvPr id="662534" name="Rectangle 6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62535" name="Line 7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62536" name="Line 8"/>
          <p:cNvSpPr>
            <a:spLocks noChangeShapeType="1"/>
          </p:cNvSpPr>
          <p:nvPr/>
        </p:nvSpPr>
        <p:spPr bwMode="auto">
          <a:xfrm>
            <a:off x="1619250" y="2708275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771775" y="2492375"/>
            <a:ext cx="1223963" cy="503238"/>
            <a:chOff x="839" y="1344"/>
            <a:chExt cx="1089" cy="499"/>
          </a:xfrm>
        </p:grpSpPr>
        <p:sp>
          <p:nvSpPr>
            <p:cNvPr id="662542" name="Rectangle 14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62543" name="Line 15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62544" name="Line 16"/>
          <p:cNvSpPr>
            <a:spLocks noChangeShapeType="1"/>
          </p:cNvSpPr>
          <p:nvPr/>
        </p:nvSpPr>
        <p:spPr bwMode="auto">
          <a:xfrm>
            <a:off x="250825" y="3357563"/>
            <a:ext cx="6985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84213" y="3933825"/>
            <a:ext cx="1223962" cy="503238"/>
            <a:chOff x="839" y="1344"/>
            <a:chExt cx="1089" cy="499"/>
          </a:xfrm>
        </p:grpSpPr>
        <p:sp>
          <p:nvSpPr>
            <p:cNvPr id="662546" name="Rectangle 18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62547" name="Line 19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62552" name="Text Box 24"/>
          <p:cNvSpPr txBox="1">
            <a:spLocks noChangeArrowheads="1"/>
          </p:cNvSpPr>
          <p:nvPr/>
        </p:nvSpPr>
        <p:spPr bwMode="auto">
          <a:xfrm>
            <a:off x="323850" y="5013325"/>
            <a:ext cx="8208963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Al campo siguiente del nodo cabecera se le asigna null</a:t>
            </a:r>
            <a:endParaRPr lang="es-ES" b="1" i="1"/>
          </a:p>
        </p:txBody>
      </p:sp>
      <p:sp>
        <p:nvSpPr>
          <p:cNvPr id="662553" name="Line 25"/>
          <p:cNvSpPr>
            <a:spLocks noChangeShapeType="1"/>
          </p:cNvSpPr>
          <p:nvPr/>
        </p:nvSpPr>
        <p:spPr bwMode="auto">
          <a:xfrm flipV="1">
            <a:off x="3708400" y="2060575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2554" name="Line 26"/>
          <p:cNvSpPr>
            <a:spLocks noChangeShapeType="1"/>
          </p:cNvSpPr>
          <p:nvPr/>
        </p:nvSpPr>
        <p:spPr bwMode="auto">
          <a:xfrm flipH="1">
            <a:off x="1042988" y="2060575"/>
            <a:ext cx="2665412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2555" name="Line 27"/>
          <p:cNvSpPr>
            <a:spLocks noChangeShapeType="1"/>
          </p:cNvSpPr>
          <p:nvPr/>
        </p:nvSpPr>
        <p:spPr bwMode="auto">
          <a:xfrm>
            <a:off x="1042988" y="2060575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2559" name="Line 31"/>
          <p:cNvSpPr>
            <a:spLocks noChangeShapeType="1"/>
          </p:cNvSpPr>
          <p:nvPr/>
        </p:nvSpPr>
        <p:spPr bwMode="auto">
          <a:xfrm>
            <a:off x="1331913" y="3933825"/>
            <a:ext cx="576262" cy="50323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2560" name="Text Box 32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9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9220" name="Text Box 4"/>
          <p:cNvSpPr txBox="1">
            <a:spLocks noChangeArrowheads="1"/>
          </p:cNvSpPr>
          <p:nvPr/>
        </p:nvSpPr>
        <p:spPr bwMode="auto">
          <a:xfrm>
            <a:off x="395288" y="1268413"/>
            <a:ext cx="76676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Imprimir datos</a:t>
            </a:r>
          </a:p>
        </p:txBody>
      </p:sp>
      <p:sp>
        <p:nvSpPr>
          <p:cNvPr id="649221" name="Text Box 5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243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0244" name="Text Box 4"/>
          <p:cNvSpPr txBox="1">
            <a:spLocks noChangeArrowheads="1"/>
          </p:cNvSpPr>
          <p:nvPr/>
        </p:nvSpPr>
        <p:spPr bwMode="auto">
          <a:xfrm>
            <a:off x="395288" y="1268413"/>
            <a:ext cx="76676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Está una lista vacía?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87450" y="2349500"/>
            <a:ext cx="1223963" cy="503238"/>
            <a:chOff x="839" y="1344"/>
            <a:chExt cx="1089" cy="499"/>
          </a:xfrm>
        </p:grpSpPr>
        <p:sp>
          <p:nvSpPr>
            <p:cNvPr id="650246" name="Rectangle 6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50247" name="Line 7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50248" name="Line 8"/>
          <p:cNvSpPr>
            <a:spLocks noChangeShapeType="1"/>
          </p:cNvSpPr>
          <p:nvPr/>
        </p:nvSpPr>
        <p:spPr bwMode="auto">
          <a:xfrm>
            <a:off x="1836738" y="2349500"/>
            <a:ext cx="576262" cy="503238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0249" name="Text Box 9"/>
          <p:cNvSpPr txBox="1">
            <a:spLocks noChangeArrowheads="1"/>
          </p:cNvSpPr>
          <p:nvPr/>
        </p:nvSpPr>
        <p:spPr bwMode="auto">
          <a:xfrm>
            <a:off x="3563938" y="2276475"/>
            <a:ext cx="4681537" cy="6413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Cuando la lista está vacía el campo siguiente de la cabecera es null</a:t>
            </a:r>
            <a:endParaRPr lang="es-ES"/>
          </a:p>
        </p:txBody>
      </p:sp>
      <p:sp>
        <p:nvSpPr>
          <p:cNvPr id="650250" name="Text Box 10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1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2295" name="Text Box 7"/>
          <p:cNvSpPr txBox="1">
            <a:spLocks noChangeArrowheads="1"/>
          </p:cNvSpPr>
          <p:nvPr/>
        </p:nvSpPr>
        <p:spPr bwMode="auto">
          <a:xfrm>
            <a:off x="5435600" y="1484313"/>
            <a:ext cx="2303463" cy="29781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Cada nodo se representa por medio de dos campos:</a:t>
            </a:r>
          </a:p>
          <a:p>
            <a:pPr>
              <a:spcBef>
                <a:spcPct val="50000"/>
              </a:spcBef>
            </a:pPr>
            <a:endParaRPr lang="es-ES_tradnl"/>
          </a:p>
          <a:p>
            <a:pPr>
              <a:spcBef>
                <a:spcPct val="50000"/>
              </a:spcBef>
            </a:pPr>
            <a:r>
              <a:rPr lang="es-ES_tradnl" b="1" i="1"/>
              <a:t>Campo dato:</a:t>
            </a:r>
            <a:r>
              <a:rPr lang="es-ES_tradnl"/>
              <a:t> contiene el valor del nodo</a:t>
            </a:r>
          </a:p>
          <a:p>
            <a:pPr>
              <a:spcBef>
                <a:spcPct val="50000"/>
              </a:spcBef>
            </a:pPr>
            <a:r>
              <a:rPr lang="es-ES_tradnl" b="1" i="1"/>
              <a:t>Campo siguiente:</a:t>
            </a:r>
            <a:r>
              <a:rPr lang="es-ES_tradnl"/>
              <a:t> indica cuál es el nodo con el que se enlaza</a:t>
            </a:r>
            <a:endParaRPr lang="es-ES"/>
          </a:p>
        </p:txBody>
      </p:sp>
      <p:sp>
        <p:nvSpPr>
          <p:cNvPr id="652303" name="Text Box 15"/>
          <p:cNvSpPr txBox="1">
            <a:spLocks noChangeArrowheads="1"/>
          </p:cNvSpPr>
          <p:nvPr/>
        </p:nvSpPr>
        <p:spPr bwMode="auto">
          <a:xfrm>
            <a:off x="323850" y="1341438"/>
            <a:ext cx="2160588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652304" name="Text Box 16"/>
          <p:cNvSpPr txBox="1">
            <a:spLocks noChangeArrowheads="1"/>
          </p:cNvSpPr>
          <p:nvPr/>
        </p:nvSpPr>
        <p:spPr bwMode="auto">
          <a:xfrm>
            <a:off x="539750" y="1557338"/>
            <a:ext cx="2160588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MX"/>
          </a:p>
        </p:txBody>
      </p:sp>
      <p:sp>
        <p:nvSpPr>
          <p:cNvPr id="652306" name="Text Box 18"/>
          <p:cNvSpPr txBox="1">
            <a:spLocks noChangeArrowheads="1"/>
          </p:cNvSpPr>
          <p:nvPr/>
        </p:nvSpPr>
        <p:spPr bwMode="auto">
          <a:xfrm>
            <a:off x="395288" y="1125538"/>
            <a:ext cx="4392612" cy="52863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" sz="2000"/>
              <a:t>class Nodo{</a:t>
            </a:r>
          </a:p>
          <a:p>
            <a:endParaRPr lang="es-ES" sz="2000">
              <a:solidFill>
                <a:srgbClr val="33CCCC"/>
              </a:solidFill>
            </a:endParaRPr>
          </a:p>
          <a:p>
            <a:r>
              <a:rPr lang="es-ES" sz="2000">
                <a:solidFill>
                  <a:srgbClr val="33CCCC"/>
                </a:solidFill>
              </a:rPr>
              <a:t>    Object dato;</a:t>
            </a:r>
          </a:p>
          <a:p>
            <a:r>
              <a:rPr lang="es-ES" sz="2000">
                <a:solidFill>
                  <a:srgbClr val="33CCCC"/>
                </a:solidFill>
              </a:rPr>
              <a:t>    Nodo siguiente;</a:t>
            </a:r>
          </a:p>
          <a:p>
            <a:endParaRPr lang="es-ES" sz="2000">
              <a:solidFill>
                <a:srgbClr val="33CCCC"/>
              </a:solidFill>
            </a:endParaRPr>
          </a:p>
          <a:p>
            <a:r>
              <a:rPr lang="es-ES" sz="2000"/>
              <a:t>    Nodo(Object o)</a:t>
            </a:r>
          </a:p>
          <a:p>
            <a:r>
              <a:rPr lang="es-ES" sz="2000"/>
              <a:t>   {</a:t>
            </a:r>
          </a:p>
          <a:p>
            <a:r>
              <a:rPr lang="es-ES" sz="2000"/>
              <a:t>       dato=o;</a:t>
            </a:r>
          </a:p>
          <a:p>
            <a:r>
              <a:rPr lang="es-ES" sz="2000"/>
              <a:t>      siguiente=null;</a:t>
            </a:r>
          </a:p>
          <a:p>
            <a:r>
              <a:rPr lang="es-ES" sz="2000"/>
              <a:t>    }</a:t>
            </a:r>
          </a:p>
          <a:p>
            <a:endParaRPr lang="es-ES" sz="2000"/>
          </a:p>
          <a:p>
            <a:r>
              <a:rPr lang="es-ES" sz="2000"/>
              <a:t>   Nodo(Object o, Nodo n)</a:t>
            </a:r>
          </a:p>
          <a:p>
            <a:r>
              <a:rPr lang="es-ES" sz="2000"/>
              <a:t>   {</a:t>
            </a:r>
          </a:p>
          <a:p>
            <a:r>
              <a:rPr lang="es-ES" sz="2000"/>
              <a:t>      dato=o;</a:t>
            </a:r>
          </a:p>
          <a:p>
            <a:r>
              <a:rPr lang="es-ES" sz="2000"/>
              <a:t>      siguiente=n;</a:t>
            </a:r>
          </a:p>
          <a:p>
            <a:r>
              <a:rPr lang="es-ES" sz="2000"/>
              <a:t>   }</a:t>
            </a:r>
          </a:p>
          <a:p>
            <a:r>
              <a:rPr lang="es-ES" sz="2000"/>
              <a:t>}</a:t>
            </a:r>
          </a:p>
        </p:txBody>
      </p:sp>
      <p:sp>
        <p:nvSpPr>
          <p:cNvPr id="652307" name="Text Box 19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315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3321" name="Text Box 9"/>
          <p:cNvSpPr txBox="1">
            <a:spLocks noChangeArrowheads="1"/>
          </p:cNvSpPr>
          <p:nvPr/>
        </p:nvSpPr>
        <p:spPr bwMode="auto">
          <a:xfrm>
            <a:off x="5292725" y="1341438"/>
            <a:ext cx="3311525" cy="3013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 i="1"/>
              <a:t>Crear lista circular</a:t>
            </a:r>
          </a:p>
          <a:p>
            <a:pPr>
              <a:spcBef>
                <a:spcPct val="50000"/>
              </a:spcBef>
            </a:pPr>
            <a:r>
              <a:rPr lang="es-ES_tradnl" sz="2400" b="1" i="1"/>
              <a:t>Al crear una lista circular, se crea el nodo cabecera.</a:t>
            </a:r>
          </a:p>
          <a:p>
            <a:pPr>
              <a:spcBef>
                <a:spcPct val="50000"/>
              </a:spcBef>
            </a:pPr>
            <a:r>
              <a:rPr lang="es-ES_tradnl" sz="2400" b="1" i="1"/>
              <a:t>El nodo cabecera tiene como dato null y como siguiente null</a:t>
            </a:r>
            <a:r>
              <a:rPr lang="es-ES_tradnl" b="1" i="1"/>
              <a:t>.</a:t>
            </a:r>
            <a:endParaRPr lang="es-ES" b="1" i="1"/>
          </a:p>
        </p:txBody>
      </p:sp>
      <p:sp>
        <p:nvSpPr>
          <p:cNvPr id="653322" name="Text Box 10"/>
          <p:cNvSpPr txBox="1">
            <a:spLocks noChangeArrowheads="1"/>
          </p:cNvSpPr>
          <p:nvPr/>
        </p:nvSpPr>
        <p:spPr bwMode="auto">
          <a:xfrm>
            <a:off x="250825" y="1412875"/>
            <a:ext cx="4392613" cy="34575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endParaRPr lang="es-ES" sz="2000"/>
          </a:p>
          <a:p>
            <a:r>
              <a:rPr lang="es-ES" sz="2000"/>
              <a:t>class ListaC{</a:t>
            </a:r>
          </a:p>
          <a:p>
            <a:endParaRPr lang="es-ES" sz="2000"/>
          </a:p>
          <a:p>
            <a:r>
              <a:rPr lang="es-ES" sz="2000"/>
              <a:t>  Nodo cabecera;</a:t>
            </a:r>
          </a:p>
          <a:p>
            <a:endParaRPr lang="es-ES" sz="2000"/>
          </a:p>
          <a:p>
            <a:r>
              <a:rPr lang="es-ES" sz="2000"/>
              <a:t>  ListaC()</a:t>
            </a:r>
          </a:p>
          <a:p>
            <a:r>
              <a:rPr lang="es-ES" sz="2000"/>
              <a:t>  {</a:t>
            </a:r>
          </a:p>
          <a:p>
            <a:r>
              <a:rPr lang="es-ES" sz="2000"/>
              <a:t>    cabecera=new Nodo(null);</a:t>
            </a:r>
          </a:p>
          <a:p>
            <a:r>
              <a:rPr lang="es-ES" sz="2000"/>
              <a:t>  }</a:t>
            </a:r>
          </a:p>
          <a:p>
            <a:endParaRPr lang="es-ES_tradnl" sz="2000"/>
          </a:p>
          <a:p>
            <a:endParaRPr lang="es-ES" sz="2000"/>
          </a:p>
        </p:txBody>
      </p:sp>
      <p:sp>
        <p:nvSpPr>
          <p:cNvPr id="653323" name="Text Box 11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339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4345" name="Text Box 9"/>
          <p:cNvSpPr txBox="1">
            <a:spLocks noChangeArrowheads="1"/>
          </p:cNvSpPr>
          <p:nvPr/>
        </p:nvSpPr>
        <p:spPr bwMode="auto">
          <a:xfrm>
            <a:off x="5724525" y="1557338"/>
            <a:ext cx="2520950" cy="3013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Está una lista circular vacía?</a:t>
            </a:r>
          </a:p>
          <a:p>
            <a:pPr>
              <a:spcBef>
                <a:spcPct val="50000"/>
              </a:spcBef>
            </a:pPr>
            <a:endParaRPr lang="es-ES_tradnl" sz="2400"/>
          </a:p>
          <a:p>
            <a:pPr>
              <a:spcBef>
                <a:spcPct val="50000"/>
              </a:spcBef>
            </a:pPr>
            <a:r>
              <a:rPr lang="es-ES_tradnl" sz="2400"/>
              <a:t>Cuando la lista está vacía el campo siguiente de la cabecera es null</a:t>
            </a:r>
            <a:endParaRPr lang="es-ES" sz="2400"/>
          </a:p>
        </p:txBody>
      </p:sp>
      <p:sp>
        <p:nvSpPr>
          <p:cNvPr id="654346" name="Text Box 10"/>
          <p:cNvSpPr txBox="1">
            <a:spLocks noChangeArrowheads="1"/>
          </p:cNvSpPr>
          <p:nvPr/>
        </p:nvSpPr>
        <p:spPr bwMode="auto">
          <a:xfrm>
            <a:off x="323850" y="1125538"/>
            <a:ext cx="4464050" cy="4919662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public boolean </a:t>
            </a:r>
            <a:r>
              <a:rPr lang="es-ES" b="1">
                <a:solidFill>
                  <a:srgbClr val="33CCCC"/>
                </a:solidFill>
                <a:latin typeface="Courier New" pitchFamily="49" charset="0"/>
              </a:rPr>
              <a:t>estaVacia</a:t>
            </a:r>
            <a:r>
              <a:rPr lang="es-ES">
                <a:latin typeface="Courier New" pitchFamily="49" charset="0"/>
              </a:rPr>
              <a:t>(){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if (cabecera.siguiente==null)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{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 return true;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}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else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{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 return false;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  }</a:t>
            </a:r>
          </a:p>
          <a:p>
            <a:pPr>
              <a:spcBef>
                <a:spcPct val="50000"/>
              </a:spcBef>
            </a:pPr>
            <a:r>
              <a:rPr lang="es-ES">
                <a:latin typeface="Courier New" pitchFamily="49" charset="0"/>
              </a:rPr>
              <a:t>}</a:t>
            </a:r>
          </a:p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654348" name="Text Box 12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63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5379" name="Text Box 19"/>
          <p:cNvSpPr txBox="1">
            <a:spLocks noChangeArrowheads="1"/>
          </p:cNvSpPr>
          <p:nvPr/>
        </p:nvSpPr>
        <p:spPr bwMode="auto">
          <a:xfrm>
            <a:off x="5435600" y="1412875"/>
            <a:ext cx="3097213" cy="420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_tradnl" sz="2000" b="1" i="1"/>
              <a:t>Insertar nodo al inicio</a:t>
            </a:r>
          </a:p>
          <a:p>
            <a:r>
              <a:rPr lang="es-ES_tradnl" sz="2000" b="1" i="1"/>
              <a:t>( La lista circular está vacía)</a:t>
            </a:r>
          </a:p>
          <a:p>
            <a:pPr>
              <a:spcBef>
                <a:spcPct val="50000"/>
              </a:spcBef>
            </a:pPr>
            <a:endParaRPr lang="es-ES_tradnl" sz="2000"/>
          </a:p>
          <a:p>
            <a:pPr>
              <a:buFontTx/>
              <a:buChar char="•"/>
            </a:pPr>
            <a:r>
              <a:rPr lang="es-ES_tradnl" sz="2000"/>
              <a:t>Se crea un nuevo nodo con el dato que se desee colocar y con siguiente al nodo cabecera</a:t>
            </a:r>
          </a:p>
          <a:p>
            <a:pPr>
              <a:buFontTx/>
              <a:buChar char="•"/>
            </a:pPr>
            <a:endParaRPr lang="es-ES_tradnl" sz="2000"/>
          </a:p>
          <a:p>
            <a:pPr>
              <a:buFontTx/>
              <a:buChar char="•"/>
            </a:pPr>
            <a:r>
              <a:rPr lang="es-ES_tradnl" sz="2000"/>
              <a:t>El campo siguiente del nodo cabecera pasa de ser null a ser el nodo que estamos insertado</a:t>
            </a:r>
            <a:endParaRPr lang="es-ES" sz="2000"/>
          </a:p>
        </p:txBody>
      </p:sp>
      <p:sp>
        <p:nvSpPr>
          <p:cNvPr id="655380" name="Text Box 20"/>
          <p:cNvSpPr txBox="1">
            <a:spLocks noChangeArrowheads="1"/>
          </p:cNvSpPr>
          <p:nvPr/>
        </p:nvSpPr>
        <p:spPr bwMode="auto">
          <a:xfrm>
            <a:off x="250825" y="1412875"/>
            <a:ext cx="4967288" cy="44862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endParaRPr lang="es-ES" sz="2400"/>
          </a:p>
          <a:p>
            <a:r>
              <a:rPr lang="es-ES" sz="2400"/>
              <a:t>  void insertar(Object o)</a:t>
            </a:r>
          </a:p>
          <a:p>
            <a:r>
              <a:rPr lang="es-ES" sz="2400"/>
              <a:t>  {</a:t>
            </a:r>
          </a:p>
          <a:p>
            <a:r>
              <a:rPr lang="es-ES" sz="2400"/>
              <a:t>    Nodo nuevo=new Nodo(null);</a:t>
            </a:r>
          </a:p>
          <a:p>
            <a:endParaRPr lang="es-ES" sz="2400"/>
          </a:p>
          <a:p>
            <a:r>
              <a:rPr lang="es-ES" sz="2400"/>
              <a:t>    if ( estaVacia() )</a:t>
            </a:r>
          </a:p>
          <a:p>
            <a:r>
              <a:rPr lang="es-ES" sz="2400"/>
              <a:t>    {</a:t>
            </a:r>
          </a:p>
          <a:p>
            <a:r>
              <a:rPr lang="es-ES" sz="2400"/>
              <a:t>     nuevo=new Nodo(o);</a:t>
            </a:r>
          </a:p>
          <a:p>
            <a:r>
              <a:rPr lang="es-ES" sz="2400"/>
              <a:t>     nuevo.siguiente=cabecera;</a:t>
            </a:r>
          </a:p>
          <a:p>
            <a:r>
              <a:rPr lang="es-ES" sz="2400"/>
              <a:t>     cabecera.siguiente=nuevo;</a:t>
            </a:r>
          </a:p>
          <a:p>
            <a:r>
              <a:rPr lang="es-ES" sz="2400"/>
              <a:t>    }</a:t>
            </a:r>
          </a:p>
          <a:p>
            <a:endParaRPr lang="es-ES" sz="2400"/>
          </a:p>
        </p:txBody>
      </p:sp>
      <p:sp>
        <p:nvSpPr>
          <p:cNvPr id="655381" name="Text Box 21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387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6398" name="Text Box 14"/>
          <p:cNvSpPr txBox="1">
            <a:spLocks noChangeArrowheads="1"/>
          </p:cNvSpPr>
          <p:nvPr/>
        </p:nvSpPr>
        <p:spPr bwMode="auto">
          <a:xfrm>
            <a:off x="5508625" y="1412875"/>
            <a:ext cx="3240088" cy="35274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_tradnl" b="1" i="1"/>
              <a:t>Insertar nodo al inicio</a:t>
            </a:r>
          </a:p>
          <a:p>
            <a:r>
              <a:rPr lang="es-ES_tradnl" b="1" i="1"/>
              <a:t>( La lista circular no está vacía)</a:t>
            </a:r>
          </a:p>
          <a:p>
            <a:pPr>
              <a:spcBef>
                <a:spcPct val="50000"/>
              </a:spcBef>
            </a:pPr>
            <a:endParaRPr lang="es-ES_tradnl" b="1" i="1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Se crea un nuevo nodo con el dato que se desee colocar y en su campo siguiente se establece el siguiente del nodo cabecera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Al nodo cabecera se le asigna como siguiente el nodo que estamos insertando</a:t>
            </a:r>
            <a:endParaRPr lang="es-ES" b="1" i="1"/>
          </a:p>
        </p:txBody>
      </p:sp>
      <p:sp>
        <p:nvSpPr>
          <p:cNvPr id="656412" name="Text Box 28"/>
          <p:cNvSpPr txBox="1">
            <a:spLocks noChangeArrowheads="1"/>
          </p:cNvSpPr>
          <p:nvPr/>
        </p:nvSpPr>
        <p:spPr bwMode="auto">
          <a:xfrm>
            <a:off x="395288" y="1125538"/>
            <a:ext cx="4608512" cy="5286375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" sz="2000"/>
              <a:t> void insertar(Object o)</a:t>
            </a:r>
          </a:p>
          <a:p>
            <a:r>
              <a:rPr lang="es-ES" sz="2000"/>
              <a:t>  {</a:t>
            </a:r>
          </a:p>
          <a:p>
            <a:r>
              <a:rPr lang="es-ES" sz="2000"/>
              <a:t>    Nodo nuevo=new Nodo(null);</a:t>
            </a:r>
          </a:p>
          <a:p>
            <a:endParaRPr lang="es-ES" sz="2000"/>
          </a:p>
          <a:p>
            <a:r>
              <a:rPr lang="es-ES" sz="2000"/>
              <a:t>    if ( estaVacia() )</a:t>
            </a:r>
          </a:p>
          <a:p>
            <a:r>
              <a:rPr lang="es-ES" sz="2000"/>
              <a:t>    {</a:t>
            </a:r>
          </a:p>
          <a:p>
            <a:r>
              <a:rPr lang="es-ES" sz="2000"/>
              <a:t>     nuevo=new Nodo(o);</a:t>
            </a:r>
          </a:p>
          <a:p>
            <a:r>
              <a:rPr lang="es-ES" sz="2000"/>
              <a:t>     nuevo.siguiente=cabecera;</a:t>
            </a:r>
          </a:p>
          <a:p>
            <a:r>
              <a:rPr lang="es-ES" sz="2000"/>
              <a:t>     cabecera.siguiente=nuevo;</a:t>
            </a:r>
          </a:p>
          <a:p>
            <a:r>
              <a:rPr lang="es-ES" sz="2000"/>
              <a:t>    }</a:t>
            </a:r>
          </a:p>
          <a:p>
            <a:r>
              <a:rPr lang="es-ES" sz="2000"/>
              <a:t>   else</a:t>
            </a:r>
          </a:p>
          <a:p>
            <a:r>
              <a:rPr lang="es-ES" sz="2000"/>
              <a:t>     {</a:t>
            </a:r>
          </a:p>
          <a:p>
            <a:r>
              <a:rPr lang="es-ES" sz="2000"/>
              <a:t>      </a:t>
            </a:r>
            <a:r>
              <a:rPr lang="es-ES" sz="2000" b="1"/>
              <a:t>nuevo=new Nodo(o);</a:t>
            </a:r>
          </a:p>
          <a:p>
            <a:r>
              <a:rPr lang="es-ES" sz="2000" b="1"/>
              <a:t>      nuevo.siguiente=cabecera.siguiente;</a:t>
            </a:r>
          </a:p>
          <a:p>
            <a:r>
              <a:rPr lang="es-ES" sz="2000" b="1"/>
              <a:t>      cabecera.siguiente=nuevo;</a:t>
            </a:r>
            <a:r>
              <a:rPr lang="es-ES" sz="2000"/>
              <a:t>  </a:t>
            </a:r>
          </a:p>
          <a:p>
            <a:r>
              <a:rPr lang="es-ES" sz="2000"/>
              <a:t>     }</a:t>
            </a:r>
          </a:p>
          <a:p>
            <a:r>
              <a:rPr lang="es-ES" sz="2000"/>
              <a:t>   }</a:t>
            </a:r>
          </a:p>
        </p:txBody>
      </p:sp>
      <p:sp>
        <p:nvSpPr>
          <p:cNvPr id="656413" name="Text Box 29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1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57434" name="Text Box 26"/>
          <p:cNvSpPr txBox="1">
            <a:spLocks noChangeArrowheads="1"/>
          </p:cNvSpPr>
          <p:nvPr/>
        </p:nvSpPr>
        <p:spPr bwMode="auto">
          <a:xfrm>
            <a:off x="4932363" y="1700213"/>
            <a:ext cx="3960812" cy="311626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b="1" i="1"/>
              <a:t>Eliminar nodo al inicio</a:t>
            </a:r>
          </a:p>
          <a:p>
            <a:pPr>
              <a:spcBef>
                <a:spcPct val="50000"/>
              </a:spcBef>
            </a:pPr>
            <a:endParaRPr lang="es-ES_tradnl" b="1" i="1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Al campo siguiente del nodo cabecera se le asigna null, si solo hay un nodo</a:t>
            </a:r>
            <a:endParaRPr lang="es-ES" b="1" i="1"/>
          </a:p>
          <a:p>
            <a:pPr>
              <a:spcBef>
                <a:spcPct val="50000"/>
              </a:spcBef>
            </a:pPr>
            <a:endParaRPr lang="es-ES_tradnl" b="1" i="1"/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Al nodo cabecera se le asigna como siguiente, el siguiente del primer nodo, si la lista circular tiene más de un nodo</a:t>
            </a:r>
            <a:endParaRPr lang="es-ES" b="1" i="1"/>
          </a:p>
        </p:txBody>
      </p:sp>
      <p:sp>
        <p:nvSpPr>
          <p:cNvPr id="657435" name="Text Box 27"/>
          <p:cNvSpPr txBox="1">
            <a:spLocks noChangeArrowheads="1"/>
          </p:cNvSpPr>
          <p:nvPr/>
        </p:nvSpPr>
        <p:spPr bwMode="auto">
          <a:xfrm>
            <a:off x="468313" y="1628775"/>
            <a:ext cx="4032250" cy="4037013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" sz="2000"/>
              <a:t> public void eliminar()</a:t>
            </a:r>
          </a:p>
          <a:p>
            <a:r>
              <a:rPr lang="es-ES" sz="2000"/>
              <a:t>  {</a:t>
            </a:r>
          </a:p>
          <a:p>
            <a:r>
              <a:rPr lang="es-ES" sz="2000"/>
              <a:t>    Nodo borrar=cabecera.siguiente;</a:t>
            </a:r>
          </a:p>
          <a:p>
            <a:endParaRPr lang="es-ES" sz="2000"/>
          </a:p>
          <a:p>
            <a:r>
              <a:rPr lang="es-ES" sz="2000"/>
              <a:t>    if (borrar.siguiente==cabecera)</a:t>
            </a:r>
          </a:p>
          <a:p>
            <a:r>
              <a:rPr lang="es-ES" sz="2000"/>
              <a:t>       cabecera.siguiente=null;</a:t>
            </a:r>
          </a:p>
          <a:p>
            <a:r>
              <a:rPr lang="es-ES" sz="2000"/>
              <a:t>    else{</a:t>
            </a:r>
          </a:p>
          <a:p>
            <a:r>
              <a:rPr lang="es-ES" sz="2000"/>
              <a:t>      cabecera.siguiente=borrar.siguiente; </a:t>
            </a:r>
          </a:p>
          <a:p>
            <a:r>
              <a:rPr lang="es-ES" sz="2000"/>
              <a:t>    }</a:t>
            </a:r>
          </a:p>
          <a:p>
            <a:r>
              <a:rPr lang="es-ES" sz="2000"/>
              <a:t>   </a:t>
            </a:r>
          </a:p>
          <a:p>
            <a:r>
              <a:rPr lang="es-ES" sz="2000"/>
              <a:t> }</a:t>
            </a:r>
          </a:p>
          <a:p>
            <a:r>
              <a:rPr lang="es-ES"/>
              <a:t> </a:t>
            </a:r>
          </a:p>
        </p:txBody>
      </p:sp>
      <p:sp>
        <p:nvSpPr>
          <p:cNvPr id="657436" name="Text Box 28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1370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</a:p>
          <a:p>
            <a:pPr marL="457200" indent="-457200" algn="ctr">
              <a:spcBef>
                <a:spcPct val="50000"/>
              </a:spcBef>
            </a:pPr>
            <a:endParaRPr lang="es-ES" sz="2400">
              <a:latin typeface="Century Gothic" pitchFamily="34" charset="0"/>
            </a:endParaRPr>
          </a:p>
          <a:p>
            <a:pPr marL="457200" indent="-457200"/>
            <a:r>
              <a:rPr lang="es-ES" sz="2400" b="1">
                <a:latin typeface="Century Gothic" pitchFamily="34" charset="0"/>
              </a:rPr>
              <a:t>Definición</a:t>
            </a:r>
          </a:p>
        </p:txBody>
      </p:sp>
      <p:sp>
        <p:nvSpPr>
          <p:cNvPr id="552963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552965" name="Text Box 5"/>
          <p:cNvSpPr txBox="1">
            <a:spLocks noChangeArrowheads="1"/>
          </p:cNvSpPr>
          <p:nvPr/>
        </p:nvSpPr>
        <p:spPr bwMode="auto">
          <a:xfrm>
            <a:off x="468313" y="1773238"/>
            <a:ext cx="7667625" cy="11874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" sz="2400" b="1" i="1"/>
              <a:t>Una </a:t>
            </a:r>
            <a:r>
              <a:rPr lang="es-ES" sz="2400" b="1" i="1" u="sng"/>
              <a:t>lista circular</a:t>
            </a:r>
            <a:r>
              <a:rPr lang="es-ES" sz="2400" b="1" i="1"/>
              <a:t> es una colección de elementos llamados nodos, organizados de tal manera que el siguiente del ultimo nodo apunta al nodo cabecera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1370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</a:p>
          <a:p>
            <a:pPr marL="457200" indent="-457200" algn="ctr">
              <a:spcBef>
                <a:spcPct val="50000"/>
              </a:spcBef>
            </a:pPr>
            <a:endParaRPr lang="es-ES" sz="2400">
              <a:latin typeface="Century Gothic" pitchFamily="34" charset="0"/>
            </a:endParaRPr>
          </a:p>
          <a:p>
            <a:pPr marL="457200" indent="-457200"/>
            <a:endParaRPr lang="es-ES" sz="2400" b="1">
              <a:latin typeface="Century Gothic" pitchFamily="34" charset="0"/>
            </a:endParaRPr>
          </a:p>
        </p:txBody>
      </p:sp>
      <p:sp>
        <p:nvSpPr>
          <p:cNvPr id="641027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03350" y="2493963"/>
            <a:ext cx="1295400" cy="576262"/>
            <a:chOff x="839" y="1344"/>
            <a:chExt cx="1089" cy="499"/>
          </a:xfrm>
        </p:grpSpPr>
        <p:sp>
          <p:nvSpPr>
            <p:cNvPr id="641029" name="Rectangle 5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</a:t>
              </a:r>
              <a:endParaRPr lang="es-ES"/>
            </a:p>
          </p:txBody>
        </p:sp>
        <p:sp>
          <p:nvSpPr>
            <p:cNvPr id="641030" name="Line 6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1047" name="Text Box 23"/>
          <p:cNvSpPr txBox="1">
            <a:spLocks noChangeArrowheads="1"/>
          </p:cNvSpPr>
          <p:nvPr/>
        </p:nvSpPr>
        <p:spPr bwMode="auto">
          <a:xfrm>
            <a:off x="1331913" y="4076700"/>
            <a:ext cx="6192837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000"/>
              <a:t>El campo siguiente del ultimo nodo, aquel cuyo dato es 51, apunta al nodo cabecera</a:t>
            </a:r>
            <a:endParaRPr lang="es-ES" sz="2000"/>
          </a:p>
        </p:txBody>
      </p:sp>
      <p:sp>
        <p:nvSpPr>
          <p:cNvPr id="641052" name="Text Box 28"/>
          <p:cNvSpPr txBox="1">
            <a:spLocks noChangeArrowheads="1"/>
          </p:cNvSpPr>
          <p:nvPr/>
        </p:nvSpPr>
        <p:spPr bwMode="auto">
          <a:xfrm>
            <a:off x="1330325" y="3141663"/>
            <a:ext cx="2160588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dato       siguiente</a:t>
            </a:r>
            <a:endParaRPr lang="es-ES"/>
          </a:p>
        </p:txBody>
      </p:sp>
      <p:sp>
        <p:nvSpPr>
          <p:cNvPr id="641057" name="Text Box 33"/>
          <p:cNvSpPr txBox="1">
            <a:spLocks noChangeArrowheads="1"/>
          </p:cNvSpPr>
          <p:nvPr/>
        </p:nvSpPr>
        <p:spPr bwMode="auto">
          <a:xfrm>
            <a:off x="3348038" y="3141663"/>
            <a:ext cx="2160587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 dato       siguiente</a:t>
            </a:r>
            <a:endParaRPr lang="es-ES"/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3562350" y="2493963"/>
            <a:ext cx="1295400" cy="576262"/>
            <a:chOff x="839" y="1344"/>
            <a:chExt cx="1089" cy="499"/>
          </a:xfrm>
        </p:grpSpPr>
        <p:sp>
          <p:nvSpPr>
            <p:cNvPr id="641059" name="Rectangle 35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23         </a:t>
              </a:r>
              <a:endParaRPr lang="es-ES"/>
            </a:p>
          </p:txBody>
        </p:sp>
        <p:sp>
          <p:nvSpPr>
            <p:cNvPr id="641060" name="Line 36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1061" name="Line 37"/>
          <p:cNvSpPr>
            <a:spLocks noChangeShapeType="1"/>
          </p:cNvSpPr>
          <p:nvPr/>
        </p:nvSpPr>
        <p:spPr bwMode="auto">
          <a:xfrm>
            <a:off x="2482850" y="2781300"/>
            <a:ext cx="10795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5722938" y="2493963"/>
            <a:ext cx="1295400" cy="576262"/>
            <a:chOff x="839" y="1344"/>
            <a:chExt cx="1089" cy="499"/>
          </a:xfrm>
        </p:grpSpPr>
        <p:sp>
          <p:nvSpPr>
            <p:cNvPr id="641063" name="Rectangle 39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51         </a:t>
              </a:r>
              <a:endParaRPr lang="es-ES"/>
            </a:p>
          </p:txBody>
        </p:sp>
        <p:sp>
          <p:nvSpPr>
            <p:cNvPr id="641064" name="Line 40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1065" name="Line 41"/>
          <p:cNvSpPr>
            <a:spLocks noChangeShapeType="1"/>
          </p:cNvSpPr>
          <p:nvPr/>
        </p:nvSpPr>
        <p:spPr bwMode="auto">
          <a:xfrm>
            <a:off x="4570413" y="2781300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1066" name="Line 42"/>
          <p:cNvSpPr>
            <a:spLocks noChangeShapeType="1"/>
          </p:cNvSpPr>
          <p:nvPr/>
        </p:nvSpPr>
        <p:spPr bwMode="auto">
          <a:xfrm flipV="1">
            <a:off x="6659563" y="2062163"/>
            <a:ext cx="0" cy="7191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1067" name="Line 43"/>
          <p:cNvSpPr>
            <a:spLocks noChangeShapeType="1"/>
          </p:cNvSpPr>
          <p:nvPr/>
        </p:nvSpPr>
        <p:spPr bwMode="auto">
          <a:xfrm flipH="1">
            <a:off x="1690688" y="2062163"/>
            <a:ext cx="49688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1068" name="Line 44"/>
          <p:cNvSpPr>
            <a:spLocks noChangeShapeType="1"/>
          </p:cNvSpPr>
          <p:nvPr/>
        </p:nvSpPr>
        <p:spPr bwMode="auto">
          <a:xfrm>
            <a:off x="1690688" y="2062163"/>
            <a:ext cx="0" cy="4318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1069" name="Text Box 45"/>
          <p:cNvSpPr txBox="1">
            <a:spLocks noChangeArrowheads="1"/>
          </p:cNvSpPr>
          <p:nvPr/>
        </p:nvSpPr>
        <p:spPr bwMode="auto">
          <a:xfrm>
            <a:off x="5580063" y="3141663"/>
            <a:ext cx="2160587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/>
              <a:t> dato     siguiente</a:t>
            </a:r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074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1370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</a:p>
          <a:p>
            <a:pPr marL="457200" indent="-457200" algn="ctr">
              <a:spcBef>
                <a:spcPct val="50000"/>
              </a:spcBef>
            </a:pPr>
            <a:endParaRPr lang="es-ES" sz="2400">
              <a:latin typeface="Century Gothic" pitchFamily="34" charset="0"/>
            </a:endParaRPr>
          </a:p>
          <a:p>
            <a:pPr marL="457200" indent="-457200"/>
            <a:r>
              <a:rPr lang="es-ES" sz="2400" b="1">
                <a:latin typeface="Century Gothic" pitchFamily="34" charset="0"/>
              </a:rPr>
              <a:t>Definición</a:t>
            </a:r>
          </a:p>
        </p:txBody>
      </p:sp>
      <p:sp>
        <p:nvSpPr>
          <p:cNvPr id="643075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3076" name="Text Box 4"/>
          <p:cNvSpPr txBox="1">
            <a:spLocks noChangeArrowheads="1"/>
          </p:cNvSpPr>
          <p:nvPr/>
        </p:nvSpPr>
        <p:spPr bwMode="auto">
          <a:xfrm>
            <a:off x="468313" y="1773238"/>
            <a:ext cx="7667625" cy="264795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r>
              <a:rPr lang="es-ES" sz="2400" b="1" i="1"/>
              <a:t>Una lista circular es una estructura de datos dinámica que permite almacenar cualquier cantidad de nodos. </a:t>
            </a:r>
          </a:p>
          <a:p>
            <a:endParaRPr lang="es-ES" sz="2400" b="1" i="1"/>
          </a:p>
          <a:p>
            <a:r>
              <a:rPr lang="es-ES" sz="2400" b="1" i="1"/>
              <a:t>Tiene la ventaja de que procesos de búsqueda o de manipulación de los datos que requieran recorrer la lista completa más de una vez se realizan eficientemente </a:t>
            </a:r>
          </a:p>
          <a:p>
            <a:endParaRPr lang="es-ES_tradnl" sz="2400" b="1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1370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</a:p>
          <a:p>
            <a:pPr marL="457200" indent="-457200" algn="ctr">
              <a:spcBef>
                <a:spcPct val="50000"/>
              </a:spcBef>
            </a:pPr>
            <a:endParaRPr lang="es-ES" sz="2400">
              <a:latin typeface="Century Gothic" pitchFamily="34" charset="0"/>
            </a:endParaRPr>
          </a:p>
          <a:p>
            <a:pPr marL="457200" indent="-457200"/>
            <a:r>
              <a:rPr lang="es-ES" sz="2400" b="1">
                <a:latin typeface="Century Gothic" pitchFamily="34" charset="0"/>
              </a:rPr>
              <a:t>Definición</a:t>
            </a:r>
          </a:p>
        </p:txBody>
      </p:sp>
      <p:sp>
        <p:nvSpPr>
          <p:cNvPr id="661507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61508" name="Text Box 4"/>
          <p:cNvSpPr txBox="1">
            <a:spLocks noChangeArrowheads="1"/>
          </p:cNvSpPr>
          <p:nvPr/>
        </p:nvSpPr>
        <p:spPr bwMode="auto">
          <a:xfrm>
            <a:off x="468313" y="1773238"/>
            <a:ext cx="7667625" cy="30130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endParaRPr lang="es-ES_tradnl" sz="2400" b="1" i="1"/>
          </a:p>
          <a:p>
            <a:r>
              <a:rPr lang="es-ES_tradnl" sz="2400" b="1" i="1"/>
              <a:t>Las operaciones sobre una lista enlazada son:</a:t>
            </a:r>
          </a:p>
          <a:p>
            <a:endParaRPr lang="es-ES_tradnl" sz="2400" b="1" i="1"/>
          </a:p>
          <a:p>
            <a:pPr>
              <a:buFontTx/>
              <a:buChar char="•"/>
            </a:pPr>
            <a:r>
              <a:rPr lang="es-ES_tradnl" sz="2400" b="1" i="1"/>
              <a:t>Crear lista circular</a:t>
            </a:r>
          </a:p>
          <a:p>
            <a:pPr>
              <a:buFontTx/>
              <a:buChar char="•"/>
            </a:pPr>
            <a:r>
              <a:rPr lang="es-ES_tradnl" sz="2400" b="1" i="1"/>
              <a:t>Insertar nodo al inicio</a:t>
            </a:r>
          </a:p>
          <a:p>
            <a:pPr>
              <a:buFontTx/>
              <a:buChar char="•"/>
            </a:pPr>
            <a:r>
              <a:rPr lang="es-ES_tradnl" sz="2400" b="1" i="1"/>
              <a:t>Eliminar nodo al inicio</a:t>
            </a:r>
          </a:p>
          <a:p>
            <a:pPr>
              <a:buFontTx/>
              <a:buChar char="•"/>
            </a:pPr>
            <a:r>
              <a:rPr lang="es-ES_tradnl" sz="2400" b="1" i="1"/>
              <a:t>Imprimir datos</a:t>
            </a:r>
          </a:p>
          <a:p>
            <a:pPr>
              <a:buFontTx/>
              <a:buChar char="•"/>
            </a:pPr>
            <a:r>
              <a:rPr lang="es-ES_tradnl" sz="2400" b="1" i="1"/>
              <a:t>Es una lista circular vacía?</a:t>
            </a:r>
            <a:endParaRPr lang="es-ES" sz="2400" b="1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22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  <p:sp>
        <p:nvSpPr>
          <p:cNvPr id="645123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5124" name="Text Box 4"/>
          <p:cNvSpPr txBox="1">
            <a:spLocks noChangeArrowheads="1"/>
          </p:cNvSpPr>
          <p:nvPr/>
        </p:nvSpPr>
        <p:spPr bwMode="auto">
          <a:xfrm>
            <a:off x="250825" y="1125538"/>
            <a:ext cx="7667625" cy="8223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endParaRPr lang="es-ES_tradnl" sz="2400" b="1" i="1"/>
          </a:p>
          <a:p>
            <a:pPr>
              <a:buFontTx/>
              <a:buChar char="•"/>
            </a:pPr>
            <a:r>
              <a:rPr lang="es-ES_tradnl" sz="2400" b="1" i="1"/>
              <a:t>Crear lista circular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619250" y="2636838"/>
            <a:ext cx="1223963" cy="503237"/>
            <a:chOff x="839" y="1344"/>
            <a:chExt cx="1089" cy="499"/>
          </a:xfrm>
        </p:grpSpPr>
        <p:sp>
          <p:nvSpPr>
            <p:cNvPr id="645126" name="Rectangle 6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5127" name="Line 7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5128" name="Line 8"/>
          <p:cNvSpPr>
            <a:spLocks noChangeShapeType="1"/>
          </p:cNvSpPr>
          <p:nvPr/>
        </p:nvSpPr>
        <p:spPr bwMode="auto">
          <a:xfrm>
            <a:off x="2268538" y="2636838"/>
            <a:ext cx="576262" cy="503237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5129" name="Text Box 9"/>
          <p:cNvSpPr txBox="1">
            <a:spLocks noChangeArrowheads="1"/>
          </p:cNvSpPr>
          <p:nvPr/>
        </p:nvSpPr>
        <p:spPr bwMode="auto">
          <a:xfrm>
            <a:off x="539750" y="3644900"/>
            <a:ext cx="7416800" cy="13700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sz="2400" b="1" i="1"/>
              <a:t>Al crear una lista circular, se crea el nodo cabecera.</a:t>
            </a:r>
          </a:p>
          <a:p>
            <a:pPr>
              <a:spcBef>
                <a:spcPct val="50000"/>
              </a:spcBef>
            </a:pPr>
            <a:r>
              <a:rPr lang="es-ES_tradnl" sz="2400" b="1" i="1"/>
              <a:t>El nodo cabecera tiene como dato null y como siguiente null</a:t>
            </a:r>
            <a:r>
              <a:rPr lang="es-ES_tradnl" b="1" i="1"/>
              <a:t>.</a:t>
            </a:r>
            <a:endParaRPr lang="es-ES" b="1" i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147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6148" name="Text Box 4"/>
          <p:cNvSpPr txBox="1">
            <a:spLocks noChangeArrowheads="1"/>
          </p:cNvSpPr>
          <p:nvPr/>
        </p:nvSpPr>
        <p:spPr bwMode="auto">
          <a:xfrm>
            <a:off x="250825" y="1196975"/>
            <a:ext cx="76676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Insertar nodo al inicio( </a:t>
            </a:r>
            <a:r>
              <a:rPr lang="es-ES_tradnl" sz="2800" b="1" i="1"/>
              <a:t>La lista circular está vacía</a:t>
            </a:r>
            <a:r>
              <a:rPr lang="es-ES_tradnl" sz="2400" b="1" i="1"/>
              <a:t>)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16013" y="2276475"/>
            <a:ext cx="1223962" cy="503238"/>
            <a:chOff x="703" y="1434"/>
            <a:chExt cx="771" cy="317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703" y="1434"/>
              <a:ext cx="771" cy="317"/>
              <a:chOff x="839" y="1344"/>
              <a:chExt cx="1089" cy="499"/>
            </a:xfrm>
          </p:grpSpPr>
          <p:sp>
            <p:nvSpPr>
              <p:cNvPr id="646150" name="Rectangle 6"/>
              <p:cNvSpPr>
                <a:spLocks noChangeArrowheads="1"/>
              </p:cNvSpPr>
              <p:nvPr/>
            </p:nvSpPr>
            <p:spPr bwMode="auto">
              <a:xfrm>
                <a:off x="839" y="1344"/>
                <a:ext cx="1089" cy="499"/>
              </a:xfrm>
              <a:prstGeom prst="rect">
                <a:avLst/>
              </a:prstGeom>
              <a:solidFill>
                <a:schemeClr val="accent1"/>
              </a:solidFill>
              <a:ln w="12700" cap="sq">
                <a:solidFill>
                  <a:schemeClr val="tx1"/>
                </a:solidFill>
                <a:miter lim="800000"/>
                <a:headEnd type="none" w="sm" len="sm"/>
                <a:tailEnd type="none" w="lg" len="lg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s-ES_tradnl"/>
                  <a:t>          </a:t>
                </a:r>
                <a:endParaRPr lang="es-ES"/>
              </a:p>
            </p:txBody>
          </p:sp>
          <p:sp>
            <p:nvSpPr>
              <p:cNvPr id="646151" name="Line 7"/>
              <p:cNvSpPr>
                <a:spLocks noChangeShapeType="1"/>
              </p:cNvSpPr>
              <p:nvPr/>
            </p:nvSpPr>
            <p:spPr bwMode="auto">
              <a:xfrm>
                <a:off x="1383" y="1344"/>
                <a:ext cx="0" cy="499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none" w="lg" len="lg"/>
              </a:ln>
              <a:effectLst/>
            </p:spPr>
            <p:txBody>
              <a:bodyPr wrap="none"/>
              <a:lstStyle/>
              <a:p>
                <a:endParaRPr lang="es-MX"/>
              </a:p>
            </p:txBody>
          </p:sp>
        </p:grpSp>
        <p:sp>
          <p:nvSpPr>
            <p:cNvPr id="646152" name="Line 8"/>
            <p:cNvSpPr>
              <a:spLocks noChangeShapeType="1"/>
            </p:cNvSpPr>
            <p:nvPr/>
          </p:nvSpPr>
          <p:spPr bwMode="auto">
            <a:xfrm>
              <a:off x="1111" y="1434"/>
              <a:ext cx="363" cy="317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6153" name="Line 9"/>
          <p:cNvSpPr>
            <a:spLocks noChangeShapeType="1"/>
          </p:cNvSpPr>
          <p:nvPr/>
        </p:nvSpPr>
        <p:spPr bwMode="auto">
          <a:xfrm>
            <a:off x="323850" y="3141663"/>
            <a:ext cx="51847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1116013" y="4292600"/>
            <a:ext cx="1223962" cy="503238"/>
            <a:chOff x="839" y="1344"/>
            <a:chExt cx="1089" cy="499"/>
          </a:xfrm>
        </p:grpSpPr>
        <p:sp>
          <p:nvSpPr>
            <p:cNvPr id="646157" name="Rectangle 13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6158" name="Line 14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6160" name="Line 16"/>
          <p:cNvSpPr>
            <a:spLocks noChangeShapeType="1"/>
          </p:cNvSpPr>
          <p:nvPr/>
        </p:nvSpPr>
        <p:spPr bwMode="auto">
          <a:xfrm>
            <a:off x="2051050" y="4508500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3203575" y="4292600"/>
            <a:ext cx="1223963" cy="503238"/>
            <a:chOff x="839" y="1344"/>
            <a:chExt cx="1089" cy="499"/>
          </a:xfrm>
        </p:grpSpPr>
        <p:sp>
          <p:nvSpPr>
            <p:cNvPr id="646162" name="Rectangle 18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46163" name="Line 19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6166" name="Text Box 22"/>
          <p:cNvSpPr txBox="1">
            <a:spLocks noChangeArrowheads="1"/>
          </p:cNvSpPr>
          <p:nvPr/>
        </p:nvSpPr>
        <p:spPr bwMode="auto">
          <a:xfrm>
            <a:off x="5580063" y="2420938"/>
            <a:ext cx="3097212" cy="18780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/>
              <a:t>Se crea un nuevo nodo con el dato que se desee colocar y con siguiente al nodo cabecera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/>
              <a:t>El campo siguiente del nodo cabecera pasa de ser null a ser el nodo que estamos insertado</a:t>
            </a:r>
            <a:endParaRPr lang="es-ES"/>
          </a:p>
        </p:txBody>
      </p:sp>
      <p:sp>
        <p:nvSpPr>
          <p:cNvPr id="646167" name="Line 23"/>
          <p:cNvSpPr>
            <a:spLocks noChangeShapeType="1"/>
          </p:cNvSpPr>
          <p:nvPr/>
        </p:nvSpPr>
        <p:spPr bwMode="auto">
          <a:xfrm flipV="1">
            <a:off x="4140200" y="3860800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6168" name="Line 24"/>
          <p:cNvSpPr>
            <a:spLocks noChangeShapeType="1"/>
          </p:cNvSpPr>
          <p:nvPr/>
        </p:nvSpPr>
        <p:spPr bwMode="auto">
          <a:xfrm flipH="1">
            <a:off x="1476375" y="3860800"/>
            <a:ext cx="26638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6169" name="Line 25"/>
          <p:cNvSpPr>
            <a:spLocks noChangeShapeType="1"/>
          </p:cNvSpPr>
          <p:nvPr/>
        </p:nvSpPr>
        <p:spPr bwMode="auto">
          <a:xfrm>
            <a:off x="1476375" y="3860800"/>
            <a:ext cx="0" cy="720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6170" name="Text Box 26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171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172" name="Text Box 4"/>
          <p:cNvSpPr txBox="1">
            <a:spLocks noChangeArrowheads="1"/>
          </p:cNvSpPr>
          <p:nvPr/>
        </p:nvSpPr>
        <p:spPr bwMode="auto">
          <a:xfrm>
            <a:off x="250825" y="1196975"/>
            <a:ext cx="7667625" cy="5191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Insertar nodo al inicio( </a:t>
            </a:r>
            <a:r>
              <a:rPr lang="es-ES_tradnl" sz="2800" b="1" i="1"/>
              <a:t>La lista no está vacía</a:t>
            </a:r>
            <a:r>
              <a:rPr lang="es-ES_tradnl" sz="2400" b="1" i="1"/>
              <a:t>)</a:t>
            </a:r>
          </a:p>
        </p:txBody>
      </p:sp>
      <p:sp>
        <p:nvSpPr>
          <p:cNvPr id="647178" name="Line 10"/>
          <p:cNvSpPr>
            <a:spLocks noChangeShapeType="1"/>
          </p:cNvSpPr>
          <p:nvPr/>
        </p:nvSpPr>
        <p:spPr bwMode="auto">
          <a:xfrm>
            <a:off x="323850" y="3141663"/>
            <a:ext cx="51847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116013" y="2205038"/>
            <a:ext cx="1223962" cy="503237"/>
            <a:chOff x="839" y="1344"/>
            <a:chExt cx="1089" cy="499"/>
          </a:xfrm>
        </p:grpSpPr>
        <p:sp>
          <p:nvSpPr>
            <p:cNvPr id="647180" name="Rectangle 12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7181" name="Line 13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7182" name="Line 14"/>
          <p:cNvSpPr>
            <a:spLocks noChangeShapeType="1"/>
          </p:cNvSpPr>
          <p:nvPr/>
        </p:nvSpPr>
        <p:spPr bwMode="auto">
          <a:xfrm>
            <a:off x="2051050" y="2420938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3203575" y="2205038"/>
            <a:ext cx="1223963" cy="503237"/>
            <a:chOff x="839" y="1344"/>
            <a:chExt cx="1089" cy="499"/>
          </a:xfrm>
        </p:grpSpPr>
        <p:sp>
          <p:nvSpPr>
            <p:cNvPr id="647184" name="Rectangle 16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47185" name="Line 17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7187" name="Text Box 19"/>
          <p:cNvSpPr txBox="1">
            <a:spLocks noChangeArrowheads="1"/>
          </p:cNvSpPr>
          <p:nvPr/>
        </p:nvSpPr>
        <p:spPr bwMode="auto">
          <a:xfrm>
            <a:off x="323850" y="5013325"/>
            <a:ext cx="8208963" cy="1463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sz="2000" b="1" i="1"/>
              <a:t>Se crea un nuevo nodo con el dato que se desee colocar y en su campo siguiente se establece el siguiente del nodo cabecera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s-ES_tradnl" sz="2000" b="1" i="1"/>
              <a:t>Al nodo cabecera se le asigna como siguiente el nodo que estamos insertando</a:t>
            </a:r>
            <a:endParaRPr lang="es-ES" sz="2000" b="1" i="1"/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1116013" y="3789363"/>
            <a:ext cx="1223962" cy="503237"/>
            <a:chOff x="839" y="1344"/>
            <a:chExt cx="1089" cy="499"/>
          </a:xfrm>
        </p:grpSpPr>
        <p:sp>
          <p:nvSpPr>
            <p:cNvPr id="647189" name="Rectangle 21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7190" name="Line 22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7191" name="Line 23"/>
          <p:cNvSpPr>
            <a:spLocks noChangeShapeType="1"/>
          </p:cNvSpPr>
          <p:nvPr/>
        </p:nvSpPr>
        <p:spPr bwMode="auto">
          <a:xfrm>
            <a:off x="2051050" y="4005263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203575" y="3789363"/>
            <a:ext cx="1223963" cy="503237"/>
            <a:chOff x="839" y="1344"/>
            <a:chExt cx="1089" cy="499"/>
          </a:xfrm>
        </p:grpSpPr>
        <p:sp>
          <p:nvSpPr>
            <p:cNvPr id="647193" name="Rectangle 25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A           </a:t>
              </a:r>
              <a:endParaRPr lang="es-ES"/>
            </a:p>
          </p:txBody>
        </p:sp>
        <p:sp>
          <p:nvSpPr>
            <p:cNvPr id="647194" name="Line 26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7196" name="Line 28"/>
          <p:cNvSpPr>
            <a:spLocks noChangeShapeType="1"/>
          </p:cNvSpPr>
          <p:nvPr/>
        </p:nvSpPr>
        <p:spPr bwMode="auto">
          <a:xfrm>
            <a:off x="4140200" y="4005263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6" name="Group 29"/>
          <p:cNvGrpSpPr>
            <a:grpSpLocks/>
          </p:cNvGrpSpPr>
          <p:nvPr/>
        </p:nvGrpSpPr>
        <p:grpSpPr bwMode="auto">
          <a:xfrm>
            <a:off x="5292725" y="3789363"/>
            <a:ext cx="1223963" cy="503237"/>
            <a:chOff x="839" y="1344"/>
            <a:chExt cx="1089" cy="499"/>
          </a:xfrm>
        </p:grpSpPr>
        <p:sp>
          <p:nvSpPr>
            <p:cNvPr id="647198" name="Rectangle 30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47199" name="Line 31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7201" name="Line 33"/>
          <p:cNvSpPr>
            <a:spLocks noChangeShapeType="1"/>
          </p:cNvSpPr>
          <p:nvPr/>
        </p:nvSpPr>
        <p:spPr bwMode="auto">
          <a:xfrm flipV="1">
            <a:off x="4140200" y="1916113"/>
            <a:ext cx="0" cy="576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02" name="Line 34"/>
          <p:cNvSpPr>
            <a:spLocks noChangeShapeType="1"/>
          </p:cNvSpPr>
          <p:nvPr/>
        </p:nvSpPr>
        <p:spPr bwMode="auto">
          <a:xfrm flipH="1">
            <a:off x="1476375" y="1916113"/>
            <a:ext cx="26638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03" name="Line 35"/>
          <p:cNvSpPr>
            <a:spLocks noChangeShapeType="1"/>
          </p:cNvSpPr>
          <p:nvPr/>
        </p:nvSpPr>
        <p:spPr bwMode="auto">
          <a:xfrm>
            <a:off x="1476375" y="1916113"/>
            <a:ext cx="0" cy="576262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07" name="Line 39"/>
          <p:cNvSpPr>
            <a:spLocks noChangeShapeType="1"/>
          </p:cNvSpPr>
          <p:nvPr/>
        </p:nvSpPr>
        <p:spPr bwMode="auto">
          <a:xfrm flipV="1">
            <a:off x="6156325" y="3429000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08" name="Line 40"/>
          <p:cNvSpPr>
            <a:spLocks noChangeShapeType="1"/>
          </p:cNvSpPr>
          <p:nvPr/>
        </p:nvSpPr>
        <p:spPr bwMode="auto">
          <a:xfrm flipH="1">
            <a:off x="1403350" y="3429000"/>
            <a:ext cx="47529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09" name="Line 41"/>
          <p:cNvSpPr>
            <a:spLocks noChangeShapeType="1"/>
          </p:cNvSpPr>
          <p:nvPr/>
        </p:nvSpPr>
        <p:spPr bwMode="auto">
          <a:xfrm>
            <a:off x="1403350" y="3429000"/>
            <a:ext cx="0" cy="720725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7210" name="Text Box 42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195" name="Line 3"/>
          <p:cNvSpPr>
            <a:spLocks noChangeShapeType="1"/>
          </p:cNvSpPr>
          <p:nvPr/>
        </p:nvSpPr>
        <p:spPr bwMode="auto">
          <a:xfrm>
            <a:off x="323850" y="836613"/>
            <a:ext cx="84963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196" name="Text Box 4"/>
          <p:cNvSpPr txBox="1">
            <a:spLocks noChangeArrowheads="1"/>
          </p:cNvSpPr>
          <p:nvPr/>
        </p:nvSpPr>
        <p:spPr bwMode="auto">
          <a:xfrm>
            <a:off x="250825" y="1341438"/>
            <a:ext cx="856932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s-ES_tradnl" sz="2400" b="1" i="1"/>
              <a:t>Eliminar nodo al inicio(La lista circular tiene mas de un nodo)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84213" y="2492375"/>
            <a:ext cx="1223962" cy="503238"/>
            <a:chOff x="839" y="1344"/>
            <a:chExt cx="1089" cy="499"/>
          </a:xfrm>
        </p:grpSpPr>
        <p:sp>
          <p:nvSpPr>
            <p:cNvPr id="648198" name="Rectangle 6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8199" name="Line 7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8200" name="Line 8"/>
          <p:cNvSpPr>
            <a:spLocks noChangeShapeType="1"/>
          </p:cNvSpPr>
          <p:nvPr/>
        </p:nvSpPr>
        <p:spPr bwMode="auto">
          <a:xfrm>
            <a:off x="1619250" y="2708275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771775" y="2492375"/>
            <a:ext cx="1223963" cy="503238"/>
            <a:chOff x="839" y="1344"/>
            <a:chExt cx="1089" cy="499"/>
          </a:xfrm>
        </p:grpSpPr>
        <p:sp>
          <p:nvSpPr>
            <p:cNvPr id="648202" name="Rectangle 10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A           </a:t>
              </a:r>
              <a:endParaRPr lang="es-ES"/>
            </a:p>
          </p:txBody>
        </p:sp>
        <p:sp>
          <p:nvSpPr>
            <p:cNvPr id="648203" name="Line 11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8204" name="Line 12"/>
          <p:cNvSpPr>
            <a:spLocks noChangeShapeType="1"/>
          </p:cNvSpPr>
          <p:nvPr/>
        </p:nvSpPr>
        <p:spPr bwMode="auto">
          <a:xfrm>
            <a:off x="3708400" y="2708275"/>
            <a:ext cx="115252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4860925" y="2492375"/>
            <a:ext cx="1223963" cy="503238"/>
            <a:chOff x="839" y="1344"/>
            <a:chExt cx="1089" cy="499"/>
          </a:xfrm>
        </p:grpSpPr>
        <p:sp>
          <p:nvSpPr>
            <p:cNvPr id="648206" name="Rectangle 14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48207" name="Line 15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8209" name="Line 17"/>
          <p:cNvSpPr>
            <a:spLocks noChangeShapeType="1"/>
          </p:cNvSpPr>
          <p:nvPr/>
        </p:nvSpPr>
        <p:spPr bwMode="auto">
          <a:xfrm>
            <a:off x="250825" y="3357563"/>
            <a:ext cx="698500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684213" y="3933825"/>
            <a:ext cx="1223962" cy="503238"/>
            <a:chOff x="839" y="1344"/>
            <a:chExt cx="1089" cy="499"/>
          </a:xfrm>
        </p:grpSpPr>
        <p:sp>
          <p:nvSpPr>
            <p:cNvPr id="648211" name="Rectangle 19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          </a:t>
              </a:r>
              <a:endParaRPr lang="es-ES"/>
            </a:p>
          </p:txBody>
        </p:sp>
        <p:sp>
          <p:nvSpPr>
            <p:cNvPr id="648212" name="Line 20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8213" name="Line 21"/>
          <p:cNvSpPr>
            <a:spLocks noChangeShapeType="1"/>
          </p:cNvSpPr>
          <p:nvPr/>
        </p:nvSpPr>
        <p:spPr bwMode="auto">
          <a:xfrm>
            <a:off x="1619250" y="4149725"/>
            <a:ext cx="3240088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4860925" y="3933825"/>
            <a:ext cx="1223963" cy="503238"/>
            <a:chOff x="839" y="1344"/>
            <a:chExt cx="1089" cy="499"/>
          </a:xfrm>
        </p:grpSpPr>
        <p:sp>
          <p:nvSpPr>
            <p:cNvPr id="648219" name="Rectangle 27"/>
            <p:cNvSpPr>
              <a:spLocks noChangeArrowheads="1"/>
            </p:cNvSpPr>
            <p:nvPr/>
          </p:nvSpPr>
          <p:spPr bwMode="auto">
            <a:xfrm>
              <a:off x="839" y="1344"/>
              <a:ext cx="1089" cy="499"/>
            </a:xfrm>
            <a:prstGeom prst="rect">
              <a:avLst/>
            </a:prstGeom>
            <a:solidFill>
              <a:schemeClr val="accent1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_tradnl"/>
                <a:t>W           </a:t>
              </a:r>
              <a:endParaRPr lang="es-ES"/>
            </a:p>
          </p:txBody>
        </p:sp>
        <p:sp>
          <p:nvSpPr>
            <p:cNvPr id="648220" name="Line 28"/>
            <p:cNvSpPr>
              <a:spLocks noChangeShapeType="1"/>
            </p:cNvSpPr>
            <p:nvPr/>
          </p:nvSpPr>
          <p:spPr bwMode="auto">
            <a:xfrm>
              <a:off x="1383" y="1344"/>
              <a:ext cx="0" cy="499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</p:spPr>
          <p:txBody>
            <a:bodyPr wrap="none"/>
            <a:lstStyle/>
            <a:p>
              <a:endParaRPr lang="es-MX"/>
            </a:p>
          </p:txBody>
        </p:sp>
      </p:grpSp>
      <p:sp>
        <p:nvSpPr>
          <p:cNvPr id="648222" name="Text Box 30"/>
          <p:cNvSpPr txBox="1">
            <a:spLocks noChangeArrowheads="1"/>
          </p:cNvSpPr>
          <p:nvPr/>
        </p:nvSpPr>
        <p:spPr bwMode="auto">
          <a:xfrm>
            <a:off x="323850" y="5013325"/>
            <a:ext cx="8208963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s-ES_tradnl" b="1" i="1"/>
              <a:t>Al nodo cabecera se le asigna como siguiente, el siguiente del primer nodo</a:t>
            </a:r>
            <a:endParaRPr lang="es-ES" b="1" i="1"/>
          </a:p>
        </p:txBody>
      </p:sp>
      <p:sp>
        <p:nvSpPr>
          <p:cNvPr id="648223" name="Line 31"/>
          <p:cNvSpPr>
            <a:spLocks noChangeShapeType="1"/>
          </p:cNvSpPr>
          <p:nvPr/>
        </p:nvSpPr>
        <p:spPr bwMode="auto">
          <a:xfrm flipV="1">
            <a:off x="5795963" y="2060575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4" name="Line 32"/>
          <p:cNvSpPr>
            <a:spLocks noChangeShapeType="1"/>
          </p:cNvSpPr>
          <p:nvPr/>
        </p:nvSpPr>
        <p:spPr bwMode="auto">
          <a:xfrm flipH="1">
            <a:off x="1042988" y="2060575"/>
            <a:ext cx="47529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5" name="Line 33"/>
          <p:cNvSpPr>
            <a:spLocks noChangeShapeType="1"/>
          </p:cNvSpPr>
          <p:nvPr/>
        </p:nvSpPr>
        <p:spPr bwMode="auto">
          <a:xfrm>
            <a:off x="1042988" y="2060575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6" name="Line 34"/>
          <p:cNvSpPr>
            <a:spLocks noChangeShapeType="1"/>
          </p:cNvSpPr>
          <p:nvPr/>
        </p:nvSpPr>
        <p:spPr bwMode="auto">
          <a:xfrm flipV="1">
            <a:off x="5795963" y="3644900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7" name="Line 35"/>
          <p:cNvSpPr>
            <a:spLocks noChangeShapeType="1"/>
          </p:cNvSpPr>
          <p:nvPr/>
        </p:nvSpPr>
        <p:spPr bwMode="auto">
          <a:xfrm flipH="1">
            <a:off x="1042988" y="3644900"/>
            <a:ext cx="4752975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8" name="Line 36"/>
          <p:cNvSpPr>
            <a:spLocks noChangeShapeType="1"/>
          </p:cNvSpPr>
          <p:nvPr/>
        </p:nvSpPr>
        <p:spPr bwMode="auto">
          <a:xfrm>
            <a:off x="1042988" y="3644900"/>
            <a:ext cx="0" cy="6477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 wrap="none"/>
          <a:lstStyle/>
          <a:p>
            <a:endParaRPr lang="es-MX"/>
          </a:p>
        </p:txBody>
      </p:sp>
      <p:sp>
        <p:nvSpPr>
          <p:cNvPr id="648229" name="Text Box 37"/>
          <p:cNvSpPr txBox="1">
            <a:spLocks noChangeArrowheads="1"/>
          </p:cNvSpPr>
          <p:nvPr/>
        </p:nvSpPr>
        <p:spPr bwMode="auto">
          <a:xfrm>
            <a:off x="250825" y="188913"/>
            <a:ext cx="86423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 algn="ctr">
              <a:spcBef>
                <a:spcPct val="50000"/>
              </a:spcBef>
            </a:pPr>
            <a:r>
              <a:rPr lang="es-ES_tradnl" sz="2400" b="1">
                <a:latin typeface="Century Gothic" pitchFamily="34" charset="0"/>
              </a:rPr>
              <a:t>Lista circular</a:t>
            </a:r>
            <a:endParaRPr lang="es-ES" sz="2400" b="1">
              <a:latin typeface="Century Gothic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1">
  <a:themeElements>
    <a:clrScheme name="Haz de luz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Haz de luz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az de luz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az de luz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0</TotalTime>
  <Words>811</Words>
  <Application>Microsoft Office PowerPoint</Application>
  <PresentationFormat>Presentación en pantalla (4:3)</PresentationFormat>
  <Paragraphs>189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Tema1</vt:lpstr>
      <vt:lpstr>Estructuras de datos y algoritmos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Estructuras de datos y algoritmos</dc:title>
  <dc:creator>Leydi</dc:creator>
  <cp:lastModifiedBy>Leydi</cp:lastModifiedBy>
  <cp:revision>1</cp:revision>
  <dcterms:created xsi:type="dcterms:W3CDTF">2012-03-30T05:43:54Z</dcterms:created>
  <dcterms:modified xsi:type="dcterms:W3CDTF">2012-03-30T05:44:20Z</dcterms:modified>
</cp:coreProperties>
</file>