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68" r:id="rId10"/>
  </p:sldIdLst>
  <p:sldSz cx="9144000" cy="6858000" type="screen4x3"/>
  <p:notesSz cx="6858000" cy="9144000"/>
  <p:custDataLst>
    <p:tags r:id="rId12"/>
  </p:custDataLst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140" autoAdjust="0"/>
  </p:normalViewPr>
  <p:slideViewPr>
    <p:cSldViewPr>
      <p:cViewPr varScale="1">
        <p:scale>
          <a:sx n="71" d="100"/>
          <a:sy n="71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AF22F-3642-4F3A-B123-CC326D4A37CE}" type="datetimeFigureOut">
              <a:rPr lang="es-VE" smtClean="0"/>
              <a:pPr/>
              <a:t>01/03/2012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EC47D-6A9A-4B1D-B641-2A86783794C2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01DA-6847-44E3-9B27-01F2A2CE621A}" type="datetimeFigureOut">
              <a:rPr lang="es-VE" smtClean="0"/>
              <a:pPr/>
              <a:t>01/03/2012</a:t>
            </a:fld>
            <a:endParaRPr lang="es-VE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DCEE-69C2-4158-A8C9-0F3F3F396FAF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01DA-6847-44E3-9B27-01F2A2CE621A}" type="datetimeFigureOut">
              <a:rPr lang="es-VE" smtClean="0"/>
              <a:pPr/>
              <a:t>01/03/2012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DCEE-69C2-4158-A8C9-0F3F3F396FAF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01DA-6847-44E3-9B27-01F2A2CE621A}" type="datetimeFigureOut">
              <a:rPr lang="es-VE" smtClean="0"/>
              <a:pPr/>
              <a:t>01/03/2012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DCEE-69C2-4158-A8C9-0F3F3F396FAF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01DA-6847-44E3-9B27-01F2A2CE621A}" type="datetimeFigureOut">
              <a:rPr lang="es-VE" smtClean="0"/>
              <a:pPr/>
              <a:t>01/03/2012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DCEE-69C2-4158-A8C9-0F3F3F396FAF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01DA-6847-44E3-9B27-01F2A2CE621A}" type="datetimeFigureOut">
              <a:rPr lang="es-VE" smtClean="0"/>
              <a:pPr/>
              <a:t>01/03/2012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DCEE-69C2-4158-A8C9-0F3F3F396FAF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01DA-6847-44E3-9B27-01F2A2CE621A}" type="datetimeFigureOut">
              <a:rPr lang="es-VE" smtClean="0"/>
              <a:pPr/>
              <a:t>01/03/2012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DCEE-69C2-4158-A8C9-0F3F3F396FAF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01DA-6847-44E3-9B27-01F2A2CE621A}" type="datetimeFigureOut">
              <a:rPr lang="es-VE" smtClean="0"/>
              <a:pPr/>
              <a:t>01/03/2012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DCEE-69C2-4158-A8C9-0F3F3F396FAF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01DA-6847-44E3-9B27-01F2A2CE621A}" type="datetimeFigureOut">
              <a:rPr lang="es-VE" smtClean="0"/>
              <a:pPr/>
              <a:t>01/03/2012</a:t>
            </a:fld>
            <a:endParaRPr lang="es-VE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BDDCEE-69C2-4158-A8C9-0F3F3F396FAF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01DA-6847-44E3-9B27-01F2A2CE621A}" type="datetimeFigureOut">
              <a:rPr lang="es-VE" smtClean="0"/>
              <a:pPr/>
              <a:t>01/03/2012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DCEE-69C2-4158-A8C9-0F3F3F396FAF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01DA-6847-44E3-9B27-01F2A2CE621A}" type="datetimeFigureOut">
              <a:rPr lang="es-VE" smtClean="0"/>
              <a:pPr/>
              <a:t>01/03/2012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9BDDCEE-69C2-4158-A8C9-0F3F3F396FAF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EEC01DA-6847-44E3-9B27-01F2A2CE621A}" type="datetimeFigureOut">
              <a:rPr lang="es-VE" smtClean="0"/>
              <a:pPr/>
              <a:t>01/03/2012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DCEE-69C2-4158-A8C9-0F3F3F396FAF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EC01DA-6847-44E3-9B27-01F2A2CE621A}" type="datetimeFigureOut">
              <a:rPr lang="es-VE" smtClean="0"/>
              <a:pPr/>
              <a:t>01/03/2012</a:t>
            </a:fld>
            <a:endParaRPr lang="es-VE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9BDDCEE-69C2-4158-A8C9-0F3F3F396FAF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3 CuadroTexto"/>
          <p:cNvSpPr txBox="1">
            <a:spLocks noChangeArrowheads="1"/>
          </p:cNvSpPr>
          <p:nvPr/>
        </p:nvSpPr>
        <p:spPr bwMode="auto">
          <a:xfrm>
            <a:off x="857224" y="1533465"/>
            <a:ext cx="778668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900" dirty="0">
                <a:latin typeface="+mj-lt"/>
              </a:rPr>
              <a:t>Identificación de las necesidades educativas.  </a:t>
            </a:r>
            <a:endParaRPr lang="es-CO" sz="1900" dirty="0">
              <a:latin typeface="+mj-lt"/>
            </a:endParaRPr>
          </a:p>
          <a:p>
            <a:pPr>
              <a:defRPr/>
            </a:pPr>
            <a:endParaRPr lang="es-ES_tradnl" sz="1900" dirty="0">
              <a:latin typeface="+mj-lt"/>
            </a:endParaRPr>
          </a:p>
          <a:p>
            <a:pPr>
              <a:defRPr/>
            </a:pPr>
            <a:r>
              <a:rPr lang="es-ES_tradnl" sz="1900" dirty="0">
                <a:latin typeface="+mj-lt"/>
              </a:rPr>
              <a:t>Diseño   Educativo de los objetos de Aprendizaje (Diseño de Contenidos). </a:t>
            </a:r>
            <a:endParaRPr lang="es-CO" sz="1900" dirty="0">
              <a:latin typeface="+mj-lt"/>
            </a:endParaRPr>
          </a:p>
          <a:p>
            <a:pPr>
              <a:defRPr/>
            </a:pPr>
            <a:endParaRPr lang="es-ES_tradnl" sz="1900" dirty="0">
              <a:latin typeface="+mj-lt"/>
            </a:endParaRPr>
          </a:p>
          <a:p>
            <a:pPr>
              <a:defRPr/>
            </a:pPr>
            <a:r>
              <a:rPr lang="es-ES_tradnl" sz="1900" dirty="0">
                <a:latin typeface="+mj-lt"/>
              </a:rPr>
              <a:t>Revisión y realimentación.</a:t>
            </a:r>
            <a:endParaRPr lang="es-CO" sz="1900" dirty="0">
              <a:latin typeface="+mj-lt"/>
            </a:endParaRPr>
          </a:p>
          <a:p>
            <a:pPr>
              <a:defRPr/>
            </a:pPr>
            <a:endParaRPr lang="es-ES_tradnl" sz="1900" dirty="0">
              <a:latin typeface="+mj-lt"/>
            </a:endParaRPr>
          </a:p>
          <a:p>
            <a:pPr>
              <a:defRPr/>
            </a:pPr>
            <a:r>
              <a:rPr lang="es-ES_tradnl" sz="1900" dirty="0">
                <a:latin typeface="+mj-lt"/>
              </a:rPr>
              <a:t>Producción de los objetos de aprendizaje. </a:t>
            </a:r>
            <a:endParaRPr lang="es-CO" sz="1900" dirty="0">
              <a:latin typeface="+mj-lt"/>
            </a:endParaRPr>
          </a:p>
          <a:p>
            <a:pPr>
              <a:defRPr/>
            </a:pPr>
            <a:endParaRPr lang="es-ES_tradnl" sz="1900" dirty="0">
              <a:latin typeface="+mj-lt"/>
            </a:endParaRPr>
          </a:p>
          <a:p>
            <a:pPr>
              <a:defRPr/>
            </a:pPr>
            <a:r>
              <a:rPr lang="es-ES_tradnl" sz="1900" dirty="0">
                <a:latin typeface="+mj-lt"/>
              </a:rPr>
              <a:t>Asignación de Metadatos. </a:t>
            </a:r>
            <a:endParaRPr lang="es-CO" sz="1900" dirty="0">
              <a:latin typeface="+mj-lt"/>
            </a:endParaRPr>
          </a:p>
          <a:p>
            <a:pPr>
              <a:defRPr/>
            </a:pPr>
            <a:endParaRPr lang="es-ES_tradnl" sz="1900" dirty="0">
              <a:latin typeface="+mj-lt"/>
            </a:endParaRPr>
          </a:p>
          <a:p>
            <a:pPr>
              <a:defRPr/>
            </a:pPr>
            <a:r>
              <a:rPr lang="es-ES_tradnl" sz="1900" dirty="0">
                <a:latin typeface="+mj-lt"/>
              </a:rPr>
              <a:t>Distribución. </a:t>
            </a:r>
            <a:endParaRPr lang="es-CO" sz="1900" dirty="0">
              <a:latin typeface="+mj-lt"/>
            </a:endParaRPr>
          </a:p>
          <a:p>
            <a:pPr>
              <a:defRPr/>
            </a:pPr>
            <a:endParaRPr lang="es-ES_tradnl" sz="1900" dirty="0">
              <a:latin typeface="+mj-lt"/>
            </a:endParaRPr>
          </a:p>
          <a:p>
            <a:pPr>
              <a:defRPr/>
            </a:pPr>
            <a:r>
              <a:rPr lang="es-ES_tradnl" sz="1900" dirty="0">
                <a:latin typeface="+mj-lt"/>
              </a:rPr>
              <a:t>Empaquetamiento. </a:t>
            </a:r>
            <a:endParaRPr lang="es-CO" sz="1900" dirty="0">
              <a:latin typeface="+mj-lt"/>
            </a:endParaRPr>
          </a:p>
          <a:p>
            <a:pPr>
              <a:defRPr/>
            </a:pPr>
            <a:endParaRPr lang="es-ES_tradnl" sz="1900" dirty="0">
              <a:latin typeface="+mj-lt"/>
            </a:endParaRPr>
          </a:p>
          <a:p>
            <a:pPr>
              <a:defRPr/>
            </a:pPr>
            <a:r>
              <a:rPr lang="es-ES_tradnl" sz="1900" dirty="0">
                <a:latin typeface="+mj-lt"/>
              </a:rPr>
              <a:t>Evaluación y </a:t>
            </a:r>
            <a:r>
              <a:rPr lang="es-ES_tradnl" sz="1900" dirty="0" smtClean="0">
                <a:latin typeface="+mj-lt"/>
              </a:rPr>
              <a:t>Actualización</a:t>
            </a:r>
            <a:r>
              <a:rPr lang="es-ES_tradnl" sz="19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</a:t>
            </a:r>
            <a:endParaRPr lang="es-CO" sz="19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endParaRPr lang="es-CO" sz="1900" dirty="0">
              <a:latin typeface="Calibri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1128713" y="500063"/>
            <a:ext cx="78009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CO" sz="3600" dirty="0" smtClean="0">
                <a:latin typeface="+mj-lt"/>
                <a:ea typeface="+mj-ea"/>
                <a:cs typeface="+mj-cs"/>
              </a:rPr>
              <a:t>Producción </a:t>
            </a:r>
            <a:r>
              <a:rPr lang="es-CO" sz="3600" dirty="0">
                <a:latin typeface="+mj-lt"/>
                <a:ea typeface="+mj-ea"/>
                <a:cs typeface="+mj-cs"/>
              </a:rPr>
              <a:t>de Objetos de Aprendizaje</a:t>
            </a:r>
          </a:p>
        </p:txBody>
      </p:sp>
      <p:pic>
        <p:nvPicPr>
          <p:cNvPr id="6148" name="Picture 5" descr="E:\Utilidades Diseño\iconos\Tulliana-2.0.tar.gz_FILES\Tulliana-2.0\64x64\apps\kcmd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00063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E:\Utilidades Diseño\iconos\Tulliana-2.0.tar.gz_FILES\Tulliana-2.0\32x32\actions\2rightarr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86" y="1587654"/>
            <a:ext cx="2635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E:\Utilidades Diseño\iconos\Tulliana-2.0.tar.gz_FILES\Tulliana-2.0\32x32\actions\2rightarr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86" y="2181379"/>
            <a:ext cx="2635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 descr="E:\Utilidades Diseño\iconos\Tulliana-2.0.tar.gz_FILES\Tulliana-2.0\32x32\actions\2rightarr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86" y="2776191"/>
            <a:ext cx="2635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" descr="E:\Utilidades Diseño\iconos\Tulliana-2.0.tar.gz_FILES\Tulliana-2.0\32x32\actions\2rightarr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86" y="3347691"/>
            <a:ext cx="2635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" descr="E:\Utilidades Diseño\iconos\Tulliana-2.0.tar.gz_FILES\Tulliana-2.0\32x32\actions\2rightarr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86" y="3926460"/>
            <a:ext cx="2635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" descr="E:\Utilidades Diseño\iconos\Tulliana-2.0.tar.gz_FILES\Tulliana-2.0\32x32\actions\2rightarr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86" y="4497960"/>
            <a:ext cx="2635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" descr="E:\Utilidades Diseño\iconos\Tulliana-2.0.tar.gz_FILES\Tulliana-2.0\32x32\actions\2rightarr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86" y="5072074"/>
            <a:ext cx="2635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" descr="E:\Utilidades Diseño\iconos\Tulliana-2.0.tar.gz_FILES\Tulliana-2.0\32x32\actions\2rightarr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86" y="5643574"/>
            <a:ext cx="2635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8" descr="E:\Utilidades Diseño\iconos\nuvoX_03\128x128\apps\warehau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5286375"/>
            <a:ext cx="925513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7" descr="E:\Utilidades Diseño\iconos\nuvoX_03\128x128\apps\kt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4900" y="4572000"/>
            <a:ext cx="16891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313" y="2643188"/>
            <a:ext cx="8472487" cy="3286125"/>
          </a:xfrm>
        </p:spPr>
        <p:txBody>
          <a:bodyPr rtlCol="0">
            <a:normAutofit/>
          </a:bodyPr>
          <a:lstStyle/>
          <a:p>
            <a:pPr>
              <a:buFont typeface="Wingdings 2" pitchFamily="18" charset="2"/>
              <a:buChar char=""/>
              <a:defRPr/>
            </a:pPr>
            <a:r>
              <a:rPr lang="es-CO" sz="2400" dirty="0" smtClean="0">
                <a:latin typeface="+mj-lt"/>
              </a:rPr>
              <a:t>Problemática </a:t>
            </a:r>
            <a:r>
              <a:rPr lang="es-CO" sz="2400" dirty="0">
                <a:latin typeface="+mj-lt"/>
              </a:rPr>
              <a:t>que aqueja el proceso educativo de un curso en particular. </a:t>
            </a:r>
            <a:endParaRPr lang="es-CO" sz="2400" b="1" dirty="0">
              <a:latin typeface="+mj-lt"/>
            </a:endParaRPr>
          </a:p>
          <a:p>
            <a:pPr>
              <a:buFont typeface="Wingdings 2" pitchFamily="18" charset="2"/>
              <a:buChar char=""/>
              <a:defRPr/>
            </a:pPr>
            <a:r>
              <a:rPr lang="es-CO" sz="2400" dirty="0">
                <a:latin typeface="+mj-lt"/>
              </a:rPr>
              <a:t>Perfil de los aprendices.</a:t>
            </a:r>
            <a:endParaRPr lang="es-CO" sz="2400" b="1" dirty="0">
              <a:latin typeface="+mj-lt"/>
            </a:endParaRPr>
          </a:p>
          <a:p>
            <a:pPr>
              <a:buFont typeface="Wingdings 2" pitchFamily="18" charset="2"/>
              <a:buChar char=""/>
              <a:defRPr/>
            </a:pPr>
            <a:r>
              <a:rPr lang="es-CO" sz="2400" dirty="0">
                <a:latin typeface="+mj-lt"/>
              </a:rPr>
              <a:t>Estilos de aprendizaje de los estudiantes. </a:t>
            </a:r>
            <a:endParaRPr lang="es-CO" sz="2400" b="1" dirty="0">
              <a:latin typeface="+mj-lt"/>
            </a:endParaRPr>
          </a:p>
          <a:p>
            <a:pPr>
              <a:buFont typeface="Wingdings 2" pitchFamily="18" charset="2"/>
              <a:buChar char=""/>
              <a:defRPr/>
            </a:pPr>
            <a:r>
              <a:rPr lang="es-CO" sz="2400" dirty="0">
                <a:latin typeface="+mj-lt"/>
              </a:rPr>
              <a:t>Requerimientos de los docentes, tutores y coordinadores académicos</a:t>
            </a:r>
            <a:r>
              <a:rPr lang="es-CO" sz="2400" dirty="0" smtClean="0">
                <a:latin typeface="+mj-lt"/>
              </a:rPr>
              <a:t>.</a:t>
            </a:r>
            <a:endParaRPr lang="es-CO" sz="2400" dirty="0">
              <a:latin typeface="+mj-lt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128713" y="500063"/>
            <a:ext cx="78009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CO" sz="3600" dirty="0" smtClean="0">
                <a:latin typeface="+mj-lt"/>
                <a:ea typeface="+mj-ea"/>
                <a:cs typeface="+mj-cs"/>
              </a:rPr>
              <a:t>Producción </a:t>
            </a:r>
            <a:r>
              <a:rPr lang="es-CO" sz="3600" dirty="0">
                <a:latin typeface="+mj-lt"/>
                <a:ea typeface="+mj-ea"/>
                <a:cs typeface="+mj-cs"/>
              </a:rPr>
              <a:t>de Objetos de Aprendizaje</a:t>
            </a:r>
          </a:p>
        </p:txBody>
      </p:sp>
      <p:pic>
        <p:nvPicPr>
          <p:cNvPr id="7172" name="Picture 5" descr="E:\Utilidades Diseño\iconos\Tulliana-2.0.tar.gz_FILES\Tulliana-2.0\64x64\apps\kcmd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00063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Título"/>
          <p:cNvSpPr txBox="1">
            <a:spLocks/>
          </p:cNvSpPr>
          <p:nvPr/>
        </p:nvSpPr>
        <p:spPr bwMode="auto">
          <a:xfrm>
            <a:off x="357188" y="1785938"/>
            <a:ext cx="85010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CO" sz="3200" dirty="0"/>
              <a:t>Identificación de Necesidades Educativas</a:t>
            </a:r>
          </a:p>
          <a:p>
            <a:pPr>
              <a:defRPr/>
            </a:pPr>
            <a:endParaRPr lang="es-CO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4" name="Picture 7" descr="E:\Utilidades Diseño\iconos\nuvoX_03\128x128\apps\package_edutainm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51435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500063" y="2928938"/>
            <a:ext cx="7500937" cy="2928937"/>
          </a:xfrm>
        </p:spPr>
        <p:txBody>
          <a:bodyPr/>
          <a:lstStyle/>
          <a:p>
            <a:pPr eaLnBrk="1" hangingPunct="1">
              <a:defRPr/>
            </a:pPr>
            <a:r>
              <a:rPr lang="es-CO" sz="2400" dirty="0" smtClean="0">
                <a:latin typeface="+mj-lt"/>
                <a:cs typeface="Arial" charset="0"/>
              </a:rPr>
              <a:t>Tema</a:t>
            </a:r>
          </a:p>
          <a:p>
            <a:pPr eaLnBrk="1" hangingPunct="1">
              <a:defRPr/>
            </a:pPr>
            <a:r>
              <a:rPr lang="es-CO" sz="2400" dirty="0" smtClean="0">
                <a:latin typeface="+mj-lt"/>
                <a:cs typeface="Arial" charset="0"/>
              </a:rPr>
              <a:t>Objetivos</a:t>
            </a:r>
          </a:p>
          <a:p>
            <a:pPr eaLnBrk="1" hangingPunct="1">
              <a:defRPr/>
            </a:pPr>
            <a:r>
              <a:rPr lang="es-CO" sz="2400" dirty="0" smtClean="0">
                <a:latin typeface="+mj-lt"/>
                <a:cs typeface="Arial" charset="0"/>
              </a:rPr>
              <a:t>Competencias.</a:t>
            </a:r>
          </a:p>
          <a:p>
            <a:pPr eaLnBrk="1" hangingPunct="1">
              <a:defRPr/>
            </a:pPr>
            <a:r>
              <a:rPr lang="es-CO" sz="2400" dirty="0" smtClean="0">
                <a:latin typeface="+mj-lt"/>
                <a:cs typeface="Arial" charset="0"/>
              </a:rPr>
              <a:t>Actividades de Aprendizaje ( Taxonomía de </a:t>
            </a:r>
            <a:r>
              <a:rPr lang="es-CO" sz="2400" dirty="0" err="1" smtClean="0">
                <a:latin typeface="+mj-lt"/>
                <a:cs typeface="Arial" charset="0"/>
              </a:rPr>
              <a:t>Blooms</a:t>
            </a:r>
            <a:r>
              <a:rPr lang="es-CO" sz="2400" dirty="0" smtClean="0">
                <a:latin typeface="+mj-lt"/>
                <a:cs typeface="Arial" charset="0"/>
              </a:rPr>
              <a:t>)</a:t>
            </a:r>
          </a:p>
          <a:p>
            <a:pPr eaLnBrk="1" hangingPunct="1">
              <a:defRPr/>
            </a:pPr>
            <a:r>
              <a:rPr lang="es-CO" sz="2400" dirty="0" smtClean="0">
                <a:latin typeface="+mj-lt"/>
                <a:cs typeface="Arial" charset="0"/>
              </a:rPr>
              <a:t>Evaluación  </a:t>
            </a:r>
            <a:endParaRPr lang="es-CO" sz="2400" dirty="0" smtClean="0">
              <a:latin typeface="+mj-lt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1128713" y="500063"/>
            <a:ext cx="78009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CO" sz="3600" dirty="0" smtClean="0">
                <a:latin typeface="+mj-lt"/>
                <a:ea typeface="+mj-ea"/>
                <a:cs typeface="+mj-cs"/>
              </a:rPr>
              <a:t>Producción </a:t>
            </a:r>
            <a:r>
              <a:rPr lang="es-CO" sz="3600" dirty="0">
                <a:latin typeface="+mj-lt"/>
                <a:ea typeface="+mj-ea"/>
                <a:cs typeface="+mj-cs"/>
              </a:rPr>
              <a:t>de Objetos de Aprendizaje</a:t>
            </a:r>
          </a:p>
        </p:txBody>
      </p:sp>
      <p:pic>
        <p:nvPicPr>
          <p:cNvPr id="8196" name="Picture 5" descr="E:\Utilidades Diseño\iconos\Tulliana-2.0.tar.gz_FILES\Tulliana-2.0\64x64\apps\kcmd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00063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Título"/>
          <p:cNvSpPr txBox="1">
            <a:spLocks/>
          </p:cNvSpPr>
          <p:nvPr/>
        </p:nvSpPr>
        <p:spPr bwMode="auto">
          <a:xfrm>
            <a:off x="357188" y="1785938"/>
            <a:ext cx="86439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CO" sz="3200" dirty="0"/>
              <a:t>Diseño Educativo de los Objetos de Aprendizaje</a:t>
            </a:r>
            <a:endParaRPr lang="es-CO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8" name="Picture 7" descr="E:\Utilidades Diseño\iconos\nuvoX_03\128x128\apps\package_favour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21493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285750" y="2571750"/>
            <a:ext cx="8429625" cy="3643313"/>
            <a:chOff x="1701" y="1924"/>
            <a:chExt cx="9077" cy="3690"/>
          </a:xfrm>
        </p:grpSpPr>
        <p:sp>
          <p:nvSpPr>
            <p:cNvPr id="9224" name="AutoShape 54"/>
            <p:cNvSpPr>
              <a:spLocks noChangeAspect="1" noChangeArrowheads="1" noTextEdit="1"/>
            </p:cNvSpPr>
            <p:nvPr/>
          </p:nvSpPr>
          <p:spPr bwMode="auto">
            <a:xfrm>
              <a:off x="1701" y="1924"/>
              <a:ext cx="9077" cy="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9225" name="Rectangle 53"/>
            <p:cNvSpPr>
              <a:spLocks noChangeArrowheads="1"/>
            </p:cNvSpPr>
            <p:nvPr/>
          </p:nvSpPr>
          <p:spPr bwMode="auto">
            <a:xfrm>
              <a:off x="6201" y="1924"/>
              <a:ext cx="1411" cy="3682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s-CO">
                <a:latin typeface="Calibri" pitchFamily="34" charset="0"/>
              </a:endParaRPr>
            </a:p>
          </p:txBody>
        </p:sp>
        <p:sp>
          <p:nvSpPr>
            <p:cNvPr id="9226" name="Line 52"/>
            <p:cNvSpPr>
              <a:spLocks noChangeShapeType="1"/>
            </p:cNvSpPr>
            <p:nvPr/>
          </p:nvSpPr>
          <p:spPr bwMode="auto">
            <a:xfrm>
              <a:off x="6201" y="2446"/>
              <a:ext cx="14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9227" name="Rectangle 51"/>
            <p:cNvSpPr>
              <a:spLocks noChangeArrowheads="1"/>
            </p:cNvSpPr>
            <p:nvPr/>
          </p:nvSpPr>
          <p:spPr bwMode="auto">
            <a:xfrm>
              <a:off x="7690" y="1924"/>
              <a:ext cx="1569" cy="3673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s-CO">
                <a:latin typeface="Calibri" pitchFamily="34" charset="0"/>
              </a:endParaRPr>
            </a:p>
          </p:txBody>
        </p:sp>
        <p:sp>
          <p:nvSpPr>
            <p:cNvPr id="9228" name="Text Box 50"/>
            <p:cNvSpPr txBox="1">
              <a:spLocks noChangeArrowheads="1"/>
            </p:cNvSpPr>
            <p:nvPr/>
          </p:nvSpPr>
          <p:spPr bwMode="auto">
            <a:xfrm>
              <a:off x="1952" y="3199"/>
              <a:ext cx="1036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436" tIns="29718" rIns="59436" bIns="29718">
              <a:spAutoFit/>
            </a:bodyPr>
            <a:lstStyle/>
            <a:p>
              <a:endParaRPr lang="es-CO"/>
            </a:p>
          </p:txBody>
        </p:sp>
        <p:sp>
          <p:nvSpPr>
            <p:cNvPr id="9229" name="Line 49"/>
            <p:cNvSpPr>
              <a:spLocks noChangeShapeType="1"/>
            </p:cNvSpPr>
            <p:nvPr/>
          </p:nvSpPr>
          <p:spPr bwMode="auto">
            <a:xfrm>
              <a:off x="5310" y="4897"/>
              <a:ext cx="112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9230" name="Rectangle 48"/>
            <p:cNvSpPr>
              <a:spLocks noChangeArrowheads="1"/>
            </p:cNvSpPr>
            <p:nvPr/>
          </p:nvSpPr>
          <p:spPr bwMode="auto">
            <a:xfrm>
              <a:off x="4006" y="1941"/>
              <a:ext cx="2117" cy="3673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s-CO">
                <a:latin typeface="Calibri" pitchFamily="34" charset="0"/>
              </a:endParaRPr>
            </a:p>
          </p:txBody>
        </p:sp>
        <p:sp>
          <p:nvSpPr>
            <p:cNvPr id="9231" name="Line 47"/>
            <p:cNvSpPr>
              <a:spLocks noChangeShapeType="1"/>
            </p:cNvSpPr>
            <p:nvPr/>
          </p:nvSpPr>
          <p:spPr bwMode="auto">
            <a:xfrm>
              <a:off x="4006" y="2445"/>
              <a:ext cx="211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9232" name="Line 46"/>
            <p:cNvSpPr>
              <a:spLocks noChangeShapeType="1"/>
            </p:cNvSpPr>
            <p:nvPr/>
          </p:nvSpPr>
          <p:spPr bwMode="auto">
            <a:xfrm flipV="1">
              <a:off x="3849" y="4053"/>
              <a:ext cx="471" cy="31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9233" name="AutoShape 45"/>
            <p:cNvSpPr>
              <a:spLocks noChangeArrowheads="1"/>
            </p:cNvSpPr>
            <p:nvPr/>
          </p:nvSpPr>
          <p:spPr bwMode="auto">
            <a:xfrm>
              <a:off x="4858" y="4602"/>
              <a:ext cx="486" cy="588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59436" tIns="29718" rIns="59436" bIns="29718" anchor="ctr"/>
            <a:lstStyle/>
            <a:p>
              <a:pPr algn="ctr"/>
              <a:r>
                <a:rPr lang="es-CO" sz="1100" b="1">
                  <a:solidFill>
                    <a:srgbClr val="000000"/>
                  </a:solidFill>
                </a:rPr>
                <a:t>?</a:t>
              </a:r>
              <a:endParaRPr lang="es-CO"/>
            </a:p>
          </p:txBody>
        </p:sp>
        <p:sp>
          <p:nvSpPr>
            <p:cNvPr id="9234" name="Line 44"/>
            <p:cNvSpPr>
              <a:spLocks noChangeShapeType="1"/>
            </p:cNvSpPr>
            <p:nvPr/>
          </p:nvSpPr>
          <p:spPr bwMode="auto">
            <a:xfrm>
              <a:off x="5090" y="4308"/>
              <a:ext cx="0" cy="29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9235" name="Line 43"/>
            <p:cNvSpPr>
              <a:spLocks noChangeShapeType="1"/>
            </p:cNvSpPr>
            <p:nvPr/>
          </p:nvSpPr>
          <p:spPr bwMode="auto">
            <a:xfrm flipH="1">
              <a:off x="4031" y="4897"/>
              <a:ext cx="83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4378" name="Text Box 42"/>
            <p:cNvSpPr txBox="1">
              <a:spLocks noChangeArrowheads="1"/>
            </p:cNvSpPr>
            <p:nvPr/>
          </p:nvSpPr>
          <p:spPr bwMode="auto">
            <a:xfrm>
              <a:off x="4575" y="4895"/>
              <a:ext cx="412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9436" tIns="29718" rIns="59436" bIns="29718">
              <a:spAutoFit/>
            </a:bodyPr>
            <a:lstStyle/>
            <a:p>
              <a:pPr>
                <a:defRPr/>
              </a:pPr>
              <a:r>
                <a:rPr lang="es-CO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  <a:cs typeface="Arial" pitchFamily="34" charset="0"/>
                </a:rPr>
                <a:t>No</a:t>
              </a:r>
              <a:endParaRPr lang="es-C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7" name="Text Box 41"/>
            <p:cNvSpPr txBox="1">
              <a:spLocks noChangeArrowheads="1"/>
            </p:cNvSpPr>
            <p:nvPr/>
          </p:nvSpPr>
          <p:spPr bwMode="auto">
            <a:xfrm>
              <a:off x="5356" y="4905"/>
              <a:ext cx="338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9436" tIns="29718" rIns="59436" bIns="29718">
              <a:spAutoFit/>
            </a:bodyPr>
            <a:lstStyle/>
            <a:p>
              <a:pPr>
                <a:defRPr/>
              </a:pPr>
              <a:r>
                <a:rPr lang="es-CO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  <a:cs typeface="Arial" pitchFamily="34" charset="0"/>
                </a:rPr>
                <a:t>Si</a:t>
              </a:r>
              <a:endParaRPr lang="es-CO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4428" y="3063"/>
              <a:ext cx="1472" cy="1344"/>
              <a:chOff x="1392" y="1488"/>
              <a:chExt cx="1114" cy="1018"/>
            </a:xfrm>
          </p:grpSpPr>
          <p:pic>
            <p:nvPicPr>
              <p:cNvPr id="9275" name="Picture 4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92" y="1488"/>
                <a:ext cx="62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76" name="Picture 3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84" y="1584"/>
                <a:ext cx="922" cy="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373" name="Text Box 37"/>
            <p:cNvSpPr txBox="1">
              <a:spLocks noChangeArrowheads="1"/>
            </p:cNvSpPr>
            <p:nvPr/>
          </p:nvSpPr>
          <p:spPr bwMode="auto">
            <a:xfrm>
              <a:off x="4046" y="1996"/>
              <a:ext cx="2150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436" tIns="29718" rIns="59436" bIns="29718"/>
            <a:lstStyle/>
            <a:p>
              <a:pPr>
                <a:defRPr/>
              </a:pPr>
              <a:r>
                <a:rPr lang="es-CO" sz="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  <a:cs typeface="Arial" pitchFamily="34" charset="0"/>
                </a:rPr>
                <a:t>Revisión didáctica, conceptual y pedagógica del OA</a:t>
              </a:r>
              <a:endParaRPr lang="es-CO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0" name="Line 36"/>
            <p:cNvSpPr>
              <a:spLocks noChangeShapeType="1"/>
            </p:cNvSpPr>
            <p:nvPr/>
          </p:nvSpPr>
          <p:spPr bwMode="auto">
            <a:xfrm flipH="1">
              <a:off x="5784" y="3306"/>
              <a:ext cx="95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9241" name="AutoShape 35"/>
            <p:cNvSpPr>
              <a:spLocks noChangeArrowheads="1"/>
            </p:cNvSpPr>
            <p:nvPr/>
          </p:nvSpPr>
          <p:spPr bwMode="auto">
            <a:xfrm>
              <a:off x="6729" y="3013"/>
              <a:ext cx="486" cy="588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59436" tIns="29718" rIns="59436" bIns="29718" anchor="ctr"/>
            <a:lstStyle/>
            <a:p>
              <a:pPr algn="ctr"/>
              <a:r>
                <a:rPr lang="es-CO" sz="1100" b="1">
                  <a:solidFill>
                    <a:srgbClr val="000000"/>
                  </a:solidFill>
                </a:rPr>
                <a:t>?</a:t>
              </a:r>
              <a:endParaRPr lang="es-CO"/>
            </a:p>
          </p:txBody>
        </p:sp>
        <p:sp>
          <p:nvSpPr>
            <p:cNvPr id="9242" name="Line 34"/>
            <p:cNvSpPr>
              <a:spLocks noChangeShapeType="1"/>
            </p:cNvSpPr>
            <p:nvPr/>
          </p:nvSpPr>
          <p:spPr bwMode="auto">
            <a:xfrm flipV="1">
              <a:off x="6961" y="3602"/>
              <a:ext cx="0" cy="3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9243" name="Line 33"/>
            <p:cNvSpPr>
              <a:spLocks noChangeShapeType="1"/>
            </p:cNvSpPr>
            <p:nvPr/>
          </p:nvSpPr>
          <p:spPr bwMode="auto">
            <a:xfrm>
              <a:off x="7181" y="3306"/>
              <a:ext cx="66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4368" name="Text Box 32"/>
            <p:cNvSpPr txBox="1">
              <a:spLocks noChangeArrowheads="1"/>
            </p:cNvSpPr>
            <p:nvPr/>
          </p:nvSpPr>
          <p:spPr bwMode="auto">
            <a:xfrm>
              <a:off x="6301" y="3379"/>
              <a:ext cx="412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9436" tIns="29718" rIns="59436" bIns="29718">
              <a:spAutoFit/>
            </a:bodyPr>
            <a:lstStyle/>
            <a:p>
              <a:pPr>
                <a:defRPr/>
              </a:pPr>
              <a:r>
                <a:rPr lang="es-CO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  <a:cs typeface="Arial" pitchFamily="34" charset="0"/>
                </a:rPr>
                <a:t>No</a:t>
              </a:r>
              <a:endParaRPr lang="es-C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7" name="Text Box 31"/>
            <p:cNvSpPr txBox="1">
              <a:spLocks noChangeArrowheads="1"/>
            </p:cNvSpPr>
            <p:nvPr/>
          </p:nvSpPr>
          <p:spPr bwMode="auto">
            <a:xfrm>
              <a:off x="7181" y="3379"/>
              <a:ext cx="338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9436" tIns="29718" rIns="59436" bIns="29718">
              <a:spAutoFit/>
            </a:bodyPr>
            <a:lstStyle/>
            <a:p>
              <a:pPr>
                <a:defRPr/>
              </a:pPr>
              <a:r>
                <a:rPr lang="es-CO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  <a:cs typeface="Arial" pitchFamily="34" charset="0"/>
                </a:rPr>
                <a:t>Si</a:t>
              </a:r>
              <a:endParaRPr lang="es-CO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6593" y="4577"/>
              <a:ext cx="808" cy="808"/>
              <a:chOff x="2352" y="2592"/>
              <a:chExt cx="528" cy="528"/>
            </a:xfrm>
          </p:grpSpPr>
          <p:pic>
            <p:nvPicPr>
              <p:cNvPr id="9273" name="Picture 3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52" y="2592"/>
                <a:ext cx="528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74" name="Picture 2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96" y="2688"/>
                <a:ext cx="336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363" name="Text Box 27"/>
            <p:cNvSpPr txBox="1">
              <a:spLocks noChangeArrowheads="1"/>
            </p:cNvSpPr>
            <p:nvPr/>
          </p:nvSpPr>
          <p:spPr bwMode="auto">
            <a:xfrm>
              <a:off x="6357" y="3943"/>
              <a:ext cx="1190" cy="1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436" tIns="29718" rIns="59436" bIns="29718">
              <a:spAutoFit/>
            </a:bodyPr>
            <a:lstStyle/>
            <a:p>
              <a:pPr algn="ctr">
                <a:defRPr/>
              </a:pPr>
              <a:r>
                <a:rPr lang="es-CO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  <a:cs typeface="Arial" pitchFamily="34" charset="0"/>
                </a:rPr>
                <a:t>Revisión </a:t>
              </a:r>
              <a:endParaRPr lang="es-CO" sz="900"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es-CO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  <a:cs typeface="Arial" pitchFamily="34" charset="0"/>
                </a:rPr>
                <a:t>Redacción y  Estilo</a:t>
              </a:r>
              <a:endParaRPr lang="es-C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8" name="Line 26"/>
            <p:cNvSpPr>
              <a:spLocks noChangeShapeType="1"/>
            </p:cNvSpPr>
            <p:nvPr/>
          </p:nvSpPr>
          <p:spPr bwMode="auto">
            <a:xfrm>
              <a:off x="7690" y="2462"/>
              <a:ext cx="15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9249" name="Text Box 25"/>
            <p:cNvSpPr txBox="1">
              <a:spLocks noChangeArrowheads="1"/>
            </p:cNvSpPr>
            <p:nvPr/>
          </p:nvSpPr>
          <p:spPr bwMode="auto">
            <a:xfrm>
              <a:off x="7821" y="1985"/>
              <a:ext cx="1440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436" tIns="29718" rIns="59436" bIns="29718"/>
            <a:lstStyle/>
            <a:p>
              <a:r>
                <a:rPr lang="es-CO" sz="900" b="1">
                  <a:solidFill>
                    <a:srgbClr val="000000"/>
                  </a:solidFill>
                </a:rPr>
                <a:t>Coordinador </a:t>
              </a:r>
              <a:endParaRPr lang="es-CO" sz="900"/>
            </a:p>
            <a:p>
              <a:pPr eaLnBrk="0" hangingPunct="0"/>
              <a:r>
                <a:rPr lang="es-CO" sz="900" b="1">
                  <a:solidFill>
                    <a:srgbClr val="000000"/>
                  </a:solidFill>
                </a:rPr>
                <a:t>de programa</a:t>
              </a:r>
              <a:endParaRPr lang="es-CO"/>
            </a:p>
          </p:txBody>
        </p:sp>
        <p:pic>
          <p:nvPicPr>
            <p:cNvPr id="9250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85" y="3040"/>
              <a:ext cx="855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1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76" y="3215"/>
              <a:ext cx="515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7585" y="2525"/>
              <a:ext cx="1766" cy="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436" tIns="29718" rIns="59436" bIns="29718">
              <a:spAutoFit/>
            </a:bodyPr>
            <a:lstStyle/>
            <a:p>
              <a:pPr algn="ctr">
                <a:defRPr/>
              </a:pPr>
              <a:r>
                <a:rPr lang="es-CO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  <a:cs typeface="Arial" pitchFamily="34" charset="0"/>
                </a:rPr>
                <a:t>Revisión general  del OA.</a:t>
              </a:r>
              <a:endParaRPr lang="es-C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3" name="Rectangle 21"/>
            <p:cNvSpPr>
              <a:spLocks noChangeArrowheads="1"/>
            </p:cNvSpPr>
            <p:nvPr/>
          </p:nvSpPr>
          <p:spPr bwMode="auto">
            <a:xfrm>
              <a:off x="9312" y="1924"/>
              <a:ext cx="1411" cy="3662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s-CO">
                <a:latin typeface="Calibri" pitchFamily="34" charset="0"/>
              </a:endParaRPr>
            </a:p>
          </p:txBody>
        </p:sp>
        <p:sp>
          <p:nvSpPr>
            <p:cNvPr id="9254" name="Line 20"/>
            <p:cNvSpPr>
              <a:spLocks noChangeShapeType="1"/>
            </p:cNvSpPr>
            <p:nvPr/>
          </p:nvSpPr>
          <p:spPr bwMode="auto">
            <a:xfrm>
              <a:off x="9312" y="2464"/>
              <a:ext cx="14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8945" y="3184"/>
              <a:ext cx="862" cy="884"/>
              <a:chOff x="4617" y="2732"/>
              <a:chExt cx="315" cy="541"/>
            </a:xfrm>
          </p:grpSpPr>
          <p:sp>
            <p:nvSpPr>
              <p:cNvPr id="9271" name="Line 19"/>
              <p:cNvSpPr>
                <a:spLocks noChangeShapeType="1"/>
              </p:cNvSpPr>
              <p:nvPr/>
            </p:nvSpPr>
            <p:spPr bwMode="auto">
              <a:xfrm>
                <a:off x="4932" y="2732"/>
                <a:ext cx="0" cy="54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9272" name="Line 18"/>
              <p:cNvSpPr>
                <a:spLocks noChangeShapeType="1"/>
              </p:cNvSpPr>
              <p:nvPr/>
            </p:nvSpPr>
            <p:spPr bwMode="auto">
              <a:xfrm flipH="1">
                <a:off x="4617" y="2732"/>
                <a:ext cx="315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O"/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9420" y="4347"/>
              <a:ext cx="955" cy="1102"/>
              <a:chOff x="3936" y="2592"/>
              <a:chExt cx="624" cy="720"/>
            </a:xfrm>
          </p:grpSpPr>
          <p:pic>
            <p:nvPicPr>
              <p:cNvPr id="9269" name="Picture 1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936" y="2592"/>
                <a:ext cx="62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70" name="Picture 1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36" y="2784"/>
                <a:ext cx="528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9441" y="4033"/>
              <a:ext cx="125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436" tIns="29718" rIns="59436" bIns="29718"/>
            <a:lstStyle/>
            <a:p>
              <a:pPr>
                <a:defRPr/>
              </a:pPr>
              <a:r>
                <a:rPr lang="es-CO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  <a:cs typeface="Arial" pitchFamily="34" charset="0"/>
                </a:rPr>
                <a:t>Entrega para producción</a:t>
              </a:r>
              <a:endParaRPr lang="es-C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8" name="Rectangle 12"/>
            <p:cNvSpPr>
              <a:spLocks noChangeArrowheads="1"/>
            </p:cNvSpPr>
            <p:nvPr/>
          </p:nvSpPr>
          <p:spPr bwMode="auto">
            <a:xfrm>
              <a:off x="1890" y="1924"/>
              <a:ext cx="2038" cy="3667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s-CO">
                <a:latin typeface="Calibri" pitchFamily="34" charset="0"/>
              </a:endParaRPr>
            </a:p>
          </p:txBody>
        </p:sp>
        <p:sp>
          <p:nvSpPr>
            <p:cNvPr id="9259" name="Line 11"/>
            <p:cNvSpPr>
              <a:spLocks noChangeShapeType="1"/>
            </p:cNvSpPr>
            <p:nvPr/>
          </p:nvSpPr>
          <p:spPr bwMode="auto">
            <a:xfrm>
              <a:off x="1890" y="2457"/>
              <a:ext cx="20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9260" name="Text Box 10"/>
            <p:cNvSpPr txBox="1">
              <a:spLocks noChangeArrowheads="1"/>
            </p:cNvSpPr>
            <p:nvPr/>
          </p:nvSpPr>
          <p:spPr bwMode="auto">
            <a:xfrm>
              <a:off x="2421" y="2104"/>
              <a:ext cx="12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436" tIns="29718" rIns="59436" bIns="29718"/>
            <a:lstStyle/>
            <a:p>
              <a:r>
                <a:rPr lang="es-CO" sz="900" b="1">
                  <a:solidFill>
                    <a:srgbClr val="000000"/>
                  </a:solidFill>
                </a:rPr>
                <a:t>Profesores</a:t>
              </a:r>
              <a:endParaRPr lang="es-CO"/>
            </a:p>
          </p:txBody>
        </p:sp>
        <p:sp>
          <p:nvSpPr>
            <p:cNvPr id="9261" name="Line 9"/>
            <p:cNvSpPr>
              <a:spLocks noChangeShapeType="1"/>
            </p:cNvSpPr>
            <p:nvPr/>
          </p:nvSpPr>
          <p:spPr bwMode="auto">
            <a:xfrm>
              <a:off x="2517" y="4366"/>
              <a:ext cx="392" cy="23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pic>
          <p:nvPicPr>
            <p:cNvPr id="926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66" y="4209"/>
              <a:ext cx="809" cy="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2185" y="4762"/>
              <a:ext cx="1821" cy="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436" tIns="29718" rIns="59436" bIns="29718"/>
            <a:lstStyle/>
            <a:p>
              <a:pPr>
                <a:defRPr/>
              </a:pPr>
              <a:r>
                <a:rPr lang="es-CO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  <a:cs typeface="Arial" pitchFamily="34" charset="0"/>
                </a:rPr>
                <a:t>Entrega </a:t>
              </a:r>
              <a:endParaRPr lang="es-CO" sz="90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es-CO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  <a:cs typeface="Arial" pitchFamily="34" charset="0"/>
                </a:rPr>
                <a:t>Del Diseño de  OA</a:t>
              </a:r>
              <a:endParaRPr lang="es-CO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264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14" y="3494"/>
              <a:ext cx="809" cy="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1882" y="2725"/>
              <a:ext cx="1668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436" tIns="29718" rIns="59436" bIns="29718"/>
            <a:lstStyle/>
            <a:p>
              <a:pPr>
                <a:defRPr/>
              </a:pPr>
              <a:r>
                <a:rPr lang="es-CO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  <a:cs typeface="Arial" pitchFamily="34" charset="0"/>
                </a:rPr>
                <a:t>Diseño Educativo</a:t>
              </a:r>
              <a:endParaRPr lang="es-CO" sz="90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es-CO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  <a:cs typeface="Arial" pitchFamily="34" charset="0"/>
                </a:rPr>
                <a:t>OA.</a:t>
              </a:r>
              <a:endParaRPr lang="es-CO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266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30" y="3674"/>
              <a:ext cx="708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67" name="Text Box 3"/>
            <p:cNvSpPr txBox="1">
              <a:spLocks noChangeArrowheads="1"/>
            </p:cNvSpPr>
            <p:nvPr/>
          </p:nvSpPr>
          <p:spPr bwMode="auto">
            <a:xfrm>
              <a:off x="6530" y="2013"/>
              <a:ext cx="968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9436" tIns="29718" rIns="59436" bIns="29718">
              <a:spAutoFit/>
            </a:bodyPr>
            <a:lstStyle/>
            <a:p>
              <a:pPr algn="ctr"/>
              <a:r>
                <a:rPr lang="es-CO" sz="900" b="1">
                  <a:solidFill>
                    <a:srgbClr val="000000"/>
                  </a:solidFill>
                </a:rPr>
                <a:t>Lingüista</a:t>
              </a:r>
              <a:endParaRPr lang="es-CO"/>
            </a:p>
          </p:txBody>
        </p:sp>
        <p:sp>
          <p:nvSpPr>
            <p:cNvPr id="9268" name="Text Box 2"/>
            <p:cNvSpPr txBox="1">
              <a:spLocks noChangeArrowheads="1"/>
            </p:cNvSpPr>
            <p:nvPr/>
          </p:nvSpPr>
          <p:spPr bwMode="auto">
            <a:xfrm>
              <a:off x="9338" y="2078"/>
              <a:ext cx="144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436" tIns="29718" rIns="59436" bIns="29718"/>
            <a:lstStyle/>
            <a:p>
              <a:r>
                <a:rPr lang="es-CO" sz="900" b="1">
                  <a:solidFill>
                    <a:srgbClr val="000000"/>
                  </a:solidFill>
                </a:rPr>
                <a:t>Transferencia</a:t>
              </a:r>
              <a:endParaRPr lang="es-CO"/>
            </a:p>
          </p:txBody>
        </p:sp>
      </p:grpSp>
      <p:sp>
        <p:nvSpPr>
          <p:cNvPr id="9219" name="Text Box 55"/>
          <p:cNvSpPr txBox="1">
            <a:spLocks noChangeArrowheads="1"/>
          </p:cNvSpPr>
          <p:nvPr/>
        </p:nvSpPr>
        <p:spPr bwMode="auto">
          <a:xfrm>
            <a:off x="2857500" y="3214688"/>
            <a:ext cx="10287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436" tIns="29718" rIns="59436" bIns="29718">
            <a:spAutoFit/>
          </a:bodyPr>
          <a:lstStyle/>
          <a:p>
            <a:pPr algn="ctr"/>
            <a:r>
              <a:rPr lang="es-CO" sz="900" b="1">
                <a:solidFill>
                  <a:srgbClr val="000000"/>
                </a:solidFill>
              </a:rPr>
              <a:t>Comité Curricular</a:t>
            </a:r>
            <a:endParaRPr lang="es-CO"/>
          </a:p>
        </p:txBody>
      </p:sp>
      <p:sp>
        <p:nvSpPr>
          <p:cNvPr id="9220" name="Rectangle 5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CO"/>
          </a:p>
        </p:txBody>
      </p:sp>
      <p:sp>
        <p:nvSpPr>
          <p:cNvPr id="61" name="1 Título"/>
          <p:cNvSpPr txBox="1">
            <a:spLocks/>
          </p:cNvSpPr>
          <p:nvPr/>
        </p:nvSpPr>
        <p:spPr bwMode="auto">
          <a:xfrm>
            <a:off x="1128713" y="500063"/>
            <a:ext cx="78009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CO" sz="3600" dirty="0">
                <a:latin typeface="+mj-lt"/>
                <a:ea typeface="+mj-ea"/>
                <a:cs typeface="+mj-cs"/>
              </a:rPr>
              <a:t>Modelo de Producción de Objetos de Aprendizaje</a:t>
            </a:r>
          </a:p>
        </p:txBody>
      </p:sp>
      <p:pic>
        <p:nvPicPr>
          <p:cNvPr id="9222" name="Picture 5" descr="E:\Utilidades Diseño\iconos\Tulliana-2.0.tar.gz_FILES\Tulliana-2.0\64x64\apps\kcmdf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500063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1 Título"/>
          <p:cNvSpPr txBox="1">
            <a:spLocks/>
          </p:cNvSpPr>
          <p:nvPr/>
        </p:nvSpPr>
        <p:spPr bwMode="auto">
          <a:xfrm>
            <a:off x="357188" y="1785938"/>
            <a:ext cx="86439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CO" sz="3200" dirty="0"/>
              <a:t>Revisión y Realimentación</a:t>
            </a:r>
            <a:endParaRPr lang="es-CO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raf_obje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571750"/>
            <a:ext cx="7872412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 bwMode="auto">
          <a:xfrm>
            <a:off x="1128713" y="500063"/>
            <a:ext cx="78009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CO" sz="3600" dirty="0">
                <a:latin typeface="+mj-lt"/>
                <a:ea typeface="+mj-ea"/>
                <a:cs typeface="+mj-cs"/>
              </a:rPr>
              <a:t>Modelo de Producción de Objetos de Aprendizaje</a:t>
            </a:r>
          </a:p>
        </p:txBody>
      </p:sp>
      <p:pic>
        <p:nvPicPr>
          <p:cNvPr id="10244" name="Picture 5" descr="E:\Utilidades Diseño\iconos\Tulliana-2.0.tar.gz_FILES\Tulliana-2.0\64x64\apps\kcm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00063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1 Título"/>
          <p:cNvSpPr txBox="1">
            <a:spLocks/>
          </p:cNvSpPr>
          <p:nvPr/>
        </p:nvSpPr>
        <p:spPr bwMode="auto">
          <a:xfrm>
            <a:off x="357188" y="1785938"/>
            <a:ext cx="86439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CO" sz="3200"/>
              <a:t>Producción de los Objetos de Aprendizaje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85813" y="2463800"/>
          <a:ext cx="7500990" cy="41081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43338"/>
                <a:gridCol w="3857652"/>
              </a:tblGrid>
              <a:tr h="440746">
                <a:tc gridSpan="2"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b="1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 smtClean="0">
                          <a:solidFill>
                            <a:schemeClr val="tx1"/>
                          </a:solidFill>
                        </a:rPr>
                        <a:t>GENERAL</a:t>
                      </a:r>
                      <a:endParaRPr lang="es-CO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61151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</a:rPr>
                        <a:t>Título:</a:t>
                      </a:r>
                      <a:endParaRPr lang="es-CO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es-CO"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420791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b="1" dirty="0">
                        <a:solidFill>
                          <a:schemeClr val="tx1"/>
                        </a:solidFill>
                      </a:endParaRPr>
                    </a:p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</a:rPr>
                        <a:t>Descripción:</a:t>
                      </a:r>
                      <a:endParaRPr lang="es-CO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es-CO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420791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b="1" dirty="0">
                        <a:solidFill>
                          <a:schemeClr val="tx1"/>
                        </a:solidFill>
                      </a:endParaRPr>
                    </a:p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</a:rPr>
                        <a:t>Idioma(s):</a:t>
                      </a:r>
                      <a:endParaRPr lang="es-CO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es-CO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420791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b="1" dirty="0">
                        <a:solidFill>
                          <a:schemeClr val="tx1"/>
                        </a:solidFill>
                      </a:endParaRPr>
                    </a:p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</a:rPr>
                        <a:t>Palabras Clave:</a:t>
                      </a:r>
                      <a:endParaRPr lang="es-CO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es-CO"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440746">
                <a:tc gridSpan="2"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b="1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 smtClean="0">
                          <a:solidFill>
                            <a:schemeClr val="tx1"/>
                          </a:solidFill>
                        </a:rPr>
                        <a:t>ANOTACIÓN</a:t>
                      </a:r>
                      <a:endParaRPr lang="es-CO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20791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b="1" dirty="0">
                        <a:solidFill>
                          <a:schemeClr val="tx1"/>
                        </a:solidFill>
                      </a:endParaRPr>
                    </a:p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</a:rPr>
                        <a:t>Uso Educativo</a:t>
                      </a:r>
                      <a:endParaRPr lang="es-CO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es-CO"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440746">
                <a:tc gridSpan="2"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b="1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 smtClean="0">
                          <a:solidFill>
                            <a:schemeClr val="tx1"/>
                          </a:solidFill>
                        </a:rPr>
                        <a:t>CLASIFICACIÓN</a:t>
                      </a:r>
                      <a:endParaRPr lang="es-CO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20791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b="1" dirty="0">
                        <a:solidFill>
                          <a:schemeClr val="tx1"/>
                        </a:solidFill>
                      </a:endParaRPr>
                    </a:p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</a:rPr>
                        <a:t>Fuente de Clasificación:</a:t>
                      </a:r>
                      <a:endParaRPr lang="es-CO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es-CO"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420791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b="1" dirty="0">
                        <a:solidFill>
                          <a:schemeClr val="tx1"/>
                        </a:solidFill>
                      </a:endParaRPr>
                    </a:p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</a:rPr>
                        <a:t>Ruta Taxonómica:</a:t>
                      </a:r>
                      <a:endParaRPr lang="es-CO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es-CO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 bwMode="auto">
          <a:xfrm>
            <a:off x="1128713" y="500063"/>
            <a:ext cx="78009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CO" sz="3600" dirty="0">
                <a:latin typeface="+mj-lt"/>
                <a:ea typeface="+mj-ea"/>
                <a:cs typeface="+mj-cs"/>
              </a:rPr>
              <a:t>Modelo de Producción de Objetos de Aprendizaje</a:t>
            </a:r>
          </a:p>
        </p:txBody>
      </p:sp>
      <p:pic>
        <p:nvPicPr>
          <p:cNvPr id="11301" name="Picture 5" descr="E:\Utilidades Diseño\iconos\Tulliana-2.0.tar.gz_FILES\Tulliana-2.0\64x64\apps\kcmd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00063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2" name="1 Título"/>
          <p:cNvSpPr txBox="1">
            <a:spLocks/>
          </p:cNvSpPr>
          <p:nvPr/>
        </p:nvSpPr>
        <p:spPr bwMode="auto">
          <a:xfrm>
            <a:off x="357188" y="1714500"/>
            <a:ext cx="86439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CO" sz="3200" dirty="0"/>
              <a:t>Caracterización – Metadatos ( LOM –MEN)</a:t>
            </a:r>
          </a:p>
        </p:txBody>
      </p:sp>
      <p:pic>
        <p:nvPicPr>
          <p:cNvPr id="11303" name="Picture 38" descr="E:\Utilidades Diseño\iconos\nuvoX_03\128x128\apps\warehau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1000125"/>
            <a:ext cx="8620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412591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CO" sz="2400" dirty="0" smtClean="0"/>
              <a:t>FORMATOS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100" dirty="0" smtClean="0"/>
              <a:t>PDF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100" dirty="0" smtClean="0"/>
              <a:t>DOC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100" dirty="0" smtClean="0"/>
              <a:t>XML – HTML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100" dirty="0" smtClean="0"/>
              <a:t>SWF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100" dirty="0" smtClean="0"/>
              <a:t>SVG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100" dirty="0" smtClean="0"/>
              <a:t>WAV, MP3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100" dirty="0" smtClean="0"/>
              <a:t>AVI, MPG, FLV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CO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CO" sz="2400" dirty="0" smtClean="0"/>
              <a:t>MEDIOS DE DISTRIBUCIÓN</a:t>
            </a:r>
            <a:r>
              <a:rPr lang="es-CO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1900" dirty="0" smtClean="0"/>
              <a:t>WEB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1900" dirty="0" smtClean="0"/>
              <a:t>CD ROM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1900" dirty="0" smtClean="0"/>
              <a:t>Telefonía Móvil </a:t>
            </a:r>
            <a:endParaRPr lang="es-CO" sz="2600" dirty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128713" y="500063"/>
            <a:ext cx="78009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CO" sz="3600" dirty="0" smtClean="0">
                <a:latin typeface="+mj-lt"/>
                <a:ea typeface="+mj-ea"/>
                <a:cs typeface="+mj-cs"/>
              </a:rPr>
              <a:t>Producción </a:t>
            </a:r>
            <a:r>
              <a:rPr lang="es-CO" sz="3600" dirty="0">
                <a:latin typeface="+mj-lt"/>
                <a:ea typeface="+mj-ea"/>
                <a:cs typeface="+mj-cs"/>
              </a:rPr>
              <a:t>de Objetos de Aprendizaje</a:t>
            </a:r>
          </a:p>
        </p:txBody>
      </p:sp>
      <p:pic>
        <p:nvPicPr>
          <p:cNvPr id="12292" name="Picture 5" descr="E:\Utilidades Diseño\iconos\Tulliana-2.0.tar.gz_FILES\Tulliana-2.0\64x64\apps\kcmd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00063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1 Título"/>
          <p:cNvSpPr txBox="1">
            <a:spLocks/>
          </p:cNvSpPr>
          <p:nvPr/>
        </p:nvSpPr>
        <p:spPr bwMode="auto">
          <a:xfrm>
            <a:off x="357188" y="1500188"/>
            <a:ext cx="86439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CO" sz="3200"/>
              <a:t>Distribución</a:t>
            </a:r>
          </a:p>
        </p:txBody>
      </p:sp>
      <p:pic>
        <p:nvPicPr>
          <p:cNvPr id="12294" name="Picture 5" descr="E:\Utilidades Diseño\iconos\Tulliana-2.0.tar.gz_FILES\Tulliana-2.0\32x32\mimetypes\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714620"/>
            <a:ext cx="19208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 descr="E:\Utilidades Diseño\iconos\Tulliana-2.0.tar.gz_FILES\Tulliana-2.0\32x32\mimetypes\ooo_wri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000372"/>
            <a:ext cx="19208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7" descr="E:\Utilidades Diseño\iconos\Tulliana-2.0.tar.gz_FILES\Tulliana-2.0\32x32\mimetypes\d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571876"/>
            <a:ext cx="204787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8" descr="E:\Utilidades Diseño\iconos\Tulliana-2.0.tar.gz_FILES\Tulliana-2.0\32x32\mimetypes\htm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3286124"/>
            <a:ext cx="1857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9" descr="E:\Utilidades Diseño\iconos\Tulliana-2.0.tar.gz_FILES\Tulliana-2.0\32x32\mimetypes\cdima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4071942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0" descr="E:\Utilidades Diseño\iconos\Tulliana-2.0.tar.gz_FILES\Tulliana-2.0\32x32\mimetypes\vectorgfx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3786190"/>
            <a:ext cx="2222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1" descr="E:\Utilidades Diseño\iconos\Tulliana-2.0.tar.gz_FILES\Tulliana-2.0\32x32\mimetypes\vide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4357694"/>
            <a:ext cx="20796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2" descr="E:\Utilidades Diseño\iconos\nuvoX_03\128x128\apps\window_lis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86625" y="4857750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1128713" y="500063"/>
            <a:ext cx="78009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CO" sz="3600" dirty="0" smtClean="0">
                <a:latin typeface="+mj-lt"/>
                <a:ea typeface="+mj-ea"/>
                <a:cs typeface="+mj-cs"/>
              </a:rPr>
              <a:t>Producción </a:t>
            </a:r>
            <a:r>
              <a:rPr lang="es-CO" sz="3600" dirty="0">
                <a:latin typeface="+mj-lt"/>
                <a:ea typeface="+mj-ea"/>
                <a:cs typeface="+mj-cs"/>
              </a:rPr>
              <a:t>de Objetos de Aprendizaje</a:t>
            </a:r>
          </a:p>
        </p:txBody>
      </p:sp>
      <p:pic>
        <p:nvPicPr>
          <p:cNvPr id="13315" name="Picture 5" descr="E:\Utilidades Diseño\iconos\Tulliana-2.0.tar.gz_FILES\Tulliana-2.0\64x64\apps\kcmd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00063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1 Título"/>
          <p:cNvSpPr txBox="1">
            <a:spLocks/>
          </p:cNvSpPr>
          <p:nvPr/>
        </p:nvSpPr>
        <p:spPr bwMode="auto">
          <a:xfrm>
            <a:off x="357188" y="1500188"/>
            <a:ext cx="86439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CO" sz="3200"/>
              <a:t>Evaluación y Actualización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857250" y="2773363"/>
          <a:ext cx="7500990" cy="322664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643338"/>
                <a:gridCol w="3857652"/>
              </a:tblGrid>
              <a:tr h="440746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CRITERIOS</a:t>
                      </a:r>
                      <a:endParaRPr lang="es-CO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DESCRIPCIÓN</a:t>
                      </a:r>
                      <a:endParaRPr lang="es-CO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261151"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/>
                        <a:t>Conceptual </a:t>
                      </a:r>
                      <a:endParaRPr lang="es-CO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/>
                        <a:t> </a:t>
                      </a:r>
                      <a:r>
                        <a:rPr lang="es-CO" sz="1100" dirty="0" smtClean="0"/>
                        <a:t>Valoración del Contenido</a:t>
                      </a:r>
                      <a:endParaRPr lang="es-CO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420791">
                <a:tc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/>
                        <a:t>Pedagógico </a:t>
                      </a:r>
                    </a:p>
                    <a:p>
                      <a:pPr lvl="2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/>
                        <a:t> </a:t>
                      </a:r>
                      <a:r>
                        <a:rPr lang="es-CO" sz="1100" dirty="0" smtClean="0"/>
                        <a:t>Intencionalidades formativas y motivación </a:t>
                      </a:r>
                      <a:endParaRPr lang="es-CO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420791"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/>
                        <a:t>Didáctico </a:t>
                      </a:r>
                      <a:endParaRPr lang="es-CO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/>
                        <a:t> </a:t>
                      </a:r>
                      <a:r>
                        <a:rPr lang="es-CO" sz="1100" dirty="0" smtClean="0"/>
                        <a:t>Diseño de actividades, interacción </a:t>
                      </a:r>
                      <a:endParaRPr lang="es-CO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420791"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/>
                        <a:t>Redacción</a:t>
                      </a:r>
                      <a:endParaRPr lang="es-CO" sz="1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/>
                        <a:t>Revisión en la coherencia, ortografía, claridad y  lenguaje del contenido </a:t>
                      </a:r>
                      <a:endParaRPr lang="es-CO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420791"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/>
                        <a:t>Navegación</a:t>
                      </a:r>
                      <a:endParaRPr lang="es-CO" sz="1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/>
                        <a:t>Rutas de Navegación y la no desorientación de los estudiantes</a:t>
                      </a:r>
                      <a:endParaRPr lang="es-CO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420791"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/>
                        <a:t>Presentación</a:t>
                      </a:r>
                      <a:endParaRPr lang="es-CO" sz="1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/>
                        <a:t>La presentación de las interfaces</a:t>
                      </a:r>
                      <a:endParaRPr lang="es-CO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420791"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/>
                        <a:t>Funcionalidades</a:t>
                      </a:r>
                      <a:endParaRPr lang="es-CO" sz="1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/>
                        <a:t>Estructura y Organización del Objeto.</a:t>
                      </a:r>
                      <a:endParaRPr lang="es-CO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pic>
        <p:nvPicPr>
          <p:cNvPr id="13346" name="Picture 4" descr="E:\Utilidades Diseño\iconos\nuvoX_03\128x128\apps\w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12858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7" name="Picture 5" descr="E:\Utilidades Diseño\iconos\nuvoX_03\128x128\apps\xma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1571625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0091938">
            <a:off x="1569463" y="2822581"/>
            <a:ext cx="513649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Gracias !!!</a:t>
            </a:r>
            <a:endParaRPr lang="es-E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0&quot;/&gt;&lt;/object&gt;&lt;object type=&quot;3&quot; unique_id=&quot;10005&quot;&gt;&lt;property id=&quot;20148&quot; value=&quot;5&quot;/&gt;&lt;property id=&quot;20300&quot; value=&quot;Slide 2&quot;/&gt;&lt;property id=&quot;20307&quot; value=&quot;271&quot;/&gt;&lt;/object&gt;&lt;object type=&quot;3&quot; unique_id=&quot;10006&quot;&gt;&lt;property id=&quot;20148&quot; value=&quot;5&quot;/&gt;&lt;property id=&quot;20300&quot; value=&quot;Slide 3&quot;/&gt;&lt;property id=&quot;20307&quot; value=&quot;272&quot;/&gt;&lt;/object&gt;&lt;object type=&quot;3&quot; unique_id=&quot;10007&quot;&gt;&lt;property id=&quot;20148&quot; value=&quot;5&quot;/&gt;&lt;property id=&quot;20300&quot; value=&quot;Slide 4&quot;/&gt;&lt;property id=&quot;20307&quot; value=&quot;273&quot;/&gt;&lt;/object&gt;&lt;object type=&quot;3&quot; unique_id=&quot;10008&quot;&gt;&lt;property id=&quot;20148&quot; value=&quot;5&quot;/&gt;&lt;property id=&quot;20300&quot; value=&quot;Slide 5&quot;/&gt;&lt;property id=&quot;20307&quot; value=&quot;274&quot;/&gt;&lt;/object&gt;&lt;object type=&quot;3&quot; unique_id=&quot;10009&quot;&gt;&lt;property id=&quot;20148&quot; value=&quot;5&quot;/&gt;&lt;property id=&quot;20300&quot; value=&quot;Slide 6&quot;/&gt;&lt;property id=&quot;20307&quot; value=&quot;275&quot;/&gt;&lt;/object&gt;&lt;object type=&quot;3&quot; unique_id=&quot;10010&quot;&gt;&lt;property id=&quot;20148&quot; value=&quot;5&quot;/&gt;&lt;property id=&quot;20300&quot; value=&quot;Slide 7&quot;/&gt;&lt;property id=&quot;20307&quot; value=&quot;276&quot;/&gt;&lt;/object&gt;&lt;object type=&quot;3&quot; unique_id=&quot;10011&quot;&gt;&lt;property id=&quot;20148&quot; value=&quot;5&quot;/&gt;&lt;property id=&quot;20300&quot; value=&quot;Slide 8&quot;/&gt;&lt;property id=&quot;20307&quot; value=&quot;277&quot;/&gt;&lt;/object&gt;&lt;object type=&quot;3&quot; unique_id=&quot;10012&quot;&gt;&lt;property id=&quot;20148&quot; value=&quot;5&quot;/&gt;&lt;property id=&quot;20300&quot; value=&quot;Slide 9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écni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830</TotalTime>
  <Words>297</Words>
  <Application>Microsoft Office PowerPoint</Application>
  <PresentationFormat>Presentación en pantalla (4:3)</PresentationFormat>
  <Paragraphs>116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Técnico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FAMILIA BARRIOS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FREDDY BARRIOS</dc:creator>
  <cp:lastModifiedBy>Jhony</cp:lastModifiedBy>
  <cp:revision>28</cp:revision>
  <dcterms:created xsi:type="dcterms:W3CDTF">2009-05-23T02:30:20Z</dcterms:created>
  <dcterms:modified xsi:type="dcterms:W3CDTF">2012-03-02T02:40:25Z</dcterms:modified>
</cp:coreProperties>
</file>