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4"/>
          <p:cNvGrpSpPr/>
          <p:nvPr/>
        </p:nvGrpSpPr>
        <p:grpSpPr>
          <a:xfrm>
            <a:off x="0" y="2928934"/>
            <a:ext cx="9144000" cy="285752"/>
            <a:chOff x="0" y="2928934"/>
            <a:chExt cx="9144000" cy="285752"/>
          </a:xfrm>
        </p:grpSpPr>
        <p:sp>
          <p:nvSpPr>
            <p:cNvPr id="12" name="Rectangle 11"/>
            <p:cNvSpPr/>
            <p:nvPr userDrawn="1"/>
          </p:nvSpPr>
          <p:spPr>
            <a:xfrm flipH="1">
              <a:off x="0" y="2928934"/>
              <a:ext cx="9144000" cy="285752"/>
            </a:xfrm>
            <a:prstGeom prst="rect">
              <a:avLst/>
            </a:prstGeom>
            <a:solidFill>
              <a:schemeClr val="accent3">
                <a:tint val="6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13" name="Rectangle 12"/>
            <p:cNvSpPr/>
            <p:nvPr userDrawn="1"/>
          </p:nvSpPr>
          <p:spPr>
            <a:xfrm flipH="1">
              <a:off x="8334000" y="2963384"/>
              <a:ext cx="810000" cy="214314"/>
            </a:xfrm>
            <a:prstGeom prst="rect">
              <a:avLst/>
            </a:prstGeom>
            <a:solidFill>
              <a:schemeClr val="accent1">
                <a:shade val="5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14" name="Rectangle 13"/>
            <p:cNvSpPr/>
            <p:nvPr userDrawn="1"/>
          </p:nvSpPr>
          <p:spPr>
            <a:xfrm flipH="1">
              <a:off x="0" y="2966642"/>
              <a:ext cx="8286776" cy="214314"/>
            </a:xfrm>
            <a:prstGeom prst="rect">
              <a:avLst/>
            </a:prstGeom>
            <a:solidFill>
              <a:schemeClr val="accent5"/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54136"/>
            <a:ext cx="7772400" cy="1470025"/>
          </a:xfrm>
          <a:noFill/>
        </p:spPr>
        <p:txBody>
          <a:bodyPr/>
          <a:lstStyle>
            <a:lvl1pPr>
              <a:defRPr>
                <a:gradFill flip="none" rotWithShape="1">
                  <a:gsLst>
                    <a:gs pos="0">
                      <a:srgbClr val="03D4A8"/>
                    </a:gs>
                    <a:gs pos="25000">
                      <a:srgbClr val="21D6E0"/>
                    </a:gs>
                    <a:gs pos="75000">
                      <a:srgbClr val="0087E6"/>
                    </a:gs>
                    <a:gs pos="100000">
                      <a:srgbClr val="005CBF"/>
                    </a:gs>
                  </a:gsLst>
                  <a:lin ang="16200000" scaled="1"/>
                  <a:tileRect/>
                </a:gradFill>
                <a:effectLst>
                  <a:outerShdw blurRad="50800" dist="50800" dir="18900000" algn="tl" rotWithShape="0">
                    <a:schemeClr val="accent5">
                      <a:tint val="20000"/>
                      <a:alpha val="43000"/>
                    </a:scheme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19007"/>
            <a:ext cx="6400800" cy="1752600"/>
          </a:xfrm>
          <a:noFill/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498000"/>
            <a:ext cx="1800000" cy="360000"/>
          </a:xfrm>
        </p:spPr>
        <p:txBody>
          <a:bodyPr vert="horz"/>
          <a:lstStyle>
            <a:lvl1pPr algn="l">
              <a:defRPr/>
            </a:lvl1pPr>
          </a:lstStyle>
          <a:p>
            <a:fld id="{BD4C0699-8340-4FED-BDF0-2C18A3EF8C4A}" type="datetimeFigureOut">
              <a:rPr lang="es-ES" smtClean="0"/>
              <a:t>22/05/2011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64000" y="6498000"/>
            <a:ext cx="2880000" cy="360000"/>
          </a:xfrm>
        </p:spPr>
        <p:txBody>
          <a:bodyPr vert="horz"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34000" y="2928934"/>
            <a:ext cx="810000" cy="285752"/>
          </a:xfrm>
        </p:spPr>
        <p:txBody>
          <a:bodyPr/>
          <a:lstStyle/>
          <a:p>
            <a:fld id="{C7006579-40AE-41D7-9928-409D242093A5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C0699-8340-4FED-BDF0-2C18A3EF8C4A}" type="datetimeFigureOut">
              <a:rPr lang="es-ES" smtClean="0"/>
              <a:t>22/05/2011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06579-40AE-41D7-9928-409D242093A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6286520"/>
            <a:ext cx="9144000" cy="285752"/>
            <a:chOff x="0" y="1428736"/>
            <a:chExt cx="9144000" cy="285752"/>
          </a:xfrm>
        </p:grpSpPr>
        <p:sp>
          <p:nvSpPr>
            <p:cNvPr id="8" name="Rectangle 7"/>
            <p:cNvSpPr/>
            <p:nvPr userDrawn="1"/>
          </p:nvSpPr>
          <p:spPr>
            <a:xfrm>
              <a:off x="0" y="1428736"/>
              <a:ext cx="9144000" cy="285752"/>
            </a:xfrm>
            <a:prstGeom prst="rect">
              <a:avLst/>
            </a:prstGeom>
            <a:solidFill>
              <a:schemeClr val="accent3">
                <a:tint val="6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0" y="1463186"/>
              <a:ext cx="810000" cy="214314"/>
            </a:xfrm>
            <a:prstGeom prst="rect">
              <a:avLst/>
            </a:prstGeom>
            <a:solidFill>
              <a:schemeClr val="accent1">
                <a:shade val="5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857224" y="1466444"/>
              <a:ext cx="8286776" cy="214314"/>
            </a:xfrm>
            <a:prstGeom prst="rect">
              <a:avLst/>
            </a:prstGeom>
            <a:solidFill>
              <a:schemeClr val="accent6">
                <a:shade val="5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43802" y="285728"/>
            <a:ext cx="1500198" cy="6000791"/>
          </a:xfrm>
          <a:noFill/>
        </p:spPr>
        <p:txBody>
          <a:bodyPr vert="eaVert"/>
          <a:lstStyle>
            <a:lvl1pPr>
              <a:defRPr>
                <a:gradFill flip="none" rotWithShape="1">
                  <a:gsLst>
                    <a:gs pos="0">
                      <a:srgbClr val="000000"/>
                    </a:gs>
                    <a:gs pos="20000">
                      <a:srgbClr val="000040"/>
                    </a:gs>
                    <a:gs pos="50000">
                      <a:srgbClr val="400040"/>
                    </a:gs>
                    <a:gs pos="75000">
                      <a:srgbClr val="8F0040"/>
                    </a:gs>
                    <a:gs pos="89999">
                      <a:srgbClr val="F27300"/>
                    </a:gs>
                    <a:gs pos="100000">
                      <a:srgbClr val="FFBF00"/>
                    </a:gs>
                  </a:gsLst>
                  <a:lin ang="16200000" scaled="1"/>
                  <a:tileRect/>
                </a:gradFill>
                <a:effectLst>
                  <a:outerShdw blurRad="50800" dist="50800" dir="13500000" algn="tl" rotWithShape="0">
                    <a:schemeClr val="tx2">
                      <a:alpha val="43000"/>
                    </a:scheme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2994" y="285730"/>
            <a:ext cx="6657964" cy="6000791"/>
          </a:xfrm>
          <a:noFill/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C0699-8340-4FED-BDF0-2C18A3EF8C4A}" type="datetimeFigureOut">
              <a:rPr lang="es-ES" smtClean="0"/>
              <a:t>22/05/2011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286520"/>
            <a:ext cx="810000" cy="285752"/>
          </a:xfrm>
        </p:spPr>
        <p:txBody>
          <a:bodyPr/>
          <a:lstStyle/>
          <a:p>
            <a:fld id="{C7006579-40AE-41D7-9928-409D242093A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C0699-8340-4FED-BDF0-2C18A3EF8C4A}" type="datetimeFigureOut">
              <a:rPr lang="es-ES" smtClean="0"/>
              <a:t>22/05/2011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06579-40AE-41D7-9928-409D242093A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0"/>
          <p:cNvGrpSpPr/>
          <p:nvPr/>
        </p:nvGrpSpPr>
        <p:grpSpPr>
          <a:xfrm>
            <a:off x="0" y="2928934"/>
            <a:ext cx="9144000" cy="285752"/>
            <a:chOff x="0" y="2928934"/>
            <a:chExt cx="9144000" cy="285752"/>
          </a:xfrm>
        </p:grpSpPr>
        <p:sp>
          <p:nvSpPr>
            <p:cNvPr id="8" name="Rectangle 7"/>
            <p:cNvSpPr/>
            <p:nvPr userDrawn="1"/>
          </p:nvSpPr>
          <p:spPr>
            <a:xfrm flipH="1">
              <a:off x="0" y="2928934"/>
              <a:ext cx="9144000" cy="285752"/>
            </a:xfrm>
            <a:prstGeom prst="rect">
              <a:avLst/>
            </a:prstGeom>
            <a:solidFill>
              <a:schemeClr val="accent3">
                <a:tint val="6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9" name="Rectangle 8"/>
            <p:cNvSpPr/>
            <p:nvPr userDrawn="1"/>
          </p:nvSpPr>
          <p:spPr>
            <a:xfrm flipH="1">
              <a:off x="8334000" y="2963384"/>
              <a:ext cx="810000" cy="214314"/>
            </a:xfrm>
            <a:prstGeom prst="rect">
              <a:avLst/>
            </a:prstGeom>
            <a:solidFill>
              <a:schemeClr val="accent1">
                <a:shade val="5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10" name="Rectangle 9"/>
            <p:cNvSpPr/>
            <p:nvPr userDrawn="1"/>
          </p:nvSpPr>
          <p:spPr>
            <a:xfrm flipH="1">
              <a:off x="0" y="2966642"/>
              <a:ext cx="8286776" cy="214314"/>
            </a:xfrm>
            <a:prstGeom prst="rect">
              <a:avLst/>
            </a:prstGeom>
            <a:solidFill>
              <a:schemeClr val="accent5"/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217345"/>
            <a:ext cx="7772400" cy="1362075"/>
          </a:xfrm>
          <a:noFill/>
        </p:spPr>
        <p:txBody>
          <a:bodyPr anchor="t"/>
          <a:lstStyle>
            <a:lvl1pPr algn="ctr">
              <a:defRPr sz="4000" b="1" cap="all">
                <a:gradFill flip="none" rotWithShape="1">
                  <a:gsLst>
                    <a:gs pos="0">
                      <a:srgbClr val="03D4A8"/>
                    </a:gs>
                    <a:gs pos="25000">
                      <a:srgbClr val="21D6E0"/>
                    </a:gs>
                    <a:gs pos="75000">
                      <a:srgbClr val="0087E6"/>
                    </a:gs>
                    <a:gs pos="100000">
                      <a:srgbClr val="005CBF"/>
                    </a:gs>
                  </a:gsLst>
                  <a:lin ang="16200000" scaled="1"/>
                  <a:tileRect/>
                </a:gradFill>
                <a:effectLst>
                  <a:outerShdw blurRad="50800" dist="50800" dir="18900000" algn="tl" rotWithShape="0">
                    <a:schemeClr val="accent5">
                      <a:tint val="20000"/>
                      <a:alpha val="43000"/>
                    </a:scheme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1426089"/>
            <a:ext cx="6400800" cy="1500187"/>
          </a:xfrm>
          <a:noFill/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498000"/>
            <a:ext cx="1800000" cy="360000"/>
          </a:xfrm>
        </p:spPr>
        <p:txBody>
          <a:bodyPr vert="horz"/>
          <a:lstStyle/>
          <a:p>
            <a:fld id="{BD4C0699-8340-4FED-BDF0-2C18A3EF8C4A}" type="datetimeFigureOut">
              <a:rPr lang="es-ES" smtClean="0"/>
              <a:t>22/05/2011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64000" y="6498000"/>
            <a:ext cx="2880000" cy="360000"/>
          </a:xfrm>
        </p:spPr>
        <p:txBody>
          <a:bodyPr vert="horz"/>
          <a:lstStyle>
            <a:lvl1pPr algn="r"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34000" y="2928934"/>
            <a:ext cx="810000" cy="285752"/>
          </a:xfrm>
        </p:spPr>
        <p:txBody>
          <a:bodyPr/>
          <a:lstStyle/>
          <a:p>
            <a:fld id="{C7006579-40AE-41D7-9928-409D242093A5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2994" y="1717110"/>
            <a:ext cx="4038600" cy="4838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3994" y="1717110"/>
            <a:ext cx="4038600" cy="4838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C0699-8340-4FED-BDF0-2C18A3EF8C4A}" type="datetimeFigureOut">
              <a:rPr lang="es-ES" smtClean="0"/>
              <a:t>22/05/2011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06579-40AE-41D7-9928-409D242093A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2994" y="1717668"/>
            <a:ext cx="4040188" cy="639762"/>
          </a:xfrm>
          <a:solidFill>
            <a:srgbClr val="FF9900">
              <a:alpha val="10196"/>
            </a:srgbClr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2994" y="2357433"/>
            <a:ext cx="4040188" cy="41960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0819" y="1717668"/>
            <a:ext cx="4041775" cy="639762"/>
          </a:xfrm>
          <a:solidFill>
            <a:srgbClr val="FF9900">
              <a:alpha val="10196"/>
            </a:srgbClr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0820" y="2357430"/>
            <a:ext cx="4041775" cy="41976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C0699-8340-4FED-BDF0-2C18A3EF8C4A}" type="datetimeFigureOut">
              <a:rPr lang="es-ES" smtClean="0"/>
              <a:t>22/05/2011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06579-40AE-41D7-9928-409D242093A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9"/>
          <p:cNvGrpSpPr/>
          <p:nvPr/>
        </p:nvGrpSpPr>
        <p:grpSpPr>
          <a:xfrm>
            <a:off x="0" y="1428736"/>
            <a:ext cx="9144000" cy="285752"/>
            <a:chOff x="0" y="1428736"/>
            <a:chExt cx="9144000" cy="285752"/>
          </a:xfrm>
        </p:grpSpPr>
        <p:sp>
          <p:nvSpPr>
            <p:cNvPr id="7" name="Rectangle 6"/>
            <p:cNvSpPr/>
            <p:nvPr userDrawn="1"/>
          </p:nvSpPr>
          <p:spPr>
            <a:xfrm>
              <a:off x="0" y="1428736"/>
              <a:ext cx="9144000" cy="285752"/>
            </a:xfrm>
            <a:prstGeom prst="rect">
              <a:avLst/>
            </a:prstGeom>
            <a:solidFill>
              <a:schemeClr val="accent3">
                <a:tint val="6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0" y="1463186"/>
              <a:ext cx="810000" cy="214314"/>
            </a:xfrm>
            <a:prstGeom prst="rect">
              <a:avLst/>
            </a:prstGeom>
            <a:solidFill>
              <a:schemeClr val="accent1">
                <a:shade val="5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857224" y="1466444"/>
              <a:ext cx="8286776" cy="214314"/>
            </a:xfrm>
            <a:prstGeom prst="rect">
              <a:avLst/>
            </a:prstGeom>
            <a:solidFill>
              <a:schemeClr val="accent6">
                <a:shade val="5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C0699-8340-4FED-BDF0-2C18A3EF8C4A}" type="datetimeFigureOut">
              <a:rPr lang="es-ES" smtClean="0"/>
              <a:t>22/05/2011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06579-40AE-41D7-9928-409D242093A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0" y="6286520"/>
            <a:ext cx="9144000" cy="285752"/>
            <a:chOff x="0" y="1428736"/>
            <a:chExt cx="9144000" cy="285752"/>
          </a:xfrm>
        </p:grpSpPr>
        <p:sp>
          <p:nvSpPr>
            <p:cNvPr id="6" name="Rectangle 5"/>
            <p:cNvSpPr/>
            <p:nvPr userDrawn="1"/>
          </p:nvSpPr>
          <p:spPr>
            <a:xfrm>
              <a:off x="0" y="1428736"/>
              <a:ext cx="9144000" cy="285752"/>
            </a:xfrm>
            <a:prstGeom prst="rect">
              <a:avLst/>
            </a:prstGeom>
            <a:solidFill>
              <a:schemeClr val="accent3">
                <a:tint val="6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7" name="Rectangle 6"/>
            <p:cNvSpPr/>
            <p:nvPr userDrawn="1"/>
          </p:nvSpPr>
          <p:spPr>
            <a:xfrm>
              <a:off x="0" y="1463186"/>
              <a:ext cx="810000" cy="214314"/>
            </a:xfrm>
            <a:prstGeom prst="rect">
              <a:avLst/>
            </a:prstGeom>
            <a:solidFill>
              <a:schemeClr val="accent1">
                <a:shade val="5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857224" y="1466444"/>
              <a:ext cx="8286776" cy="214314"/>
            </a:xfrm>
            <a:prstGeom prst="rect">
              <a:avLst/>
            </a:prstGeom>
            <a:solidFill>
              <a:schemeClr val="accent6">
                <a:shade val="5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C0699-8340-4FED-BDF0-2C18A3EF8C4A}" type="datetimeFigureOut">
              <a:rPr lang="es-ES" smtClean="0"/>
              <a:t>22/05/2011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86520"/>
            <a:ext cx="810000" cy="285752"/>
          </a:xfrm>
        </p:spPr>
        <p:txBody>
          <a:bodyPr/>
          <a:lstStyle/>
          <a:p>
            <a:fld id="{C7006579-40AE-41D7-9928-409D242093A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26" y="285728"/>
            <a:ext cx="3286146" cy="1143008"/>
          </a:xfrm>
        </p:spPr>
        <p:txBody>
          <a:bodyPr anchor="t"/>
          <a:lstStyle>
            <a:lvl1pPr algn="l">
              <a:defRPr sz="2000" b="1">
                <a:effectLst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224" y="1717341"/>
            <a:ext cx="8215338" cy="483860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14810" y="285728"/>
            <a:ext cx="4857752" cy="11448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C0699-8340-4FED-BDF0-2C18A3EF8C4A}" type="datetimeFigureOut">
              <a:rPr lang="es-ES" smtClean="0"/>
              <a:t>22/05/2011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06579-40AE-41D7-9928-409D242093A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3" y="1718046"/>
            <a:ext cx="734214" cy="4834842"/>
          </a:xfrm>
          <a:noFill/>
        </p:spPr>
        <p:txBody>
          <a:bodyPr vert="eaVert" anchor="ctr"/>
          <a:lstStyle>
            <a:lvl1pPr algn="ctr">
              <a:defRPr sz="2000" b="1">
                <a:gradFill flip="none" rotWithShape="1">
                  <a:gsLst>
                    <a:gs pos="0">
                      <a:srgbClr val="000000"/>
                    </a:gs>
                    <a:gs pos="20000">
                      <a:srgbClr val="000040"/>
                    </a:gs>
                    <a:gs pos="50000">
                      <a:srgbClr val="400040"/>
                    </a:gs>
                    <a:gs pos="75000">
                      <a:srgbClr val="8F0040"/>
                    </a:gs>
                    <a:gs pos="89999">
                      <a:srgbClr val="F27300"/>
                    </a:gs>
                    <a:gs pos="100000">
                      <a:srgbClr val="FFBF00"/>
                    </a:gs>
                  </a:gsLst>
                  <a:lin ang="16200000" scaled="1"/>
                  <a:tileRect/>
                </a:gradFill>
                <a:effectLst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5372" y="1790268"/>
            <a:ext cx="8091100" cy="4710569"/>
          </a:xfrm>
          <a:effectLst>
            <a:glow rad="101600">
              <a:schemeClr val="accent1">
                <a:alpha val="6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2994" y="285728"/>
            <a:ext cx="8229600" cy="1144800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C0699-8340-4FED-BDF0-2C18A3EF8C4A}" type="datetimeFigureOut">
              <a:rPr lang="es-ES" smtClean="0"/>
              <a:t>22/05/2011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06579-40AE-41D7-9928-409D242093A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2"/>
          <p:cNvGrpSpPr/>
          <p:nvPr/>
        </p:nvGrpSpPr>
        <p:grpSpPr>
          <a:xfrm>
            <a:off x="0" y="1428736"/>
            <a:ext cx="9144000" cy="285752"/>
            <a:chOff x="0" y="1428736"/>
            <a:chExt cx="9144000" cy="285752"/>
          </a:xfrm>
        </p:grpSpPr>
        <p:sp>
          <p:nvSpPr>
            <p:cNvPr id="7" name="Rectangle 6"/>
            <p:cNvSpPr/>
            <p:nvPr userDrawn="1"/>
          </p:nvSpPr>
          <p:spPr>
            <a:xfrm>
              <a:off x="0" y="1428736"/>
              <a:ext cx="9144000" cy="285752"/>
            </a:xfrm>
            <a:prstGeom prst="rect">
              <a:avLst/>
            </a:prstGeom>
            <a:solidFill>
              <a:schemeClr val="accent3">
                <a:tint val="6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0" y="1463186"/>
              <a:ext cx="810000" cy="214314"/>
            </a:xfrm>
            <a:prstGeom prst="rect">
              <a:avLst/>
            </a:prstGeom>
            <a:solidFill>
              <a:schemeClr val="accent1">
                <a:shade val="5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857224" y="1466444"/>
              <a:ext cx="8286776" cy="214314"/>
            </a:xfrm>
            <a:prstGeom prst="rect">
              <a:avLst/>
            </a:prstGeom>
            <a:solidFill>
              <a:schemeClr val="accent5">
                <a:shade val="50000"/>
              </a:schemeClr>
            </a:solidFill>
            <a:ln w="19050" cap="flat" cmpd="sng" algn="ctr">
              <a:noFill/>
              <a:prstDash val="solid"/>
            </a:ln>
          </p:spPr>
          <p:style>
            <a:lnRef idx="2">
              <a:schemeClr val="accent6"/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 dirty="0"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2994" y="1716711"/>
            <a:ext cx="8229600" cy="4838735"/>
          </a:xfrm>
          <a:prstGeom prst="rect">
            <a:avLst/>
          </a:prstGeom>
          <a:noFill/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572272"/>
            <a:ext cx="1800000" cy="285728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4C0699-8340-4FED-BDF0-2C18A3EF8C4A}" type="datetimeFigureOut">
              <a:rPr lang="es-ES" smtClean="0"/>
              <a:t>22/05/2011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64000" y="6572272"/>
            <a:ext cx="2880000" cy="285728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1428736"/>
            <a:ext cx="810000" cy="285752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50000"/>
                  </a:schemeClr>
                </a:solidFill>
              </a:defRPr>
            </a:lvl1pPr>
          </a:lstStyle>
          <a:p>
            <a:fld id="{C7006579-40AE-41D7-9928-409D242093A5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2994" y="283053"/>
            <a:ext cx="8229600" cy="1143000"/>
          </a:xfrm>
          <a:prstGeom prst="rect">
            <a:avLst/>
          </a:prstGeom>
          <a:noFill/>
        </p:spPr>
        <p:txBody>
          <a:bodyPr vert="horz" rtlCol="0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gradFill flip="none" rotWithShape="1">
            <a:gsLst>
              <a:gs pos="0">
                <a:srgbClr val="000000"/>
              </a:gs>
              <a:gs pos="20000">
                <a:srgbClr val="000040"/>
              </a:gs>
              <a:gs pos="50000">
                <a:srgbClr val="400040"/>
              </a:gs>
              <a:gs pos="75000">
                <a:srgbClr val="8F0040"/>
              </a:gs>
              <a:gs pos="89999">
                <a:srgbClr val="F27300"/>
              </a:gs>
              <a:gs pos="100000">
                <a:srgbClr val="FFBF00"/>
              </a:gs>
            </a:gsLst>
            <a:lin ang="5400000" scaled="1"/>
            <a:tileRect/>
          </a:gradFill>
          <a:effectLst>
            <a:outerShdw blurRad="50800" dist="50800" dir="18900000" algn="tl" rotWithShape="0">
              <a:schemeClr val="tx2">
                <a:alpha val="43000"/>
              </a:schemeClr>
            </a:outerShdw>
          </a:effectLst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3" pitchFamily="18" charset="2"/>
        <a:buChar char="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"/>
        <a:buChar char="Ø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3" pitchFamily="18" charset="2"/>
        <a:buChar char="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"/>
        <a:buChar char="Ø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3" pitchFamily="18" charset="2"/>
        <a:buChar char="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124744"/>
            <a:ext cx="7772400" cy="1800200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s-ES_tradnl" sz="6000" b="1" dirty="0" smtClean="0">
                <a:solidFill>
                  <a:schemeClr val="tx1"/>
                </a:solidFill>
              </a:rPr>
              <a:t>Literatura Culta y Popular</a:t>
            </a:r>
            <a:endParaRPr lang="es-ES" sz="6000" b="1" dirty="0">
              <a:solidFill>
                <a:schemeClr val="tx1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75656" y="4221088"/>
            <a:ext cx="6368752" cy="1470599"/>
          </a:xfrm>
        </p:spPr>
        <p:txBody>
          <a:bodyPr>
            <a:normAutofit/>
          </a:bodyPr>
          <a:lstStyle/>
          <a:p>
            <a:r>
              <a:rPr lang="es-ES_tradnl" sz="5400" b="1" dirty="0" smtClean="0"/>
              <a:t>Unidad III</a:t>
            </a:r>
            <a:endParaRPr lang="es-ES" sz="5400" b="1" dirty="0"/>
          </a:p>
        </p:txBody>
      </p:sp>
    </p:spTree>
    <p:extLst>
      <p:ext uri="{BB962C8B-B14F-4D97-AF65-F5344CB8AC3E}">
        <p14:creationId xmlns:p14="http://schemas.microsoft.com/office/powerpoint/2010/main" val="17853223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dirty="0"/>
              <a:t>El autor de la obra es un individuo afectado por factores sociales (sexo, raza, edad, etc.),</a:t>
            </a:r>
          </a:p>
          <a:p>
            <a:pPr marL="0" indent="0" algn="just">
              <a:buNone/>
            </a:pPr>
            <a:r>
              <a:rPr lang="es-ES" dirty="0"/>
              <a:t>los que, entre otras variables, determinan la percepción que se tiene del autor como artista</a:t>
            </a:r>
            <a:r>
              <a:rPr lang="es-ES" dirty="0" smtClean="0"/>
              <a:t>. En </a:t>
            </a:r>
            <a:r>
              <a:rPr lang="es-ES" dirty="0"/>
              <a:t>algunos casos, esto influye en la creación de la tipología o categorización del escritor </a:t>
            </a:r>
            <a:r>
              <a:rPr lang="es-ES" dirty="0" smtClean="0"/>
              <a:t>o escritora </a:t>
            </a:r>
            <a:r>
              <a:rPr lang="es-ES" dirty="0"/>
              <a:t>(escritor homosexual, escritora indigenista, cuentista de vanguardia, etc.).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300206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/>
              <a:t>b) </a:t>
            </a:r>
            <a:r>
              <a:rPr lang="es-ES" b="1" dirty="0"/>
              <a:t>La obra literaria como enunciado</a:t>
            </a:r>
            <a:r>
              <a:rPr lang="es-ES" dirty="0"/>
              <a:t>. Este punto de vista considera la obra literaria </a:t>
            </a:r>
            <a:r>
              <a:rPr lang="es-ES" dirty="0" smtClean="0"/>
              <a:t>como un </a:t>
            </a:r>
            <a:r>
              <a:rPr lang="es-ES" dirty="0"/>
              <a:t>objeto hecho con palabras, dejando de lado asociaciones o vinculaciones que se </a:t>
            </a:r>
            <a:r>
              <a:rPr lang="es-ES" dirty="0" smtClean="0"/>
              <a:t>puedan hacer </a:t>
            </a:r>
            <a:r>
              <a:rPr lang="es-ES" dirty="0"/>
              <a:t>con la situación comunicativa o contexto</a:t>
            </a:r>
            <a:r>
              <a:rPr lang="es-ES" dirty="0" smtClean="0"/>
              <a:t>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793184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No </a:t>
            </a:r>
            <a:r>
              <a:rPr lang="es-ES" dirty="0"/>
              <a:t>importa dónde, cuándo o quién escribió la obra, lo que interesa es observar el texto, reconociendo procedimientos y recursos de escritura mediante los cuales se representa en forma estética una realidad.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237280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ES" dirty="0"/>
              <a:t>En este ámbito se reconoce la presencia del ser humano como ente ficticio (hecho con palabras), pudiendo tratarse de un narrador o un hablante lírico o una serie de personajes, quienes también aparecen afectados por factores de tipo social y cultural, viviendo además una realidad creada por el autor o escritor.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132715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13259" y="188640"/>
            <a:ext cx="8809476" cy="1368152"/>
          </a:xfrm>
        </p:spPr>
        <p:txBody>
          <a:bodyPr>
            <a:normAutofit fontScale="90000"/>
          </a:bodyPr>
          <a:lstStyle/>
          <a:p>
            <a:pPr algn="l"/>
            <a:r>
              <a:rPr lang="es-ES" b="1" dirty="0"/>
              <a:t>LA LITERATURA: GÉNEROS, </a:t>
            </a:r>
            <a:r>
              <a:rPr lang="es-ES" b="1" dirty="0" smtClean="0"/>
              <a:t>FUNCIONES </a:t>
            </a:r>
            <a:r>
              <a:rPr lang="es-ES" b="1" dirty="0"/>
              <a:t>Y DESARROLLO </a:t>
            </a:r>
            <a:r>
              <a:rPr lang="es-ES" b="1" dirty="0" smtClean="0"/>
              <a:t> HISTÓRICO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716711"/>
            <a:ext cx="9324528" cy="5141289"/>
          </a:xfrm>
        </p:spPr>
        <p:txBody>
          <a:bodyPr/>
          <a:lstStyle/>
          <a:p>
            <a:pPr marL="0" indent="0">
              <a:buNone/>
            </a:pPr>
            <a:endParaRPr lang="es-E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28800"/>
            <a:ext cx="9324528" cy="52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749317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/>
              <a:t>LAS FUNCIONES DE LA LITERATURA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716711"/>
            <a:ext cx="8821074" cy="4838735"/>
          </a:xfrm>
        </p:spPr>
        <p:txBody>
          <a:bodyPr/>
          <a:lstStyle/>
          <a:p>
            <a:pPr marL="0" indent="0" algn="just">
              <a:buNone/>
            </a:pPr>
            <a:endParaRPr lang="es-ES" b="1" dirty="0" smtClean="0"/>
          </a:p>
          <a:p>
            <a:pPr marL="0" indent="0" algn="just">
              <a:buNone/>
            </a:pPr>
            <a:r>
              <a:rPr lang="es-ES" b="1" dirty="0" smtClean="0"/>
              <a:t>a</a:t>
            </a:r>
            <a:r>
              <a:rPr lang="es-ES" b="1" dirty="0"/>
              <a:t>) Función estética de la obra literaria</a:t>
            </a:r>
          </a:p>
          <a:p>
            <a:pPr marL="0" indent="0" algn="just">
              <a:buNone/>
            </a:pPr>
            <a:r>
              <a:rPr lang="es-ES" dirty="0"/>
              <a:t>De manera primordial, la obra literaria busca originar, promover la </a:t>
            </a:r>
            <a:r>
              <a:rPr lang="es-ES" i="1" dirty="0"/>
              <a:t>belleza </a:t>
            </a:r>
            <a:r>
              <a:rPr lang="es-ES" dirty="0"/>
              <a:t>(</a:t>
            </a:r>
            <a:r>
              <a:rPr lang="es-ES" dirty="0" smtClean="0"/>
              <a:t>considerando que este </a:t>
            </a:r>
            <a:r>
              <a:rPr lang="es-ES" dirty="0"/>
              <a:t>concepto es variable en cada época).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030821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716711"/>
            <a:ext cx="8821074" cy="4838735"/>
          </a:xfrm>
        </p:spPr>
        <p:txBody>
          <a:bodyPr/>
          <a:lstStyle/>
          <a:p>
            <a:pPr marL="0" indent="0">
              <a:buNone/>
            </a:pPr>
            <a:r>
              <a:rPr lang="es-ES" b="1" dirty="0"/>
              <a:t>b) Función didáctico – moral</a:t>
            </a:r>
          </a:p>
          <a:p>
            <a:pPr marL="0" indent="0" algn="just">
              <a:buNone/>
            </a:pPr>
            <a:r>
              <a:rPr lang="es-ES" dirty="0"/>
              <a:t>La obra literaria intenta dar una enseñanza moral. Trata de regular los valores y las</a:t>
            </a:r>
          </a:p>
          <a:p>
            <a:pPr marL="0" indent="0" algn="just">
              <a:buNone/>
            </a:pPr>
            <a:r>
              <a:rPr lang="es-ES" dirty="0"/>
              <a:t>costumbres de las personas. Esta función ha tenido más preponderancia en algunas épocas,</a:t>
            </a:r>
          </a:p>
          <a:p>
            <a:pPr marL="0" indent="0" algn="just">
              <a:buNone/>
            </a:pPr>
            <a:r>
              <a:rPr lang="es-ES" dirty="0"/>
              <a:t>tales como, la Edad Media y el Neoclasicismo.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21764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716711"/>
            <a:ext cx="8749066" cy="48387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b="1" dirty="0"/>
              <a:t>c) Función cognoscitiva</a:t>
            </a:r>
          </a:p>
          <a:p>
            <a:pPr marL="0" indent="0">
              <a:buNone/>
            </a:pPr>
            <a:r>
              <a:rPr lang="es-ES" dirty="0"/>
              <a:t>La obra literaria intenta entregar conocimiento de la realidad en que se sitúa</a:t>
            </a:r>
            <a:r>
              <a:rPr lang="es-ES" dirty="0" smtClean="0"/>
              <a:t>.</a:t>
            </a:r>
          </a:p>
          <a:p>
            <a:pPr marL="0" indent="0">
              <a:buNone/>
            </a:pP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3336957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716711"/>
            <a:ext cx="8821074" cy="483873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b="1" dirty="0"/>
              <a:t>d) Función de crítica social</a:t>
            </a:r>
          </a:p>
          <a:p>
            <a:pPr marL="0" indent="0" algn="just">
              <a:buNone/>
            </a:pPr>
            <a:r>
              <a:rPr lang="es-ES" dirty="0"/>
              <a:t>La obra literaria aborda también la "cuestión social" y los problemas éticos del medio histórico en que se desarrolla. Tendencias como el realismo, el naturalismo, el indigenismo (en </a:t>
            </a:r>
            <a:r>
              <a:rPr lang="es-ES" dirty="0" err="1"/>
              <a:t>hispanoamérica</a:t>
            </a:r>
            <a:r>
              <a:rPr lang="es-ES" dirty="0"/>
              <a:t>) y el realismo socialista son ejemplos claros de la muestra de la crítica de la realidad social, de los problemas indígenas y de las clases obreras.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560477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716711"/>
            <a:ext cx="8677058" cy="4838735"/>
          </a:xfrm>
        </p:spPr>
        <p:txBody>
          <a:bodyPr/>
          <a:lstStyle/>
          <a:p>
            <a:pPr marL="0" indent="0" algn="just">
              <a:buNone/>
            </a:pPr>
            <a:r>
              <a:rPr lang="es-ES" b="1" dirty="0"/>
              <a:t>e) Función de entretención</a:t>
            </a:r>
          </a:p>
          <a:p>
            <a:pPr marL="0" indent="0" algn="just">
              <a:buNone/>
            </a:pPr>
            <a:r>
              <a:rPr lang="es-ES" dirty="0"/>
              <a:t>En general esta función se asocia a la literatura popular o de masas (novela policial, novela</a:t>
            </a:r>
          </a:p>
          <a:p>
            <a:pPr marL="0" indent="0" algn="just">
              <a:buNone/>
            </a:pPr>
            <a:r>
              <a:rPr lang="es-ES" dirty="0"/>
              <a:t>rosa, etc.), la que tiende a poner énfasis en el desarrollo de las acciones.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36147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Concepto de Literatura.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ES_tradnl" dirty="0" smtClean="0"/>
          </a:p>
          <a:p>
            <a:pPr marL="0" indent="0">
              <a:buNone/>
            </a:pPr>
            <a:r>
              <a:rPr lang="es-ES_tradnl" dirty="0" smtClean="0"/>
              <a:t>No existe un concepto exacto de literatura, sin embargo, distintas teorías presentan una aproximación al término. Algunas de las propuestas son:</a:t>
            </a:r>
          </a:p>
          <a:p>
            <a:pPr marL="0" indent="0">
              <a:buNone/>
            </a:pPr>
            <a:r>
              <a:rPr lang="es-ES_tradnl" dirty="0" smtClean="0"/>
              <a:t>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285097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/>
              <a:t>OTRO PUNTO DE VISTA PARA CLASIFICAR LA LITERATURA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716711"/>
            <a:ext cx="8821074" cy="4838735"/>
          </a:xfrm>
        </p:spPr>
        <p:txBody>
          <a:bodyPr/>
          <a:lstStyle/>
          <a:p>
            <a:pPr marL="0" indent="0" algn="just">
              <a:buNone/>
            </a:pPr>
            <a:r>
              <a:rPr lang="es-ES" b="1" dirty="0"/>
              <a:t>a) Literatura culta, o canónica</a:t>
            </a:r>
          </a:p>
          <a:p>
            <a:pPr marL="0" indent="0" algn="just">
              <a:buNone/>
            </a:pPr>
            <a:r>
              <a:rPr lang="es-ES" dirty="0"/>
              <a:t>Es la literatura reconocida institucionalmente como tal. Tiene una fuerte idea de la creación</a:t>
            </a:r>
          </a:p>
          <a:p>
            <a:pPr marL="0" indent="0" algn="just">
              <a:buNone/>
            </a:pPr>
            <a:r>
              <a:rPr lang="es-ES" dirty="0"/>
              <a:t>individual independiente de un público masivo. Es una literatura que trasciende en el</a:t>
            </a:r>
          </a:p>
          <a:p>
            <a:pPr marL="0" indent="0" algn="just">
              <a:buNone/>
            </a:pPr>
            <a:r>
              <a:rPr lang="es-ES" dirty="0"/>
              <a:t>tiempo, enriqueciéndose en lecturas renovadoras que no la agotarán nunca.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549672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Características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ES" dirty="0"/>
              <a:t>Es estable y tiene un alto grado de organización estructural.</a:t>
            </a:r>
          </a:p>
          <a:p>
            <a:pPr algn="just"/>
            <a:r>
              <a:rPr lang="es-ES" dirty="0" smtClean="0"/>
              <a:t>Es </a:t>
            </a:r>
            <a:r>
              <a:rPr lang="es-ES" dirty="0"/>
              <a:t>original y tiene el sello individual del autor.</a:t>
            </a:r>
          </a:p>
          <a:p>
            <a:pPr algn="just"/>
            <a:r>
              <a:rPr lang="es-ES" dirty="0" smtClean="0"/>
              <a:t>Tiene </a:t>
            </a:r>
            <a:r>
              <a:rPr lang="es-ES" dirty="0"/>
              <a:t>un alto grado de elaboración formal y estilística que no descuida ni la expresión ni</a:t>
            </a:r>
          </a:p>
          <a:p>
            <a:pPr marL="0" indent="0" algn="just">
              <a:buNone/>
            </a:pPr>
            <a:r>
              <a:rPr lang="es-ES" dirty="0" smtClean="0"/>
              <a:t>     el </a:t>
            </a:r>
            <a:r>
              <a:rPr lang="es-ES" dirty="0"/>
              <a:t>material temático.</a:t>
            </a:r>
          </a:p>
          <a:p>
            <a:pPr algn="just"/>
            <a:r>
              <a:rPr lang="es-ES" dirty="0" smtClean="0"/>
              <a:t>Apunta </a:t>
            </a:r>
            <a:r>
              <a:rPr lang="es-ES" dirty="0"/>
              <a:t>a la imaginación, es audaz e innovadora.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594623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1716711"/>
            <a:ext cx="8893082" cy="48387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b="1" dirty="0"/>
              <a:t>b) Literatura popular, o de </a:t>
            </a:r>
            <a:r>
              <a:rPr lang="pt-BR" b="1" dirty="0" err="1" smtClean="0"/>
              <a:t>masas</a:t>
            </a:r>
            <a:r>
              <a:rPr lang="pt-BR" b="1" dirty="0" smtClean="0"/>
              <a:t>.</a:t>
            </a:r>
          </a:p>
          <a:p>
            <a:pPr marL="0" indent="0" algn="just">
              <a:buNone/>
            </a:pPr>
            <a:r>
              <a:rPr lang="es-ES" dirty="0"/>
              <a:t>Suele ser menospreciada por los grupos culturales dominantes. Nace como un producto </a:t>
            </a:r>
            <a:r>
              <a:rPr lang="es-ES" dirty="0" smtClean="0"/>
              <a:t>de las </a:t>
            </a:r>
            <a:r>
              <a:rPr lang="es-ES" dirty="0"/>
              <a:t>sociedades industrializadas, sobre todo a partir del siglo XIX, y es consumida </a:t>
            </a:r>
            <a:r>
              <a:rPr lang="es-ES" dirty="0" smtClean="0"/>
              <a:t>por grandes </a:t>
            </a:r>
            <a:r>
              <a:rPr lang="es-ES" dirty="0"/>
              <a:t>sectores de la población. Su función se reduce, en su gran mayoría, a la evasión </a:t>
            </a:r>
            <a:r>
              <a:rPr lang="es-ES" dirty="0" smtClean="0"/>
              <a:t>y al </a:t>
            </a:r>
            <a:r>
              <a:rPr lang="es-ES" dirty="0"/>
              <a:t>entretenimiento.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081962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Características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716711"/>
            <a:ext cx="8677058" cy="4838735"/>
          </a:xfrm>
        </p:spPr>
        <p:txBody>
          <a:bodyPr>
            <a:normAutofit lnSpcReduction="10000"/>
          </a:bodyPr>
          <a:lstStyle/>
          <a:p>
            <a:pPr algn="just"/>
            <a:r>
              <a:rPr lang="es-ES" dirty="0"/>
              <a:t>Es consumida por amplios sectores de la población lectora, lo que lleva a sus autores a</a:t>
            </a:r>
          </a:p>
          <a:p>
            <a:pPr marL="0" indent="0" algn="just">
              <a:buNone/>
            </a:pPr>
            <a:r>
              <a:rPr lang="es-ES" dirty="0" smtClean="0"/>
              <a:t>    entregar </a:t>
            </a:r>
            <a:r>
              <a:rPr lang="es-ES" dirty="0"/>
              <a:t>elementos previsibles y </a:t>
            </a:r>
            <a:r>
              <a:rPr lang="es-ES" dirty="0" smtClean="0"/>
              <a:t>             rudimentarios</a:t>
            </a:r>
            <a:r>
              <a:rPr lang="es-ES" dirty="0"/>
              <a:t>.</a:t>
            </a:r>
          </a:p>
          <a:p>
            <a:pPr algn="just"/>
            <a:r>
              <a:rPr lang="es-ES" dirty="0" smtClean="0"/>
              <a:t>No </a:t>
            </a:r>
            <a:r>
              <a:rPr lang="es-ES" dirty="0"/>
              <a:t>existe una organización de los elementos en función de una unidad superior. A veces</a:t>
            </a:r>
          </a:p>
          <a:p>
            <a:pPr marL="0" indent="0" algn="just">
              <a:buNone/>
            </a:pPr>
            <a:r>
              <a:rPr lang="es-ES" dirty="0" smtClean="0"/>
              <a:t>     son </a:t>
            </a:r>
            <a:r>
              <a:rPr lang="es-ES" dirty="0"/>
              <a:t>estructuras temáticas acumuladas.</a:t>
            </a:r>
          </a:p>
          <a:p>
            <a:pPr algn="just"/>
            <a:r>
              <a:rPr lang="es-ES" dirty="0" smtClean="0"/>
              <a:t>Tiende </a:t>
            </a:r>
            <a:r>
              <a:rPr lang="es-ES" dirty="0"/>
              <a:t>a concentrarse en el material temático, en perjuicio de la elaboración verbal.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681809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LOS TEMAS LITERARIOS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dirty="0"/>
              <a:t>En la literatura en general encontramos grandes temas, estos son ideas centrales en torno </a:t>
            </a:r>
            <a:r>
              <a:rPr lang="es-ES" dirty="0" smtClean="0"/>
              <a:t>a las </a:t>
            </a:r>
            <a:r>
              <a:rPr lang="es-ES" dirty="0"/>
              <a:t>cuales se organizan los otros elementos de la obra, expresándose en situaciones típicas, </a:t>
            </a:r>
            <a:r>
              <a:rPr lang="es-ES" dirty="0" smtClean="0"/>
              <a:t>en el </a:t>
            </a:r>
            <a:r>
              <a:rPr lang="es-ES" dirty="0"/>
              <a:t>sentido de que se han presentado desde siempre en la historia de la humanidad. </a:t>
            </a:r>
            <a:r>
              <a:rPr lang="es-ES" dirty="0" smtClean="0"/>
              <a:t>Estos grandes </a:t>
            </a:r>
            <a:r>
              <a:rPr lang="es-ES" dirty="0"/>
              <a:t>temas llenan de sentido el mundo de la obra, permitiendo la generación de acciones.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574064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dirty="0"/>
              <a:t>El amor contrariado, o imposible</a:t>
            </a:r>
            <a:r>
              <a:rPr lang="es-ES" dirty="0"/>
              <a:t>: </a:t>
            </a: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El amor entre </a:t>
            </a:r>
            <a:r>
              <a:rPr lang="es-ES" dirty="0"/>
              <a:t>dos seres, que diversos factores </a:t>
            </a:r>
            <a:r>
              <a:rPr lang="es-ES" dirty="0" smtClean="0"/>
              <a:t>hacen imposible </a:t>
            </a:r>
            <a:r>
              <a:rPr lang="es-ES" dirty="0"/>
              <a:t>de cumplirse (oposición paterna, desigualdad social, rivalidad entre familias</a:t>
            </a:r>
            <a:r>
              <a:rPr lang="es-ES" dirty="0" smtClean="0"/>
              <a:t>, etc</a:t>
            </a:r>
            <a:r>
              <a:rPr lang="es-ES" dirty="0"/>
              <a:t>.). El ejemplo por excelencia es Romeo y Julieta, de William Shakespeare.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895943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b="1" dirty="0"/>
              <a:t>La muerte</a:t>
            </a:r>
            <a:r>
              <a:rPr lang="es-ES" dirty="0"/>
              <a:t>: se puede interpretar comúnmente como la muerte física, la desesperanza, </a:t>
            </a:r>
            <a:r>
              <a:rPr lang="es-ES" dirty="0" smtClean="0"/>
              <a:t>la pérdida</a:t>
            </a:r>
            <a:r>
              <a:rPr lang="es-ES" dirty="0"/>
              <a:t>, etc. Un claro ejemplo de este tema se da el texto La amortajada, de María </a:t>
            </a:r>
            <a:r>
              <a:rPr lang="es-ES" dirty="0" smtClean="0"/>
              <a:t>Luisa </a:t>
            </a:r>
            <a:r>
              <a:rPr lang="es-ES" dirty="0" err="1" smtClean="0"/>
              <a:t>Bombal</a:t>
            </a:r>
            <a:r>
              <a:rPr lang="es-ES" dirty="0"/>
              <a:t>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930248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dirty="0"/>
              <a:t>Los Celos</a:t>
            </a:r>
            <a:r>
              <a:rPr lang="es-ES" dirty="0" smtClean="0"/>
              <a:t>:</a:t>
            </a:r>
          </a:p>
          <a:p>
            <a:pPr marL="0" indent="0" algn="just">
              <a:buNone/>
            </a:pPr>
            <a:r>
              <a:rPr lang="es-ES" dirty="0" smtClean="0"/>
              <a:t> </a:t>
            </a:r>
            <a:r>
              <a:rPr lang="es-ES" dirty="0"/>
              <a:t>La morbosa suspicacia de ser engañado por parte del ser que se ama </a:t>
            </a:r>
            <a:r>
              <a:rPr lang="es-ES" dirty="0" smtClean="0"/>
              <a:t>ha constituido </a:t>
            </a:r>
            <a:r>
              <a:rPr lang="es-ES" dirty="0"/>
              <a:t>un tema esencial del género dramático en particular. Basta recordar Otelo, </a:t>
            </a:r>
            <a:r>
              <a:rPr lang="es-ES" dirty="0" smtClean="0"/>
              <a:t>de  Shakespeare</a:t>
            </a:r>
            <a:r>
              <a:rPr lang="es-ES" dirty="0"/>
              <a:t>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467551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dirty="0"/>
              <a:t>El viaje</a:t>
            </a:r>
            <a:r>
              <a:rPr lang="es-ES" dirty="0"/>
              <a:t>: Es un tránsito del individuo, ya sea físico o psicológico. Estos generalmente se </a:t>
            </a:r>
            <a:r>
              <a:rPr lang="es-ES" dirty="0" smtClean="0"/>
              <a:t>dan interrelacionados</a:t>
            </a:r>
            <a:r>
              <a:rPr lang="es-ES" dirty="0"/>
              <a:t>. Algunos tipos de viajes son: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765386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El viaje físico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ES" dirty="0"/>
              <a:t>Es un desplazamiento del héroe a través del espacio, generalmente </a:t>
            </a:r>
            <a:r>
              <a:rPr lang="es-ES" dirty="0" smtClean="0"/>
              <a:t>está asociado </a:t>
            </a:r>
            <a:r>
              <a:rPr lang="es-ES" dirty="0"/>
              <a:t>a las novelas de aventuras o a las crónicas de viajes o a las novelas </a:t>
            </a:r>
            <a:r>
              <a:rPr lang="es-ES" dirty="0" smtClean="0"/>
              <a:t>de caballerías</a:t>
            </a:r>
            <a:r>
              <a:rPr lang="es-ES" dirty="0"/>
              <a:t>. Este tema lo hayamos ya en clásicos como La Odisea, de Homero, en la </a:t>
            </a:r>
            <a:r>
              <a:rPr lang="es-ES" dirty="0" smtClean="0"/>
              <a:t>cual la </a:t>
            </a:r>
            <a:r>
              <a:rPr lang="es-ES" dirty="0"/>
              <a:t>ira del dios Poseidón obliga a peregrinar por años al héroe Odiseo tras la guerra </a:t>
            </a:r>
            <a:r>
              <a:rPr lang="es-ES" dirty="0" smtClean="0"/>
              <a:t>de Troya</a:t>
            </a:r>
            <a:r>
              <a:rPr lang="es-ES" dirty="0"/>
              <a:t>, para lograr reencontrarse con su esposa Penélope y su hijo Telémaco.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88591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Formalistas.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_tradnl" dirty="0" smtClean="0"/>
              <a:t> </a:t>
            </a:r>
          </a:p>
          <a:p>
            <a:pPr marL="0" indent="0" algn="just">
              <a:buNone/>
            </a:pPr>
            <a:r>
              <a:rPr lang="es-ES_tradnl" dirty="0" smtClean="0"/>
              <a:t>Para ellos la literatura es reconocible a partir de un uso especial del idioma, el que se transgrede la relación significado- significante.</a:t>
            </a:r>
          </a:p>
          <a:p>
            <a:pPr marL="0" indent="0" algn="just">
              <a:buNone/>
            </a:pPr>
            <a:r>
              <a:rPr lang="es-ES_tradnl" dirty="0" smtClean="0"/>
              <a:t>El lenguaje encierra en sobre sí toda la atención.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1230035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El viaje </a:t>
            </a:r>
            <a:r>
              <a:rPr lang="es-ES" b="1" dirty="0" smtClean="0"/>
              <a:t>iniciático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En el cual el "héroe" debe cumplir distintos "ritos", sometiéndose </a:t>
            </a:r>
            <a:r>
              <a:rPr lang="es-ES" dirty="0" smtClean="0"/>
              <a:t>a "</a:t>
            </a:r>
            <a:r>
              <a:rPr lang="es-ES" dirty="0"/>
              <a:t>pruebas de iniciación" hasta lograr cumplir su objetivo, generalmente es el acceso </a:t>
            </a:r>
            <a:r>
              <a:rPr lang="es-ES" dirty="0" smtClean="0"/>
              <a:t>a una </a:t>
            </a:r>
            <a:r>
              <a:rPr lang="es-ES" dirty="0"/>
              <a:t>nueva etapa de su desarrollo como individuo. Como por ejemplo, el </a:t>
            </a:r>
            <a:r>
              <a:rPr lang="es-ES" dirty="0" smtClean="0"/>
              <a:t>libro Siddhartha</a:t>
            </a:r>
            <a:r>
              <a:rPr lang="es-ES" dirty="0"/>
              <a:t>, de </a:t>
            </a:r>
            <a:r>
              <a:rPr lang="es-ES" dirty="0" err="1"/>
              <a:t>Hermann</a:t>
            </a:r>
            <a:r>
              <a:rPr lang="es-ES" dirty="0"/>
              <a:t> Hesse.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6383127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El viaje mítico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Se reconoce por el tránsito que va desde los elementos físicos </a:t>
            </a:r>
            <a:r>
              <a:rPr lang="es-ES" dirty="0" smtClean="0"/>
              <a:t>para llegar </a:t>
            </a:r>
            <a:r>
              <a:rPr lang="es-ES" dirty="0"/>
              <a:t>al contacto con los elementos originarios de la esencia humana y de la naturaleza.</a:t>
            </a:r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/>
              <a:t> </a:t>
            </a:r>
            <a:r>
              <a:rPr lang="es-ES" dirty="0" smtClean="0"/>
              <a:t>   Ejemplo </a:t>
            </a:r>
            <a:r>
              <a:rPr lang="es-ES" dirty="0"/>
              <a:t>de este viaje tenemos el libro Los </a:t>
            </a:r>
            <a:r>
              <a:rPr lang="es-ES" dirty="0" smtClean="0"/>
              <a:t>   pasos </a:t>
            </a:r>
            <a:r>
              <a:rPr lang="es-ES" dirty="0"/>
              <a:t>perdidos, del cubano Alejo Carpentier.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0278090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El viaje interior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En la medida en que se desarrolla el viaje el héroe se </a:t>
            </a:r>
            <a:r>
              <a:rPr lang="es-ES" dirty="0" smtClean="0"/>
              <a:t>va </a:t>
            </a:r>
            <a:r>
              <a:rPr lang="es-ES" dirty="0" err="1" smtClean="0"/>
              <a:t>autorreconociendo</a:t>
            </a:r>
            <a:r>
              <a:rPr lang="es-ES" dirty="0" smtClean="0"/>
              <a:t> </a:t>
            </a:r>
            <a:r>
              <a:rPr lang="es-ES" dirty="0"/>
              <a:t>y adquiriendo mayor madurez psicológica. Este viaje </a:t>
            </a:r>
            <a:r>
              <a:rPr lang="es-ES"/>
              <a:t>está </a:t>
            </a:r>
            <a:r>
              <a:rPr lang="es-ES" smtClean="0"/>
              <a:t>relacionado con </a:t>
            </a:r>
            <a:r>
              <a:rPr lang="es-ES" dirty="0"/>
              <a:t>el viaje iniciático.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24070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Teoría de la Recepción.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42994" y="1556793"/>
            <a:ext cx="8229600" cy="4998654"/>
          </a:xfrm>
        </p:spPr>
        <p:txBody>
          <a:bodyPr/>
          <a:lstStyle/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Pone </a:t>
            </a:r>
            <a:r>
              <a:rPr lang="es-ES" dirty="0"/>
              <a:t>énfasis en el lector, quien es el </a:t>
            </a:r>
            <a:r>
              <a:rPr lang="es-ES" dirty="0" smtClean="0"/>
              <a:t>único capaz </a:t>
            </a:r>
            <a:r>
              <a:rPr lang="es-ES" dirty="0"/>
              <a:t>de actualizar y darle real valor a lo creado o producido por el autor, en este sentido, </a:t>
            </a:r>
            <a:r>
              <a:rPr lang="es-ES" dirty="0" smtClean="0"/>
              <a:t>nos plantean </a:t>
            </a:r>
            <a:r>
              <a:rPr lang="es-ES" dirty="0"/>
              <a:t>que la literatura es un proceso interminable en el que se relacionan la producción </a:t>
            </a:r>
            <a:r>
              <a:rPr lang="es-ES" dirty="0" smtClean="0"/>
              <a:t>y recepción </a:t>
            </a:r>
            <a:r>
              <a:rPr lang="es-ES" dirty="0"/>
              <a:t>del texto con tiempo y espacios múltiples.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96012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/>
              <a:t>APROXIMACIÓN A LA OBRA LITERARIA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Para poder realizar un análisis adecuado de cualquier tipo de texto o discurso debemos </a:t>
            </a:r>
            <a:r>
              <a:rPr lang="es-ES" dirty="0" smtClean="0"/>
              <a:t>enfocar nuestro </a:t>
            </a:r>
            <a:r>
              <a:rPr lang="es-ES" dirty="0"/>
              <a:t>estudio desde dos perspectivas</a:t>
            </a:r>
            <a:r>
              <a:rPr lang="es-ES" dirty="0" smtClean="0"/>
              <a:t>: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036903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dirty="0"/>
              <a:t>a) </a:t>
            </a:r>
            <a:r>
              <a:rPr lang="es-ES" b="1" dirty="0"/>
              <a:t>El plano de la enunciación</a:t>
            </a:r>
            <a:r>
              <a:rPr lang="es-ES" dirty="0"/>
              <a:t>: Es el acto de utilizar la lengua para la emisión del mensaje </a:t>
            </a:r>
            <a:r>
              <a:rPr lang="es-ES" dirty="0" smtClean="0"/>
              <a:t>en un </a:t>
            </a:r>
            <a:r>
              <a:rPr lang="es-ES" dirty="0"/>
              <a:t>contexto determinado. Se manifiesta la posición del emisor frente al receptor </a:t>
            </a:r>
            <a:r>
              <a:rPr lang="es-ES" dirty="0" smtClean="0"/>
              <a:t>del mensaje</a:t>
            </a:r>
            <a:r>
              <a:rPr lang="es-ES" dirty="0"/>
              <a:t>, al contexto espacio–temporal en el que se produce la enunciación y al </a:t>
            </a:r>
            <a:r>
              <a:rPr lang="es-ES" dirty="0" smtClean="0"/>
              <a:t>contenido del </a:t>
            </a:r>
            <a:r>
              <a:rPr lang="es-ES" dirty="0"/>
              <a:t>propio enunciado, por ejemplo, “He venido hoy aquí a pedirles...”.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593773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s-ES" dirty="0"/>
              <a:t>b) </a:t>
            </a:r>
            <a:r>
              <a:rPr lang="es-ES" b="1" dirty="0"/>
              <a:t>El plano del enunciado</a:t>
            </a:r>
            <a:r>
              <a:rPr lang="es-ES" dirty="0"/>
              <a:t>: Es una secuencia de palabras transmitidas, de forma oral </a:t>
            </a:r>
            <a:r>
              <a:rPr lang="es-ES" dirty="0" smtClean="0"/>
              <a:t>o escrita</a:t>
            </a:r>
            <a:r>
              <a:rPr lang="es-ES" dirty="0"/>
              <a:t>, por un emisor a un destinatario, a través de las cuales se realiza una </a:t>
            </a:r>
            <a:r>
              <a:rPr lang="es-ES" dirty="0" smtClean="0"/>
              <a:t> comunicación</a:t>
            </a:r>
            <a:endParaRPr lang="es-ES" dirty="0"/>
          </a:p>
          <a:p>
            <a:pPr marL="0" indent="0" algn="just">
              <a:buNone/>
            </a:pPr>
            <a:r>
              <a:rPr lang="es-ES" dirty="0"/>
              <a:t>dotada de sentido y que se considera concluida. Es un mensaje con sentido completo </a:t>
            </a:r>
            <a:r>
              <a:rPr lang="es-ES" dirty="0" smtClean="0"/>
              <a:t>y concreto </a:t>
            </a:r>
            <a:r>
              <a:rPr lang="es-ES" dirty="0"/>
              <a:t>dentro de la situación en que se produce. Puede constar de una o varias frases o</a:t>
            </a:r>
            <a:r>
              <a:rPr lang="es-ES" dirty="0" smtClean="0"/>
              <a:t>, incluso</a:t>
            </a:r>
            <a:r>
              <a:rPr lang="es-ES" dirty="0"/>
              <a:t>, de una sola palabra, como por ejemplo, “¡Cuidado!”.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614793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CONCEPTO DE OBRA LITERARIA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ES" dirty="0"/>
              <a:t>La forma de acercamiento textual mencionada anteriormente es también aplicable a la </a:t>
            </a:r>
            <a:r>
              <a:rPr lang="es-ES" dirty="0" smtClean="0"/>
              <a:t>obra literaria</a:t>
            </a:r>
            <a:r>
              <a:rPr lang="es-ES" dirty="0"/>
              <a:t>. Ésta al ser un texto es obviamente afectada por múltiples variables en cuanto a </a:t>
            </a:r>
            <a:r>
              <a:rPr lang="es-ES" dirty="0" smtClean="0"/>
              <a:t>su situación </a:t>
            </a:r>
            <a:r>
              <a:rPr lang="es-ES" dirty="0"/>
              <a:t>comunicativa (enunciación) que a su vez, encierra un mensaje (enunciado).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33158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ES" dirty="0"/>
              <a:t>a) </a:t>
            </a:r>
            <a:r>
              <a:rPr lang="es-ES" b="1" dirty="0"/>
              <a:t>La obra literaria como fenómeno de enunciación</a:t>
            </a:r>
            <a:r>
              <a:rPr lang="es-ES" dirty="0"/>
              <a:t>. En primer lugar se debe reconocer </a:t>
            </a:r>
            <a:r>
              <a:rPr lang="es-ES" dirty="0" smtClean="0"/>
              <a:t>la obra </a:t>
            </a:r>
            <a:r>
              <a:rPr lang="es-ES" dirty="0"/>
              <a:t>literaria como el acto de producción de un texto bajo ciertas condiciones </a:t>
            </a:r>
            <a:r>
              <a:rPr lang="es-ES" dirty="0" smtClean="0"/>
              <a:t>y circunstancias </a:t>
            </a:r>
            <a:r>
              <a:rPr lang="es-ES" dirty="0"/>
              <a:t>temporales, espaciales y culturales, entre otras; lo que se suele llamar</a:t>
            </a:r>
            <a:r>
              <a:rPr lang="es-ES" dirty="0" smtClean="0"/>
              <a:t>, contexto </a:t>
            </a:r>
            <a:r>
              <a:rPr lang="es-ES" dirty="0"/>
              <a:t>comunicativo.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930540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ok">
  <a:themeElements>
    <a:clrScheme name="Book">
      <a:dk1>
        <a:sysClr val="windowText" lastClr="000000"/>
      </a:dk1>
      <a:lt1>
        <a:sysClr val="window" lastClr="FFFFFF"/>
      </a:lt1>
      <a:dk2>
        <a:srgbClr val="000082"/>
      </a:dk2>
      <a:lt2>
        <a:srgbClr val="F3F3FF"/>
      </a:lt2>
      <a:accent1>
        <a:srgbClr val="828200"/>
      </a:accent1>
      <a:accent2>
        <a:srgbClr val="1B582B"/>
      </a:accent2>
      <a:accent3>
        <a:srgbClr val="009FEC"/>
      </a:accent3>
      <a:accent4>
        <a:srgbClr val="00BDBD"/>
      </a:accent4>
      <a:accent5>
        <a:srgbClr val="7C5BAE"/>
      </a:accent5>
      <a:accent6>
        <a:srgbClr val="0055AA"/>
      </a:accent6>
      <a:hlink>
        <a:srgbClr val="FC9658"/>
      </a:hlink>
      <a:folHlink>
        <a:srgbClr val="E800E8"/>
      </a:folHlink>
    </a:clrScheme>
    <a:fontScheme name="Book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黑体"/>
        <a:font script="Hant" typeface="標楷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ambria"/>
        <a:ea typeface=""/>
        <a:cs typeface=""/>
        <a:font script="Jpan" typeface="ＭＳ Ｐ明朝"/>
        <a:font script="Hang" typeface="HY견명조"/>
        <a:font script="Hans" typeface="方正舒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ook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30000"/>
                <a:shade val="100000"/>
                <a:hueMod val="100000"/>
                <a:satMod val="100000"/>
              </a:schemeClr>
            </a:gs>
            <a:gs pos="80000">
              <a:schemeClr val="phClr">
                <a:tint val="7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7200000" scaled="1"/>
        </a:gradFill>
        <a:gradFill rotWithShape="1">
          <a:gsLst>
            <a:gs pos="0">
              <a:schemeClr val="phClr">
                <a:tint val="80000"/>
                <a:shade val="100000"/>
                <a:hueMod val="100000"/>
                <a:satMod val="100000"/>
              </a:schemeClr>
            </a:gs>
            <a:gs pos="30000">
              <a:schemeClr val="phClr">
                <a:tint val="10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50000"/>
                <a:hueMod val="100000"/>
                <a:satMod val="100000"/>
              </a:schemeClr>
            </a:gs>
          </a:gsLst>
          <a:lin ang="1800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  <a:scene3d>
            <a:camera prst="orthographicFront">
              <a:rot lat="0" lon="0" rev="0"/>
            </a:camera>
            <a:lightRig rig="morning" dir="bl"/>
          </a:scene3d>
          <a:sp3d extrusionH="222250" contourW="25400" prstMaterial="matte">
            <a:bevelT w="38100" h="38100" prst="softRound"/>
            <a:bevelB/>
            <a:extrusionClr>
              <a:srgbClr val="FF0000"/>
            </a:extrusionClr>
            <a:contourClr>
              <a:schemeClr val="accent3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  <a:scene3d>
            <a:camera prst="orthographicFront" fov="0">
              <a:rot lat="0" lon="0" rev="0"/>
            </a:camera>
            <a:lightRig rig="soft" dir="bl">
              <a:rot lat="0" lon="0" rev="0"/>
            </a:lightRig>
          </a:scene3d>
          <a:sp3d prstMaterial="plastic">
            <a:bevelT w="38100" h="3810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60000"/>
                <a:hueMod val="100000"/>
                <a:satMod val="100000"/>
              </a:schemeClr>
            </a:gs>
            <a:gs pos="80000">
              <a:schemeClr val="phClr">
                <a:tint val="9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80000"/>
                <a:shade val="100000"/>
                <a:hueMod val="100000"/>
                <a:satMod val="100000"/>
              </a:schemeClr>
            </a:gs>
          </a:gsLst>
          <a:lin ang="18000000" scaled="1"/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50000"/>
                <a:hueMod val="100000"/>
                <a:satMod val="100000"/>
              </a:schemeClr>
              <a:schemeClr val="phClr">
                <a:tint val="95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TC010219409[[fn=Tema de libro]]</Template>
  <TotalTime>37</TotalTime>
  <Words>1499</Words>
  <Application>Microsoft Office PowerPoint</Application>
  <PresentationFormat>Presentación en pantalla (4:3)</PresentationFormat>
  <Paragraphs>80</Paragraphs>
  <Slides>32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32</vt:i4>
      </vt:variant>
    </vt:vector>
  </HeadingPairs>
  <TitlesOfParts>
    <vt:vector size="33" baseType="lpstr">
      <vt:lpstr>Book</vt:lpstr>
      <vt:lpstr>Literatura Culta y Popular</vt:lpstr>
      <vt:lpstr>Concepto de Literatura.</vt:lpstr>
      <vt:lpstr>Formalistas.</vt:lpstr>
      <vt:lpstr>Teoría de la Recepción.</vt:lpstr>
      <vt:lpstr>APROXIMACIÓN A LA OBRA LITERARIA</vt:lpstr>
      <vt:lpstr>Presentación de PowerPoint</vt:lpstr>
      <vt:lpstr>Presentación de PowerPoint</vt:lpstr>
      <vt:lpstr>CONCEPTO DE OBRA LITERARIA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LA LITERATURA: GÉNEROS, FUNCIONES Y DESARROLLO  HISTÓRICO</vt:lpstr>
      <vt:lpstr>LAS FUNCIONES DE LA LITERATURA</vt:lpstr>
      <vt:lpstr>Presentación de PowerPoint</vt:lpstr>
      <vt:lpstr>Presentación de PowerPoint</vt:lpstr>
      <vt:lpstr>Presentación de PowerPoint</vt:lpstr>
      <vt:lpstr>Presentación de PowerPoint</vt:lpstr>
      <vt:lpstr>OTRO PUNTO DE VISTA PARA CLASIFICAR LA LITERATURA</vt:lpstr>
      <vt:lpstr>Características</vt:lpstr>
      <vt:lpstr>Presentación de PowerPoint</vt:lpstr>
      <vt:lpstr>Características</vt:lpstr>
      <vt:lpstr>LOS TEMAS LITERARIOS</vt:lpstr>
      <vt:lpstr>Presentación de PowerPoint</vt:lpstr>
      <vt:lpstr>Presentación de PowerPoint</vt:lpstr>
      <vt:lpstr>Presentación de PowerPoint</vt:lpstr>
      <vt:lpstr>Presentación de PowerPoint</vt:lpstr>
      <vt:lpstr>El viaje físico</vt:lpstr>
      <vt:lpstr>El viaje iniciático</vt:lpstr>
      <vt:lpstr>El viaje mítico</vt:lpstr>
      <vt:lpstr>El viaje interior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Literatura Culta y Popular</dc:title>
  <dc:creator>patricia</dc:creator>
  <cp:lastModifiedBy>patricia</cp:lastModifiedBy>
  <cp:revision>4</cp:revision>
  <dcterms:created xsi:type="dcterms:W3CDTF">2011-05-23T02:38:50Z</dcterms:created>
  <dcterms:modified xsi:type="dcterms:W3CDTF">2011-05-23T03:16:06Z</dcterms:modified>
</cp:coreProperties>
</file>