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460" autoAdjust="0"/>
  </p:normalViewPr>
  <p:slideViewPr>
    <p:cSldViewPr>
      <p:cViewPr varScale="1">
        <p:scale>
          <a:sx n="67" d="100"/>
          <a:sy n="67" d="100"/>
        </p:scale>
        <p:origin x="-147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48B5B436-49AC-4612-84EB-A447EA68B10C}" type="datetimeFigureOut">
              <a:rPr lang="es-CL" smtClean="0"/>
              <a:t>28-12-2011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DA072F6-CED8-4990-AD1E-EEC458F7ECB1}" type="slidenum">
              <a:rPr lang="es-CL" smtClean="0"/>
              <a:t>‹Nº›</a:t>
            </a:fld>
            <a:endParaRPr lang="es-CL"/>
          </a:p>
        </p:txBody>
      </p:sp>
    </p:spTree>
    <p:extLst>
      <p:ext uri="{BB962C8B-B14F-4D97-AF65-F5344CB8AC3E}">
        <p14:creationId xmlns:p14="http://schemas.microsoft.com/office/powerpoint/2010/main" val="3559851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48B5B436-49AC-4612-84EB-A447EA68B10C}" type="datetimeFigureOut">
              <a:rPr lang="es-CL" smtClean="0"/>
              <a:t>28-12-2011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DA072F6-CED8-4990-AD1E-EEC458F7ECB1}" type="slidenum">
              <a:rPr lang="es-CL" smtClean="0"/>
              <a:t>‹Nº›</a:t>
            </a:fld>
            <a:endParaRPr lang="es-CL"/>
          </a:p>
        </p:txBody>
      </p:sp>
    </p:spTree>
    <p:extLst>
      <p:ext uri="{BB962C8B-B14F-4D97-AF65-F5344CB8AC3E}">
        <p14:creationId xmlns:p14="http://schemas.microsoft.com/office/powerpoint/2010/main" val="139538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48B5B436-49AC-4612-84EB-A447EA68B10C}" type="datetimeFigureOut">
              <a:rPr lang="es-CL" smtClean="0"/>
              <a:t>28-12-2011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DA072F6-CED8-4990-AD1E-EEC458F7ECB1}" type="slidenum">
              <a:rPr lang="es-CL" smtClean="0"/>
              <a:t>‹Nº›</a:t>
            </a:fld>
            <a:endParaRPr lang="es-CL"/>
          </a:p>
        </p:txBody>
      </p:sp>
    </p:spTree>
    <p:extLst>
      <p:ext uri="{BB962C8B-B14F-4D97-AF65-F5344CB8AC3E}">
        <p14:creationId xmlns:p14="http://schemas.microsoft.com/office/powerpoint/2010/main" val="3980106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48B5B436-49AC-4612-84EB-A447EA68B10C}" type="datetimeFigureOut">
              <a:rPr lang="es-CL" smtClean="0"/>
              <a:t>28-12-2011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DA072F6-CED8-4990-AD1E-EEC458F7ECB1}" type="slidenum">
              <a:rPr lang="es-CL" smtClean="0"/>
              <a:t>‹Nº›</a:t>
            </a:fld>
            <a:endParaRPr lang="es-CL"/>
          </a:p>
        </p:txBody>
      </p:sp>
    </p:spTree>
    <p:extLst>
      <p:ext uri="{BB962C8B-B14F-4D97-AF65-F5344CB8AC3E}">
        <p14:creationId xmlns:p14="http://schemas.microsoft.com/office/powerpoint/2010/main" val="220701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8B5B436-49AC-4612-84EB-A447EA68B10C}" type="datetimeFigureOut">
              <a:rPr lang="es-CL" smtClean="0"/>
              <a:t>28-12-2011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DA072F6-CED8-4990-AD1E-EEC458F7ECB1}" type="slidenum">
              <a:rPr lang="es-CL" smtClean="0"/>
              <a:t>‹Nº›</a:t>
            </a:fld>
            <a:endParaRPr lang="es-CL"/>
          </a:p>
        </p:txBody>
      </p:sp>
    </p:spTree>
    <p:extLst>
      <p:ext uri="{BB962C8B-B14F-4D97-AF65-F5344CB8AC3E}">
        <p14:creationId xmlns:p14="http://schemas.microsoft.com/office/powerpoint/2010/main" val="2382016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48B5B436-49AC-4612-84EB-A447EA68B10C}" type="datetimeFigureOut">
              <a:rPr lang="es-CL" smtClean="0"/>
              <a:t>28-12-2011</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6DA072F6-CED8-4990-AD1E-EEC458F7ECB1}" type="slidenum">
              <a:rPr lang="es-CL" smtClean="0"/>
              <a:t>‹Nº›</a:t>
            </a:fld>
            <a:endParaRPr lang="es-CL"/>
          </a:p>
        </p:txBody>
      </p:sp>
    </p:spTree>
    <p:extLst>
      <p:ext uri="{BB962C8B-B14F-4D97-AF65-F5344CB8AC3E}">
        <p14:creationId xmlns:p14="http://schemas.microsoft.com/office/powerpoint/2010/main" val="4121063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48B5B436-49AC-4612-84EB-A447EA68B10C}" type="datetimeFigureOut">
              <a:rPr lang="es-CL" smtClean="0"/>
              <a:t>28-12-2011</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6DA072F6-CED8-4990-AD1E-EEC458F7ECB1}" type="slidenum">
              <a:rPr lang="es-CL" smtClean="0"/>
              <a:t>‹Nº›</a:t>
            </a:fld>
            <a:endParaRPr lang="es-CL"/>
          </a:p>
        </p:txBody>
      </p:sp>
    </p:spTree>
    <p:extLst>
      <p:ext uri="{BB962C8B-B14F-4D97-AF65-F5344CB8AC3E}">
        <p14:creationId xmlns:p14="http://schemas.microsoft.com/office/powerpoint/2010/main" val="3131394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48B5B436-49AC-4612-84EB-A447EA68B10C}" type="datetimeFigureOut">
              <a:rPr lang="es-CL" smtClean="0"/>
              <a:t>28-12-2011</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6DA072F6-CED8-4990-AD1E-EEC458F7ECB1}" type="slidenum">
              <a:rPr lang="es-CL" smtClean="0"/>
              <a:t>‹Nº›</a:t>
            </a:fld>
            <a:endParaRPr lang="es-CL"/>
          </a:p>
        </p:txBody>
      </p:sp>
    </p:spTree>
    <p:extLst>
      <p:ext uri="{BB962C8B-B14F-4D97-AF65-F5344CB8AC3E}">
        <p14:creationId xmlns:p14="http://schemas.microsoft.com/office/powerpoint/2010/main" val="602098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8B5B436-49AC-4612-84EB-A447EA68B10C}" type="datetimeFigureOut">
              <a:rPr lang="es-CL" smtClean="0"/>
              <a:t>28-12-2011</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6DA072F6-CED8-4990-AD1E-EEC458F7ECB1}" type="slidenum">
              <a:rPr lang="es-CL" smtClean="0"/>
              <a:t>‹Nº›</a:t>
            </a:fld>
            <a:endParaRPr lang="es-CL"/>
          </a:p>
        </p:txBody>
      </p:sp>
    </p:spTree>
    <p:extLst>
      <p:ext uri="{BB962C8B-B14F-4D97-AF65-F5344CB8AC3E}">
        <p14:creationId xmlns:p14="http://schemas.microsoft.com/office/powerpoint/2010/main" val="1694760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8B5B436-49AC-4612-84EB-A447EA68B10C}" type="datetimeFigureOut">
              <a:rPr lang="es-CL" smtClean="0"/>
              <a:t>28-12-2011</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6DA072F6-CED8-4990-AD1E-EEC458F7ECB1}" type="slidenum">
              <a:rPr lang="es-CL" smtClean="0"/>
              <a:t>‹Nº›</a:t>
            </a:fld>
            <a:endParaRPr lang="es-CL"/>
          </a:p>
        </p:txBody>
      </p:sp>
    </p:spTree>
    <p:extLst>
      <p:ext uri="{BB962C8B-B14F-4D97-AF65-F5344CB8AC3E}">
        <p14:creationId xmlns:p14="http://schemas.microsoft.com/office/powerpoint/2010/main" val="2213389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8B5B436-49AC-4612-84EB-A447EA68B10C}" type="datetimeFigureOut">
              <a:rPr lang="es-CL" smtClean="0"/>
              <a:t>28-12-2011</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6DA072F6-CED8-4990-AD1E-EEC458F7ECB1}" type="slidenum">
              <a:rPr lang="es-CL" smtClean="0"/>
              <a:t>‹Nº›</a:t>
            </a:fld>
            <a:endParaRPr lang="es-CL"/>
          </a:p>
        </p:txBody>
      </p:sp>
    </p:spTree>
    <p:extLst>
      <p:ext uri="{BB962C8B-B14F-4D97-AF65-F5344CB8AC3E}">
        <p14:creationId xmlns:p14="http://schemas.microsoft.com/office/powerpoint/2010/main" val="4032240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B5B436-49AC-4612-84EB-A447EA68B10C}" type="datetimeFigureOut">
              <a:rPr lang="es-CL" smtClean="0"/>
              <a:t>28-12-2011</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A072F6-CED8-4990-AD1E-EEC458F7ECB1}" type="slidenum">
              <a:rPr lang="es-CL" smtClean="0"/>
              <a:t>‹Nº›</a:t>
            </a:fld>
            <a:endParaRPr lang="es-CL"/>
          </a:p>
        </p:txBody>
      </p:sp>
    </p:spTree>
    <p:extLst>
      <p:ext uri="{BB962C8B-B14F-4D97-AF65-F5344CB8AC3E}">
        <p14:creationId xmlns:p14="http://schemas.microsoft.com/office/powerpoint/2010/main" val="39671157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2" descr="C:\Users\nancy peña\Downloads\le-corbusier.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252537" y="-243408"/>
            <a:ext cx="10815408" cy="7210271"/>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323528" y="48047"/>
            <a:ext cx="8352928" cy="6918817"/>
          </a:xfrm>
          <a:prstGeom prst="rect">
            <a:avLst/>
          </a:prstGeom>
          <a:noFill/>
        </p:spPr>
        <p:txBody>
          <a:bodyPr wrap="square" rtlCol="0">
            <a:spAutoFit/>
          </a:bodyPr>
          <a:lstStyle/>
          <a:p>
            <a:pPr algn="just"/>
            <a:r>
              <a:rPr lang="es-CL" sz="1600" b="0" i="0" dirty="0" smtClean="0">
                <a:solidFill>
                  <a:srgbClr val="000000"/>
                </a:solidFill>
                <a:effectLst/>
                <a:latin typeface="AR CENA" pitchFamily="2" charset="0"/>
                <a:cs typeface="Angsana New" pitchFamily="18" charset="-34"/>
              </a:rPr>
              <a:t> </a:t>
            </a:r>
          </a:p>
          <a:p>
            <a:pPr algn="just"/>
            <a:endParaRPr lang="es-CL" sz="1600" dirty="0">
              <a:solidFill>
                <a:srgbClr val="000000"/>
              </a:solidFill>
              <a:latin typeface="AR CENA" pitchFamily="2" charset="0"/>
              <a:cs typeface="Angsana New" pitchFamily="18" charset="-34"/>
            </a:endParaRPr>
          </a:p>
          <a:p>
            <a:pPr algn="just"/>
            <a:r>
              <a:rPr lang="es-CL" sz="3600" b="0" i="0" dirty="0" smtClean="0">
                <a:solidFill>
                  <a:srgbClr val="000000"/>
                </a:solidFill>
                <a:effectLst/>
                <a:latin typeface="AR CENA" pitchFamily="2" charset="0"/>
                <a:cs typeface="Angsana New" pitchFamily="18" charset="-34"/>
              </a:rPr>
              <a:t>ARQUITECTURA MODERNA</a:t>
            </a:r>
          </a:p>
          <a:p>
            <a:pPr algn="just"/>
            <a:endParaRPr lang="es-CL" sz="3600" b="0" i="0" dirty="0" smtClean="0">
              <a:solidFill>
                <a:srgbClr val="000000"/>
              </a:solidFill>
              <a:effectLst/>
              <a:latin typeface="AR CENA" pitchFamily="2" charset="0"/>
              <a:cs typeface="Angsana New" pitchFamily="18" charset="-34"/>
            </a:endParaRPr>
          </a:p>
          <a:p>
            <a:pPr algn="just"/>
            <a:endParaRPr lang="es-CL" sz="3600" b="0" i="0" dirty="0" smtClean="0">
              <a:solidFill>
                <a:srgbClr val="000000"/>
              </a:solidFill>
              <a:effectLst/>
              <a:latin typeface="AR CENA" pitchFamily="2" charset="0"/>
              <a:cs typeface="Angsana New" pitchFamily="18" charset="-34"/>
            </a:endParaRPr>
          </a:p>
          <a:p>
            <a:pPr algn="just"/>
            <a:r>
              <a:rPr lang="es-CL" sz="2800" b="0" i="0" dirty="0" smtClean="0">
                <a:solidFill>
                  <a:srgbClr val="000000"/>
                </a:solidFill>
                <a:effectLst/>
                <a:latin typeface="AR CENA" pitchFamily="2" charset="0"/>
                <a:cs typeface="Angsana New" pitchFamily="18" charset="-34"/>
              </a:rPr>
              <a:t>Ese concepto de </a:t>
            </a:r>
            <a:r>
              <a:rPr lang="es-CL" sz="2800" b="0" i="1" dirty="0" smtClean="0">
                <a:solidFill>
                  <a:srgbClr val="000000"/>
                </a:solidFill>
                <a:effectLst/>
                <a:latin typeface="AR CENA" pitchFamily="2" charset="0"/>
                <a:cs typeface="Angsana New" pitchFamily="18" charset="-34"/>
              </a:rPr>
              <a:t>arquitectura moderna</a:t>
            </a:r>
            <a:r>
              <a:rPr lang="es-CL" sz="2800" b="0" i="0" dirty="0" smtClean="0">
                <a:solidFill>
                  <a:srgbClr val="000000"/>
                </a:solidFill>
                <a:effectLst/>
                <a:latin typeface="AR CENA" pitchFamily="2" charset="0"/>
                <a:cs typeface="Angsana New" pitchFamily="18" charset="-34"/>
              </a:rPr>
              <a:t> o </a:t>
            </a:r>
            <a:r>
              <a:rPr lang="es-CL" sz="2800" b="0" i="1" dirty="0" smtClean="0">
                <a:solidFill>
                  <a:srgbClr val="000000"/>
                </a:solidFill>
                <a:effectLst/>
                <a:latin typeface="AR CENA" pitchFamily="2" charset="0"/>
                <a:cs typeface="Angsana New" pitchFamily="18" charset="-34"/>
              </a:rPr>
              <a:t>arquitectura contemporánea</a:t>
            </a:r>
            <a:r>
              <a:rPr lang="es-CL" sz="2800" b="0" i="0" dirty="0" smtClean="0">
                <a:solidFill>
                  <a:srgbClr val="000000"/>
                </a:solidFill>
                <a:effectLst/>
                <a:latin typeface="AR CENA" pitchFamily="2" charset="0"/>
                <a:cs typeface="Angsana New" pitchFamily="18" charset="-34"/>
              </a:rPr>
              <a:t> entendida como algo </a:t>
            </a:r>
            <a:r>
              <a:rPr lang="es-CL" sz="2800" b="0" i="0" strike="noStrike" dirty="0" smtClean="0">
                <a:solidFill>
                  <a:srgbClr val="0B0080"/>
                </a:solidFill>
                <a:effectLst/>
                <a:latin typeface="AR CENA" pitchFamily="2" charset="0"/>
                <a:cs typeface="Angsana New" pitchFamily="18" charset="-34"/>
              </a:rPr>
              <a:t>estilístico</a:t>
            </a:r>
            <a:r>
              <a:rPr lang="es-CL" sz="2800" b="0" i="0" dirty="0" smtClean="0">
                <a:solidFill>
                  <a:srgbClr val="000000"/>
                </a:solidFill>
                <a:effectLst/>
                <a:latin typeface="AR CENA" pitchFamily="2" charset="0"/>
                <a:cs typeface="Angsana New" pitchFamily="18" charset="-34"/>
              </a:rPr>
              <a:t> y no </a:t>
            </a:r>
            <a:r>
              <a:rPr lang="es-CL" sz="2800" b="0" i="0" strike="noStrike" dirty="0" smtClean="0">
                <a:solidFill>
                  <a:srgbClr val="0B0080"/>
                </a:solidFill>
                <a:effectLst/>
                <a:latin typeface="AR CENA" pitchFamily="2" charset="0"/>
                <a:cs typeface="Angsana New" pitchFamily="18" charset="-34"/>
              </a:rPr>
              <a:t>cronológica</a:t>
            </a:r>
            <a:r>
              <a:rPr lang="es-CL" sz="2800" b="0" i="0" dirty="0" smtClean="0">
                <a:solidFill>
                  <a:srgbClr val="000000"/>
                </a:solidFill>
                <a:effectLst/>
                <a:latin typeface="AR CENA" pitchFamily="2" charset="0"/>
                <a:cs typeface="Angsana New" pitchFamily="18" charset="-34"/>
              </a:rPr>
              <a:t>, se caracterizó por la simplificación de las </a:t>
            </a:r>
            <a:r>
              <a:rPr lang="es-CL" sz="2800" b="0" i="0" strike="noStrike" dirty="0" smtClean="0">
                <a:solidFill>
                  <a:srgbClr val="0B0080"/>
                </a:solidFill>
                <a:effectLst/>
                <a:latin typeface="AR CENA" pitchFamily="2" charset="0"/>
                <a:cs typeface="Angsana New" pitchFamily="18" charset="-34"/>
              </a:rPr>
              <a:t>formas</a:t>
            </a:r>
            <a:r>
              <a:rPr lang="es-CL" sz="2800" b="0" i="0" dirty="0" smtClean="0">
                <a:solidFill>
                  <a:srgbClr val="000000"/>
                </a:solidFill>
                <a:effectLst/>
                <a:latin typeface="AR CENA" pitchFamily="2" charset="0"/>
                <a:cs typeface="Angsana New" pitchFamily="18" charset="-34"/>
              </a:rPr>
              <a:t>, la ausencia de </a:t>
            </a:r>
            <a:r>
              <a:rPr lang="es-CL" sz="2800" b="0" i="0" strike="noStrike" dirty="0" smtClean="0">
                <a:solidFill>
                  <a:srgbClr val="0B0080"/>
                </a:solidFill>
                <a:effectLst/>
                <a:latin typeface="AR CENA" pitchFamily="2" charset="0"/>
                <a:cs typeface="Angsana New" pitchFamily="18" charset="-34"/>
              </a:rPr>
              <a:t>ornamento</a:t>
            </a:r>
            <a:r>
              <a:rPr lang="es-CL" sz="2800" b="0" i="0" dirty="0" smtClean="0">
                <a:solidFill>
                  <a:srgbClr val="000000"/>
                </a:solidFill>
                <a:effectLst/>
                <a:latin typeface="AR CENA" pitchFamily="2" charset="0"/>
                <a:cs typeface="Angsana New" pitchFamily="18" charset="-34"/>
              </a:rPr>
              <a:t> y la renuncia consciente a la </a:t>
            </a:r>
            <a:r>
              <a:rPr lang="es-CL" sz="2800" b="0" i="0" strike="noStrike" dirty="0" smtClean="0">
                <a:solidFill>
                  <a:srgbClr val="0B0080"/>
                </a:solidFill>
                <a:effectLst/>
                <a:latin typeface="AR CENA" pitchFamily="2" charset="0"/>
                <a:cs typeface="Angsana New" pitchFamily="18" charset="-34"/>
              </a:rPr>
              <a:t>composición</a:t>
            </a:r>
            <a:r>
              <a:rPr lang="es-CL" sz="2800" b="0" i="0" dirty="0" smtClean="0">
                <a:solidFill>
                  <a:srgbClr val="000000"/>
                </a:solidFill>
                <a:effectLst/>
                <a:latin typeface="AR CENA" pitchFamily="2" charset="0"/>
                <a:cs typeface="Angsana New" pitchFamily="18" charset="-34"/>
              </a:rPr>
              <a:t> </a:t>
            </a:r>
            <a:r>
              <a:rPr lang="es-CL" sz="2800" b="0" i="0" strike="noStrike" dirty="0" smtClean="0">
                <a:solidFill>
                  <a:srgbClr val="0B0080"/>
                </a:solidFill>
                <a:effectLst/>
                <a:latin typeface="AR CENA" pitchFamily="2" charset="0"/>
                <a:cs typeface="Angsana New" pitchFamily="18" charset="-34"/>
              </a:rPr>
              <a:t>académica</a:t>
            </a:r>
            <a:r>
              <a:rPr lang="es-CL" sz="2800" b="0" i="0" dirty="0" smtClean="0">
                <a:solidFill>
                  <a:srgbClr val="000000"/>
                </a:solidFill>
                <a:effectLst/>
                <a:latin typeface="AR CENA" pitchFamily="2" charset="0"/>
                <a:cs typeface="Angsana New" pitchFamily="18" charset="-34"/>
              </a:rPr>
              <a:t> </a:t>
            </a:r>
            <a:r>
              <a:rPr lang="es-CL" sz="2800" b="0" i="0" strike="noStrike" dirty="0" smtClean="0">
                <a:solidFill>
                  <a:srgbClr val="0B0080"/>
                </a:solidFill>
                <a:effectLst/>
                <a:latin typeface="AR CENA" pitchFamily="2" charset="0"/>
                <a:cs typeface="Angsana New" pitchFamily="18" charset="-34"/>
              </a:rPr>
              <a:t>clásica</a:t>
            </a:r>
            <a:r>
              <a:rPr lang="es-CL" sz="2800" b="0" i="0" dirty="0" smtClean="0">
                <a:solidFill>
                  <a:srgbClr val="000000"/>
                </a:solidFill>
                <a:effectLst/>
                <a:latin typeface="AR CENA" pitchFamily="2" charset="0"/>
                <a:cs typeface="Angsana New" pitchFamily="18" charset="-34"/>
              </a:rPr>
              <a:t>, que fue sustituida por una </a:t>
            </a:r>
            <a:r>
              <a:rPr lang="es-CL" sz="2800" b="0" i="0" strike="noStrike" dirty="0" smtClean="0">
                <a:solidFill>
                  <a:srgbClr val="0B0080"/>
                </a:solidFill>
                <a:effectLst/>
                <a:latin typeface="AR CENA" pitchFamily="2" charset="0"/>
                <a:cs typeface="Angsana New" pitchFamily="18" charset="-34"/>
              </a:rPr>
              <a:t>estética</a:t>
            </a:r>
            <a:r>
              <a:rPr lang="es-CL" sz="2800" b="0" i="0" dirty="0" smtClean="0">
                <a:solidFill>
                  <a:srgbClr val="000000"/>
                </a:solidFill>
                <a:effectLst/>
                <a:latin typeface="AR CENA" pitchFamily="2" charset="0"/>
                <a:cs typeface="Angsana New" pitchFamily="18" charset="-34"/>
              </a:rPr>
              <a:t> con referencias a la distintas tendencias del denominado </a:t>
            </a:r>
            <a:r>
              <a:rPr lang="es-CL" sz="2800" b="0" i="1" strike="noStrike" dirty="0" smtClean="0">
                <a:solidFill>
                  <a:srgbClr val="0B0080"/>
                </a:solidFill>
                <a:effectLst/>
                <a:latin typeface="AR CENA" pitchFamily="2" charset="0"/>
                <a:cs typeface="Angsana New" pitchFamily="18" charset="-34"/>
              </a:rPr>
              <a:t>arte moderno</a:t>
            </a:r>
            <a:r>
              <a:rPr lang="es-CL" sz="2800" b="0" i="0" dirty="0" smtClean="0">
                <a:solidFill>
                  <a:srgbClr val="000000"/>
                </a:solidFill>
                <a:effectLst/>
                <a:latin typeface="AR CENA" pitchFamily="2" charset="0"/>
                <a:cs typeface="Angsana New" pitchFamily="18" charset="-34"/>
              </a:rPr>
              <a:t> (</a:t>
            </a:r>
            <a:r>
              <a:rPr lang="es-CL" sz="2800" b="0" i="0" strike="noStrike" dirty="0" smtClean="0">
                <a:solidFill>
                  <a:srgbClr val="0B0080"/>
                </a:solidFill>
                <a:effectLst/>
                <a:latin typeface="AR CENA" pitchFamily="2" charset="0"/>
                <a:cs typeface="Angsana New" pitchFamily="18" charset="-34"/>
              </a:rPr>
              <a:t>cubismo</a:t>
            </a:r>
            <a:r>
              <a:rPr lang="es-CL" sz="2800" b="0" i="0" dirty="0" smtClean="0">
                <a:solidFill>
                  <a:srgbClr val="000000"/>
                </a:solidFill>
                <a:effectLst/>
                <a:latin typeface="AR CENA" pitchFamily="2" charset="0"/>
                <a:cs typeface="Angsana New" pitchFamily="18" charset="-34"/>
              </a:rPr>
              <a:t>, </a:t>
            </a:r>
            <a:r>
              <a:rPr lang="es-CL" sz="2800" b="0" i="0" strike="noStrike" dirty="0" smtClean="0">
                <a:solidFill>
                  <a:srgbClr val="0B0080"/>
                </a:solidFill>
                <a:effectLst/>
                <a:latin typeface="AR CENA" pitchFamily="2" charset="0"/>
                <a:cs typeface="Angsana New" pitchFamily="18" charset="-34"/>
              </a:rPr>
              <a:t>expresionismo</a:t>
            </a:r>
            <a:r>
              <a:rPr lang="es-CL" sz="2800" b="0" i="0" dirty="0" smtClean="0">
                <a:solidFill>
                  <a:srgbClr val="000000"/>
                </a:solidFill>
                <a:effectLst/>
                <a:latin typeface="AR CENA" pitchFamily="2" charset="0"/>
                <a:cs typeface="Angsana New" pitchFamily="18" charset="-34"/>
              </a:rPr>
              <a:t>, </a:t>
            </a:r>
            <a:r>
              <a:rPr lang="es-CL" sz="2800" b="0" i="0" strike="noStrike" dirty="0" smtClean="0">
                <a:solidFill>
                  <a:srgbClr val="0B0080"/>
                </a:solidFill>
                <a:effectLst/>
                <a:latin typeface="AR CENA" pitchFamily="2" charset="0"/>
                <a:cs typeface="Angsana New" pitchFamily="18" charset="-34"/>
              </a:rPr>
              <a:t>neoplasticismo</a:t>
            </a:r>
            <a:r>
              <a:rPr lang="es-CL" sz="2800" b="0" i="0" dirty="0" smtClean="0">
                <a:solidFill>
                  <a:srgbClr val="000000"/>
                </a:solidFill>
                <a:effectLst/>
                <a:latin typeface="AR CENA" pitchFamily="2" charset="0"/>
                <a:cs typeface="Angsana New" pitchFamily="18" charset="-34"/>
              </a:rPr>
              <a:t>, </a:t>
            </a:r>
            <a:r>
              <a:rPr lang="es-CL" sz="2800" b="0" i="0" strike="noStrike" dirty="0" smtClean="0">
                <a:solidFill>
                  <a:srgbClr val="0B0080"/>
                </a:solidFill>
                <a:effectLst/>
                <a:latin typeface="AR CENA" pitchFamily="2" charset="0"/>
                <a:cs typeface="Angsana New" pitchFamily="18" charset="-34"/>
              </a:rPr>
              <a:t>futurismo</a:t>
            </a:r>
            <a:r>
              <a:rPr lang="es-CL" sz="2800" b="0" i="0" dirty="0" smtClean="0">
                <a:solidFill>
                  <a:srgbClr val="000000"/>
                </a:solidFill>
                <a:effectLst/>
                <a:latin typeface="AR CENA" pitchFamily="2" charset="0"/>
                <a:cs typeface="Angsana New" pitchFamily="18" charset="-34"/>
              </a:rPr>
              <a:t>, etc.).</a:t>
            </a:r>
          </a:p>
          <a:p>
            <a:pPr marL="342900" lvl="0" indent="-342900" algn="just">
              <a:spcBef>
                <a:spcPct val="20000"/>
              </a:spcBef>
              <a:buFont typeface="Arial" pitchFamily="34" charset="0"/>
              <a:buChar char="•"/>
            </a:pPr>
            <a:endParaRPr lang="es-CL" sz="2800" dirty="0">
              <a:solidFill>
                <a:prstClr val="black"/>
              </a:solidFill>
              <a:latin typeface="AR CENA" pitchFamily="2" charset="0"/>
            </a:endParaRPr>
          </a:p>
          <a:p>
            <a:pPr algn="just"/>
            <a:endParaRPr lang="es-CL" b="0" i="0" dirty="0">
              <a:solidFill>
                <a:srgbClr val="000000"/>
              </a:solidFill>
              <a:effectLst/>
              <a:latin typeface="AR CENA" pitchFamily="2" charset="0"/>
              <a:cs typeface="Angsana New" pitchFamily="18" charset="-34"/>
            </a:endParaRPr>
          </a:p>
        </p:txBody>
      </p:sp>
    </p:spTree>
    <p:extLst>
      <p:ext uri="{BB962C8B-B14F-4D97-AF65-F5344CB8AC3E}">
        <p14:creationId xmlns:p14="http://schemas.microsoft.com/office/powerpoint/2010/main" val="1762477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2" descr="C:\Users\nancy peña\Downloads\le-corbusier.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252537" y="-243408"/>
            <a:ext cx="10815408" cy="7210271"/>
          </a:xfrm>
          <a:prstGeom prst="rect">
            <a:avLst/>
          </a:prstGeom>
          <a:noFill/>
          <a:extLst>
            <a:ext uri="{909E8E84-426E-40DD-AFC4-6F175D3DCCD1}">
              <a14:hiddenFill xmlns:a14="http://schemas.microsoft.com/office/drawing/2010/main">
                <a:solidFill>
                  <a:srgbClr val="FFFFFF"/>
                </a:solidFill>
              </a14:hiddenFill>
            </a:ext>
          </a:extLst>
        </p:spPr>
      </p:pic>
      <p:sp>
        <p:nvSpPr>
          <p:cNvPr id="2" name="1 Rectángulo"/>
          <p:cNvSpPr/>
          <p:nvPr/>
        </p:nvSpPr>
        <p:spPr>
          <a:xfrm>
            <a:off x="323526" y="197563"/>
            <a:ext cx="8534101" cy="6641818"/>
          </a:xfrm>
          <a:prstGeom prst="rect">
            <a:avLst/>
          </a:prstGeom>
        </p:spPr>
        <p:txBody>
          <a:bodyPr wrap="square">
            <a:spAutoFit/>
          </a:bodyPr>
          <a:lstStyle/>
          <a:p>
            <a:pPr lvl="0" algn="just"/>
            <a:r>
              <a:rPr lang="es-CL" sz="2800" dirty="0">
                <a:solidFill>
                  <a:srgbClr val="000000"/>
                </a:solidFill>
                <a:latin typeface="AR CENA" pitchFamily="2" charset="0"/>
                <a:cs typeface="Angsana New" pitchFamily="18" charset="-34"/>
              </a:rPr>
              <a:t>Pero fue, sobre todo, el uso de los nuevos </a:t>
            </a:r>
            <a:r>
              <a:rPr lang="es-CL" sz="2800" dirty="0">
                <a:solidFill>
                  <a:srgbClr val="0B0080"/>
                </a:solidFill>
                <a:latin typeface="AR CENA" pitchFamily="2" charset="0"/>
                <a:cs typeface="Angsana New" pitchFamily="18" charset="-34"/>
              </a:rPr>
              <a:t>materiales</a:t>
            </a:r>
            <a:r>
              <a:rPr lang="es-CL" sz="2800" dirty="0">
                <a:solidFill>
                  <a:srgbClr val="000000"/>
                </a:solidFill>
                <a:latin typeface="AR CENA" pitchFamily="2" charset="0"/>
                <a:cs typeface="Angsana New" pitchFamily="18" charset="-34"/>
              </a:rPr>
              <a:t> como el </a:t>
            </a:r>
            <a:r>
              <a:rPr lang="es-CL" sz="2800" dirty="0">
                <a:solidFill>
                  <a:srgbClr val="0B0080"/>
                </a:solidFill>
                <a:latin typeface="AR CENA" pitchFamily="2" charset="0"/>
                <a:cs typeface="Angsana New" pitchFamily="18" charset="-34"/>
              </a:rPr>
              <a:t>acero</a:t>
            </a:r>
            <a:r>
              <a:rPr lang="es-CL" sz="2800" dirty="0">
                <a:solidFill>
                  <a:srgbClr val="000000"/>
                </a:solidFill>
                <a:latin typeface="AR CENA" pitchFamily="2" charset="0"/>
                <a:cs typeface="Angsana New" pitchFamily="18" charset="-34"/>
              </a:rPr>
              <a:t> y el </a:t>
            </a:r>
            <a:r>
              <a:rPr lang="es-CL" sz="2800" dirty="0">
                <a:solidFill>
                  <a:srgbClr val="0B0080"/>
                </a:solidFill>
                <a:latin typeface="AR CENA" pitchFamily="2" charset="0"/>
                <a:cs typeface="Angsana New" pitchFamily="18" charset="-34"/>
              </a:rPr>
              <a:t>hormigón armado</a:t>
            </a:r>
            <a:r>
              <a:rPr lang="es-CL" sz="2800" dirty="0">
                <a:solidFill>
                  <a:srgbClr val="000000"/>
                </a:solidFill>
                <a:latin typeface="AR CENA" pitchFamily="2" charset="0"/>
                <a:cs typeface="Angsana New" pitchFamily="18" charset="-34"/>
              </a:rPr>
              <a:t>, así como la aplicación de las </a:t>
            </a:r>
            <a:r>
              <a:rPr lang="es-CL" sz="2800" dirty="0">
                <a:solidFill>
                  <a:srgbClr val="0B0080"/>
                </a:solidFill>
                <a:latin typeface="AR CENA" pitchFamily="2" charset="0"/>
                <a:cs typeface="Angsana New" pitchFamily="18" charset="-34"/>
              </a:rPr>
              <a:t>tecnologías</a:t>
            </a:r>
            <a:r>
              <a:rPr lang="es-CL" sz="2800" dirty="0">
                <a:solidFill>
                  <a:srgbClr val="000000"/>
                </a:solidFill>
                <a:latin typeface="AR CENA" pitchFamily="2" charset="0"/>
                <a:cs typeface="Angsana New" pitchFamily="18" charset="-34"/>
              </a:rPr>
              <a:t> asociadas, el hecho determinante que cambió para siempre la manera de </a:t>
            </a:r>
            <a:r>
              <a:rPr lang="es-CL" sz="2800" dirty="0">
                <a:solidFill>
                  <a:srgbClr val="0B0080"/>
                </a:solidFill>
                <a:latin typeface="AR CENA" pitchFamily="2" charset="0"/>
                <a:cs typeface="Angsana New" pitchFamily="18" charset="-34"/>
              </a:rPr>
              <a:t>proyectar</a:t>
            </a:r>
            <a:r>
              <a:rPr lang="es-CL" sz="2800" dirty="0">
                <a:solidFill>
                  <a:srgbClr val="000000"/>
                </a:solidFill>
                <a:latin typeface="AR CENA" pitchFamily="2" charset="0"/>
                <a:cs typeface="Angsana New" pitchFamily="18" charset="-34"/>
              </a:rPr>
              <a:t> y </a:t>
            </a:r>
            <a:r>
              <a:rPr lang="es-CL" sz="2800" dirty="0">
                <a:solidFill>
                  <a:srgbClr val="0B0080"/>
                </a:solidFill>
                <a:latin typeface="AR CENA" pitchFamily="2" charset="0"/>
                <a:cs typeface="Angsana New" pitchFamily="18" charset="-34"/>
              </a:rPr>
              <a:t>construir</a:t>
            </a:r>
            <a:r>
              <a:rPr lang="es-CL" sz="2800" dirty="0">
                <a:solidFill>
                  <a:srgbClr val="000000"/>
                </a:solidFill>
                <a:latin typeface="AR CENA" pitchFamily="2" charset="0"/>
                <a:cs typeface="Angsana New" pitchFamily="18" charset="-34"/>
              </a:rPr>
              <a:t> los </a:t>
            </a:r>
            <a:r>
              <a:rPr lang="es-CL" sz="2800" dirty="0">
                <a:solidFill>
                  <a:srgbClr val="0B0080"/>
                </a:solidFill>
                <a:latin typeface="AR CENA" pitchFamily="2" charset="0"/>
                <a:cs typeface="Angsana New" pitchFamily="18" charset="-34"/>
              </a:rPr>
              <a:t>edificios</a:t>
            </a:r>
            <a:r>
              <a:rPr lang="es-CL" sz="2800" dirty="0">
                <a:solidFill>
                  <a:srgbClr val="000000"/>
                </a:solidFill>
                <a:latin typeface="AR CENA" pitchFamily="2" charset="0"/>
                <a:cs typeface="Angsana New" pitchFamily="18" charset="-34"/>
              </a:rPr>
              <a:t> o los </a:t>
            </a:r>
            <a:r>
              <a:rPr lang="es-CL" sz="2800" dirty="0">
                <a:solidFill>
                  <a:srgbClr val="0B0080"/>
                </a:solidFill>
                <a:latin typeface="AR CENA" pitchFamily="2" charset="0"/>
                <a:cs typeface="Angsana New" pitchFamily="18" charset="-34"/>
              </a:rPr>
              <a:t>espacios</a:t>
            </a:r>
            <a:r>
              <a:rPr lang="es-CL" sz="2800" dirty="0">
                <a:solidFill>
                  <a:srgbClr val="000000"/>
                </a:solidFill>
                <a:latin typeface="AR CENA" pitchFamily="2" charset="0"/>
                <a:cs typeface="Angsana New" pitchFamily="18" charset="-34"/>
              </a:rPr>
              <a:t> para la vida y la actividad humana.</a:t>
            </a:r>
          </a:p>
          <a:p>
            <a:pPr lvl="0" algn="just">
              <a:spcBef>
                <a:spcPct val="20000"/>
              </a:spcBef>
            </a:pPr>
            <a:r>
              <a:rPr lang="es-CL" sz="2800" dirty="0" smtClean="0">
                <a:solidFill>
                  <a:srgbClr val="000000"/>
                </a:solidFill>
                <a:latin typeface="AR CENA" pitchFamily="2" charset="0"/>
                <a:cs typeface="Angsana New" pitchFamily="18" charset="-34"/>
              </a:rPr>
              <a:t>En </a:t>
            </a:r>
            <a:r>
              <a:rPr lang="es-CL" sz="2800" dirty="0">
                <a:solidFill>
                  <a:srgbClr val="000000"/>
                </a:solidFill>
                <a:latin typeface="AR CENA" pitchFamily="2" charset="0"/>
                <a:cs typeface="Angsana New" pitchFamily="18" charset="-34"/>
              </a:rPr>
              <a:t>la segunda mitad del siglo XX se fueron produciendo tanto nuevos desarrollos del movimiento moderno en sus múltiples posibilidades, como alternativas críticas. En las últimas décadas del siglo se produjo incluso un radical cuestionamiento del concepto mismo de la </a:t>
            </a:r>
            <a:r>
              <a:rPr lang="es-CL" sz="2800" dirty="0">
                <a:solidFill>
                  <a:srgbClr val="0B0080"/>
                </a:solidFill>
                <a:latin typeface="AR CENA" pitchFamily="2" charset="0"/>
                <a:cs typeface="Angsana New" pitchFamily="18" charset="-34"/>
              </a:rPr>
              <a:t>modernidad</a:t>
            </a:r>
            <a:r>
              <a:rPr lang="es-CL" sz="2800" dirty="0">
                <a:solidFill>
                  <a:srgbClr val="000000"/>
                </a:solidFill>
                <a:latin typeface="AR CENA" pitchFamily="2" charset="0"/>
                <a:cs typeface="Angsana New" pitchFamily="18" charset="-34"/>
              </a:rPr>
              <a:t> a través de su </a:t>
            </a:r>
            <a:r>
              <a:rPr lang="es-CL" sz="2800" dirty="0">
                <a:solidFill>
                  <a:srgbClr val="0B0080"/>
                </a:solidFill>
                <a:latin typeface="AR CENA" pitchFamily="2" charset="0"/>
                <a:cs typeface="Angsana New" pitchFamily="18" charset="-34"/>
              </a:rPr>
              <a:t>deconstrucción</a:t>
            </a:r>
            <a:r>
              <a:rPr lang="es-CL" sz="2800" dirty="0">
                <a:solidFill>
                  <a:srgbClr val="000000"/>
                </a:solidFill>
                <a:latin typeface="AR CENA" pitchFamily="2" charset="0"/>
                <a:cs typeface="Angsana New" pitchFamily="18" charset="-34"/>
              </a:rPr>
              <a:t>, y que en arquitectura fue interpretado a través de los movimientos denominados </a:t>
            </a:r>
            <a:r>
              <a:rPr lang="es-CL" sz="2800" dirty="0">
                <a:solidFill>
                  <a:srgbClr val="0B0080"/>
                </a:solidFill>
                <a:latin typeface="AR CENA" pitchFamily="2" charset="0"/>
                <a:cs typeface="Angsana New" pitchFamily="18" charset="-34"/>
              </a:rPr>
              <a:t>de constructivismo</a:t>
            </a:r>
            <a:r>
              <a:rPr lang="es-CL" sz="2800" dirty="0">
                <a:solidFill>
                  <a:srgbClr val="000000"/>
                </a:solidFill>
                <a:latin typeface="AR CENA" pitchFamily="2" charset="0"/>
                <a:cs typeface="Angsana New" pitchFamily="18" charset="-34"/>
              </a:rPr>
              <a:t> y </a:t>
            </a:r>
            <a:r>
              <a:rPr lang="es-CL" sz="2800" dirty="0">
                <a:solidFill>
                  <a:srgbClr val="0B0080"/>
                </a:solidFill>
                <a:latin typeface="AR CENA" pitchFamily="2" charset="0"/>
                <a:cs typeface="Angsana New" pitchFamily="18" charset="-34"/>
              </a:rPr>
              <a:t>arquitectura postmoderna</a:t>
            </a:r>
            <a:r>
              <a:rPr lang="es-CL" sz="2800" dirty="0">
                <a:solidFill>
                  <a:srgbClr val="000000"/>
                </a:solidFill>
                <a:latin typeface="AR CENA" pitchFamily="2" charset="0"/>
                <a:cs typeface="Angsana New" pitchFamily="18" charset="-34"/>
              </a:rPr>
              <a:t>, que no son ni mucho menos las únicas posibilidades expresivas de un periodo, que llega hasta el </a:t>
            </a:r>
            <a:r>
              <a:rPr lang="es-CL" sz="2800" dirty="0">
                <a:solidFill>
                  <a:srgbClr val="0B0080"/>
                </a:solidFill>
                <a:latin typeface="AR CENA" pitchFamily="2" charset="0"/>
                <a:cs typeface="Angsana New" pitchFamily="18" charset="-34"/>
              </a:rPr>
              <a:t>siglo XXI</a:t>
            </a:r>
            <a:r>
              <a:rPr lang="es-CL" sz="2800" dirty="0">
                <a:solidFill>
                  <a:srgbClr val="000000"/>
                </a:solidFill>
                <a:latin typeface="AR CENA" pitchFamily="2" charset="0"/>
                <a:cs typeface="Angsana New" pitchFamily="18" charset="-34"/>
              </a:rPr>
              <a:t>, caracterizado por la abundancia y variedad de obras, estilos y creadores</a:t>
            </a:r>
            <a:r>
              <a:rPr lang="es-CL" sz="2800" dirty="0" smtClean="0">
                <a:solidFill>
                  <a:srgbClr val="000000"/>
                </a:solidFill>
                <a:latin typeface="AR CENA" pitchFamily="2" charset="0"/>
                <a:cs typeface="Angsana New" pitchFamily="18" charset="-34"/>
              </a:rPr>
              <a:t>.</a:t>
            </a:r>
            <a:r>
              <a:rPr lang="es-CL" sz="2800" dirty="0" smtClean="0">
                <a:solidFill>
                  <a:prstClr val="black"/>
                </a:solidFill>
                <a:latin typeface="AR CENA" pitchFamily="2" charset="0"/>
              </a:rPr>
              <a:t>.</a:t>
            </a:r>
            <a:endParaRPr lang="es-CL" sz="2800" dirty="0">
              <a:solidFill>
                <a:prstClr val="black"/>
              </a:solidFill>
              <a:latin typeface="AR CENA" pitchFamily="2" charset="0"/>
            </a:endParaRPr>
          </a:p>
        </p:txBody>
      </p:sp>
    </p:spTree>
    <p:extLst>
      <p:ext uri="{BB962C8B-B14F-4D97-AF65-F5344CB8AC3E}">
        <p14:creationId xmlns:p14="http://schemas.microsoft.com/office/powerpoint/2010/main" val="1406277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2" descr="C:\Users\nancy peña\Downloads\le-corbusier.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252537" y="-243408"/>
            <a:ext cx="10815408" cy="7210271"/>
          </a:xfrm>
          <a:prstGeom prst="rect">
            <a:avLst/>
          </a:prstGeom>
          <a:noFill/>
          <a:extLst>
            <a:ext uri="{909E8E84-426E-40DD-AFC4-6F175D3DCCD1}">
              <a14:hiddenFill xmlns:a14="http://schemas.microsoft.com/office/drawing/2010/main">
                <a:solidFill>
                  <a:srgbClr val="FFFFFF"/>
                </a:solidFill>
              </a14:hiddenFill>
            </a:ext>
          </a:extLst>
        </p:spPr>
      </p:pic>
      <p:sp>
        <p:nvSpPr>
          <p:cNvPr id="2" name="1 Rectángulo"/>
          <p:cNvSpPr/>
          <p:nvPr/>
        </p:nvSpPr>
        <p:spPr>
          <a:xfrm>
            <a:off x="467544" y="548680"/>
            <a:ext cx="8496944" cy="5262979"/>
          </a:xfrm>
          <a:prstGeom prst="rect">
            <a:avLst/>
          </a:prstGeom>
        </p:spPr>
        <p:txBody>
          <a:bodyPr wrap="square">
            <a:spAutoFit/>
          </a:bodyPr>
          <a:lstStyle/>
          <a:p>
            <a:pPr algn="just"/>
            <a:r>
              <a:rPr lang="es-CL" sz="2800" dirty="0">
                <a:solidFill>
                  <a:prstClr val="black"/>
                </a:solidFill>
                <a:latin typeface="AR CENA" pitchFamily="2" charset="0"/>
              </a:rPr>
              <a:t>Una de las características distintivas de la arquitectura moderna es la simplificación de las formas, el despojo de ornamentos, y el abandono de la composición académica clásica. La estética está influenciada por los movimientos artísticos del arte moderno, como el cubismo, el expresionismo, el neoplasticismo, el futurismo y </a:t>
            </a:r>
            <a:r>
              <a:rPr lang="es-CL" sz="2800" dirty="0" smtClean="0">
                <a:solidFill>
                  <a:prstClr val="black"/>
                </a:solidFill>
                <a:latin typeface="AR CENA" pitchFamily="2" charset="0"/>
              </a:rPr>
              <a:t>otros</a:t>
            </a:r>
          </a:p>
          <a:p>
            <a:pPr algn="just"/>
            <a:endParaRPr lang="es-CL" sz="2800" dirty="0">
              <a:solidFill>
                <a:prstClr val="black"/>
              </a:solidFill>
              <a:latin typeface="AR CENA" pitchFamily="2" charset="0"/>
            </a:endParaRPr>
          </a:p>
          <a:p>
            <a:pPr lvl="0" algn="just"/>
            <a:r>
              <a:rPr lang="es-CL" sz="2800" dirty="0">
                <a:solidFill>
                  <a:prstClr val="black"/>
                </a:solidFill>
                <a:latin typeface="AR CENA" pitchFamily="2" charset="0"/>
              </a:rPr>
              <a:t>El elemento más sobresaliente de la arquitectura moderna es el empleo de nuevos materiales como el acero y el hormigón armado, y el uso de las tecnologías asociadas, cambiando así la manera de proyectar y construir edificios.</a:t>
            </a:r>
          </a:p>
          <a:p>
            <a:pPr algn="just"/>
            <a:endParaRPr lang="es-CL" sz="2800" dirty="0"/>
          </a:p>
        </p:txBody>
      </p:sp>
    </p:spTree>
    <p:extLst>
      <p:ext uri="{BB962C8B-B14F-4D97-AF65-F5344CB8AC3E}">
        <p14:creationId xmlns:p14="http://schemas.microsoft.com/office/powerpoint/2010/main" val="377523191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TotalTime>
  <Words>113</Words>
  <Application>Microsoft Office PowerPoint</Application>
  <PresentationFormat>Presentación en pantalla (4:3)</PresentationFormat>
  <Paragraphs>11</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Tema de Office</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nancy peña</dc:creator>
  <cp:lastModifiedBy>nancy peña</cp:lastModifiedBy>
  <cp:revision>5</cp:revision>
  <dcterms:created xsi:type="dcterms:W3CDTF">2011-12-28T11:56:22Z</dcterms:created>
  <dcterms:modified xsi:type="dcterms:W3CDTF">2011-12-28T16:22:36Z</dcterms:modified>
</cp:coreProperties>
</file>