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59" r:id="rId4"/>
    <p:sldId id="262" r:id="rId5"/>
    <p:sldId id="260" r:id="rId6"/>
    <p:sldId id="263" r:id="rId7"/>
    <p:sldId id="264" r:id="rId8"/>
    <p:sldId id="265"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p:cViewPr varScale="1">
        <p:scale>
          <a:sx n="43" d="100"/>
          <a:sy n="43" d="100"/>
        </p:scale>
        <p:origin x="-159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64EFC5-3749-4D58-A3C8-C6F46E212C04}" type="datetimeFigureOut">
              <a:rPr lang="es-ES" smtClean="0"/>
              <a:pPr/>
              <a:t>19/12/2011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B106B0-5FF6-4042-B200-CD25478DAD0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4EFC5-3749-4D58-A3C8-C6F46E212C04}" type="datetimeFigureOut">
              <a:rPr lang="es-ES" smtClean="0"/>
              <a:pPr/>
              <a:t>19/12/2011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106B0-5FF6-4042-B200-CD25478DAD0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ln w="228600" cap="sq" cmpd="thickThin">
            <a:solidFill>
              <a:srgbClr val="000000"/>
            </a:solidFill>
            <a:prstDash val="solid"/>
            <a:miter lim="800000"/>
          </a:ln>
          <a:effectLst>
            <a:innerShdw blurRad="76200">
              <a:srgbClr val="000000"/>
            </a:innerShdw>
          </a:effectLst>
        </p:spPr>
      </p:pic>
      <p:sp>
        <p:nvSpPr>
          <p:cNvPr id="3" name="2 Rectángulo"/>
          <p:cNvSpPr/>
          <p:nvPr/>
        </p:nvSpPr>
        <p:spPr>
          <a:xfrm>
            <a:off x="2928926" y="3071810"/>
            <a:ext cx="5345374" cy="923330"/>
          </a:xfrm>
          <a:prstGeom prst="rect">
            <a:avLst/>
          </a:prstGeom>
          <a:noFill/>
          <a:effectLst>
            <a:softEdge rad="127000"/>
          </a:effectLst>
          <a:scene3d>
            <a:camera prst="isometricOffAxis1Right"/>
            <a:lightRig rig="threePt" dir="t"/>
          </a:scene3d>
        </p:spPr>
        <p:txBody>
          <a:bodyPr wrap="none" lIns="91440" tIns="45720" rIns="91440" bIns="45720">
            <a:prstTxWarp prst="textCurveDown">
              <a:avLst/>
            </a:prstTxWarp>
            <a:spAutoFit/>
          </a:bodyPr>
          <a:lstStyle/>
          <a:p>
            <a:pPr algn="ctr"/>
            <a:r>
              <a:rPr lang="es-ES" sz="5400" b="1" cap="none" spc="50" dirty="0" smtClean="0">
                <a:ln w="12700" cmpd="sng">
                  <a:solidFill>
                    <a:schemeClr val="accent6">
                      <a:satMod val="120000"/>
                      <a:shade val="80000"/>
                    </a:schemeClr>
                  </a:solidFill>
                  <a:prstDash val="solid"/>
                </a:ln>
                <a:solidFill>
                  <a:schemeClr val="accent6">
                    <a:tint val="1000"/>
                  </a:schemeClr>
                </a:solidFill>
                <a:effectLst>
                  <a:glow rad="228600">
                    <a:schemeClr val="accent6">
                      <a:satMod val="175000"/>
                      <a:alpha val="40000"/>
                    </a:schemeClr>
                  </a:glow>
                </a:effectLst>
              </a:rPr>
              <a:t>Sistema Digestivo</a:t>
            </a:r>
            <a:endParaRPr lang="es-ES" sz="5400" b="1" cap="none" spc="50" dirty="0">
              <a:ln w="12700" cmpd="sng">
                <a:solidFill>
                  <a:schemeClr val="accent6">
                    <a:satMod val="120000"/>
                    <a:shade val="80000"/>
                  </a:schemeClr>
                </a:solidFill>
                <a:prstDash val="solid"/>
              </a:ln>
              <a:solidFill>
                <a:schemeClr val="accent6">
                  <a:tint val="1000"/>
                </a:schemeClr>
              </a:solidFill>
              <a:effectLst>
                <a:glow rad="228600">
                  <a:schemeClr val="accent6">
                    <a:satMod val="175000"/>
                    <a:alpha val="40000"/>
                  </a:schemeClr>
                </a:glo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a:off x="4000496" y="357166"/>
            <a:ext cx="4929222" cy="923330"/>
          </a:xfrm>
          <a:prstGeom prst="rect">
            <a:avLst/>
          </a:prstGeom>
          <a:noFill/>
          <a:scene3d>
            <a:camera prst="isometricBottomDown"/>
            <a:lightRig rig="threePt" dir="t"/>
          </a:scene3d>
          <a:sp3d>
            <a:bevelT prst="slope"/>
          </a:sp3d>
        </p:spPr>
        <p:txBody>
          <a:bodyPr wrap="squar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glow rad="228600">
                    <a:schemeClr val="accent1">
                      <a:satMod val="175000"/>
                      <a:alpha val="40000"/>
                    </a:schemeClr>
                  </a:glow>
                  <a:outerShdw blurRad="41275" dist="20320" dir="1800000" algn="tl" rotWithShape="0">
                    <a:srgbClr val="000000">
                      <a:alpha val="40000"/>
                    </a:srgbClr>
                  </a:outerShdw>
                  <a:reflection blurRad="6350" stA="55000" endA="50" endPos="85000" dir="5400000" sy="-100000" algn="bl" rotWithShape="0"/>
                </a:effectLst>
              </a:rPr>
              <a:t>Esófago</a:t>
            </a: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3 CuadroTexto"/>
          <p:cNvSpPr txBox="1"/>
          <p:nvPr/>
        </p:nvSpPr>
        <p:spPr>
          <a:xfrm>
            <a:off x="2428860" y="2214554"/>
            <a:ext cx="5715040" cy="3323987"/>
          </a:xfrm>
          <a:prstGeom prst="rect">
            <a:avLst/>
          </a:prstGeom>
          <a:ln/>
          <a:scene3d>
            <a:camera prst="isometricOffAxis1Right"/>
            <a:lightRig rig="threePt" dir="t"/>
          </a:scene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lnSpc>
                <a:spcPct val="150000"/>
              </a:lnSpc>
            </a:pPr>
            <a:r>
              <a:rPr lang="es-ES" sz="2000" dirty="0" smtClean="0">
                <a:solidFill>
                  <a:srgbClr val="FF0000"/>
                </a:solidFill>
                <a:effectLst>
                  <a:glow rad="228600">
                    <a:schemeClr val="accent3">
                      <a:satMod val="175000"/>
                      <a:alpha val="40000"/>
                    </a:schemeClr>
                  </a:glow>
                </a:effectLst>
              </a:rPr>
              <a:t>El esófago es un conducto o músculo membranoso que se extiende desde la faringe hasta el estómago. De los incisivos al cardias (porción donde el esófago se continua con el estómago) hay unos 40 cm. El esófago empieza en el cuello, atraviesa todo el tórax y pasa al abdomen a través del orificio esofágico del diafragma. </a:t>
            </a:r>
            <a:endParaRPr lang="es-ES" sz="2000" dirty="0">
              <a:solidFill>
                <a:srgbClr val="FF0000"/>
              </a:solidFill>
              <a:effectLst>
                <a:glow rad="228600">
                  <a:schemeClr val="accent3">
                    <a:satMod val="175000"/>
                    <a:alpha val="40000"/>
                  </a:schemeClr>
                </a:glow>
              </a:effectLst>
            </a:endParaRPr>
          </a:p>
        </p:txBody>
      </p:sp>
      <p:cxnSp>
        <p:nvCxnSpPr>
          <p:cNvPr id="6" name="5 Conector recto de flecha"/>
          <p:cNvCxnSpPr/>
          <p:nvPr/>
        </p:nvCxnSpPr>
        <p:spPr>
          <a:xfrm rot="10800000">
            <a:off x="1214414" y="428604"/>
            <a:ext cx="2286016" cy="171451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a:off x="5214942" y="357166"/>
            <a:ext cx="2994346" cy="923330"/>
          </a:xfrm>
          <a:prstGeom prst="rect">
            <a:avLst/>
          </a:prstGeom>
          <a:noFill/>
        </p:spPr>
        <p:txBody>
          <a:bodyPr wrap="none" lIns="91440" tIns="45720" rIns="91440" bIns="45720">
            <a:prstTxWarp prst="textChevronInverted">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dirty="0" smtClean="0">
                <a:ln/>
                <a:solidFill>
                  <a:schemeClr val="accent3"/>
                </a:solidFill>
                <a:effectLst>
                  <a:glow rad="228600">
                    <a:schemeClr val="accent2">
                      <a:satMod val="175000"/>
                      <a:alpha val="40000"/>
                    </a:schemeClr>
                  </a:glow>
                  <a:reflection blurRad="6350" stA="60000" endA="900" endPos="60000" dist="29997" dir="5400000" sy="-100000" algn="bl" rotWithShape="0"/>
                </a:effectLst>
              </a:rPr>
              <a:t>Estómago</a:t>
            </a:r>
            <a:endParaRPr lang="es-ES" sz="5400" b="1" cap="none" spc="0" dirty="0">
              <a:ln/>
              <a:solidFill>
                <a:schemeClr val="accent3"/>
              </a:solidFill>
              <a:effectLst>
                <a:glow rad="228600">
                  <a:schemeClr val="accent2">
                    <a:satMod val="175000"/>
                    <a:alpha val="40000"/>
                  </a:schemeClr>
                </a:glow>
                <a:reflection blurRad="6350" stA="60000" endA="900" endPos="60000" dist="29997" dir="5400000" sy="-100000" algn="bl" rotWithShape="0"/>
              </a:effectLst>
            </a:endParaRPr>
          </a:p>
        </p:txBody>
      </p:sp>
      <p:sp>
        <p:nvSpPr>
          <p:cNvPr id="4" name="3 CuadroTexto"/>
          <p:cNvSpPr txBox="1"/>
          <p:nvPr/>
        </p:nvSpPr>
        <p:spPr>
          <a:xfrm>
            <a:off x="2571736" y="1500174"/>
            <a:ext cx="5786478" cy="4654223"/>
          </a:xfrm>
          <a:prstGeom prst="rect">
            <a:avLst/>
          </a:prstGeom>
          <a:noFill/>
        </p:spPr>
        <p:txBody>
          <a:bodyPr wrap="square" rtlCol="0">
            <a:spAutoFit/>
          </a:bodyPr>
          <a:lstStyle/>
          <a:p>
            <a:pPr algn="just">
              <a:lnSpc>
                <a:spcPct val="150000"/>
              </a:lnSpc>
            </a:pPr>
            <a:r>
              <a:rPr lang="es-ES" sz="2000" b="1" dirty="0" smtClean="0">
                <a:solidFill>
                  <a:srgbClr val="FFFF00"/>
                </a:solidFill>
                <a:latin typeface="Bookman Old Style" pitchFamily="18" charset="0"/>
              </a:rPr>
              <a:t>El estómago es un órgano en el que se acumula comida. Varía de forma según el estado de repleción (cantidad de contenido alimenticio presente en la cavidad gástrica) en que se halla, habitualmente tiene forma de J. Consta de varias partes que son : </a:t>
            </a:r>
            <a:r>
              <a:rPr lang="es-ES" sz="2000" b="1" dirty="0" err="1" smtClean="0">
                <a:solidFill>
                  <a:srgbClr val="FFFF00"/>
                </a:solidFill>
                <a:latin typeface="Bookman Old Style" pitchFamily="18" charset="0"/>
              </a:rPr>
              <a:t>fundus</a:t>
            </a:r>
            <a:r>
              <a:rPr lang="es-ES" sz="2000" b="1" dirty="0" smtClean="0">
                <a:solidFill>
                  <a:srgbClr val="FFFF00"/>
                </a:solidFill>
                <a:latin typeface="Bookman Old Style" pitchFamily="18" charset="0"/>
              </a:rPr>
              <a:t>, cuerpo, antro y píloro. Su borde menos extenso se denomina curvatura menor y la otra, curvatura mayor.</a:t>
            </a:r>
            <a:endParaRPr lang="es-ES" sz="2000" b="1" dirty="0">
              <a:solidFill>
                <a:srgbClr val="FFFF00"/>
              </a:solidFill>
              <a:latin typeface="Bookman Old Style" pitchFamily="18" charset="0"/>
            </a:endParaRPr>
          </a:p>
        </p:txBody>
      </p:sp>
      <p:cxnSp>
        <p:nvCxnSpPr>
          <p:cNvPr id="6" name="5 Conector recto de flecha"/>
          <p:cNvCxnSpPr/>
          <p:nvPr/>
        </p:nvCxnSpPr>
        <p:spPr>
          <a:xfrm rot="10800000" flipV="1">
            <a:off x="1857356" y="714356"/>
            <a:ext cx="2714644" cy="121444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a:off x="3214678" y="4786322"/>
            <a:ext cx="5249322" cy="923330"/>
          </a:xfrm>
          <a:prstGeom prst="rect">
            <a:avLst/>
          </a:prstGeom>
          <a:noFill/>
          <a:effectLst>
            <a:innerShdw blurRad="63500" dist="50800" dir="16200000">
              <a:prstClr val="black">
                <a:alpha val="50000"/>
              </a:prstClr>
            </a:innerShdw>
          </a:effectLst>
          <a:scene3d>
            <a:camera prst="orthographicFront"/>
            <a:lightRig rig="flat" dir="tl"/>
          </a:scene3d>
          <a:sp3d>
            <a:bevelT prst="relaxedInset"/>
          </a:sp3d>
        </p:spPr>
        <p:txBody>
          <a:bodyPr wrap="none" lIns="91440" tIns="45720" rIns="91440" bIns="45720">
            <a:prstTxWarp prst="textChevron">
              <a:avLst/>
            </a:prstTxWarp>
            <a:spAutoFit/>
            <a:sp3d contourW="19050" prstMaterial="clear">
              <a:bevelT w="50800" h="50800"/>
              <a:contourClr>
                <a:schemeClr val="accent5">
                  <a:tint val="70000"/>
                  <a:satMod val="180000"/>
                  <a:alpha val="70000"/>
                </a:schemeClr>
              </a:contourClr>
            </a:sp3d>
          </a:bodyPr>
          <a:lstStyle/>
          <a:p>
            <a:pPr algn="ctr"/>
            <a:r>
              <a:rPr lang="es-ES" sz="5400" b="1" cap="none" spc="0" dirty="0" smtClean="0">
                <a:ln/>
                <a:solidFill>
                  <a:schemeClr val="accent5">
                    <a:tint val="50000"/>
                    <a:satMod val="180000"/>
                  </a:schemeClr>
                </a:solidFill>
                <a:effectLst>
                  <a:glow rad="228600">
                    <a:schemeClr val="accent6">
                      <a:satMod val="175000"/>
                      <a:alpha val="40000"/>
                    </a:schemeClr>
                  </a:glow>
                </a:effectLst>
              </a:rPr>
              <a:t>Intestino</a:t>
            </a:r>
            <a:r>
              <a:rPr lang="es-ES" sz="5400" b="1" cap="none" spc="0" dirty="0" smtClean="0">
                <a:ln/>
                <a:solidFill>
                  <a:schemeClr val="accent5">
                    <a:tint val="50000"/>
                    <a:satMod val="180000"/>
                  </a:schemeClr>
                </a:solidFill>
                <a:effectLst>
                  <a:glow rad="228600">
                    <a:schemeClr val="accent5">
                      <a:satMod val="175000"/>
                      <a:alpha val="40000"/>
                    </a:schemeClr>
                  </a:glow>
                </a:effectLst>
              </a:rPr>
              <a:t> </a:t>
            </a:r>
            <a:r>
              <a:rPr lang="es-ES" sz="5400" b="1" cap="none" spc="0" dirty="0" smtClean="0">
                <a:ln/>
                <a:solidFill>
                  <a:schemeClr val="accent5">
                    <a:tint val="50000"/>
                    <a:satMod val="180000"/>
                  </a:schemeClr>
                </a:solidFill>
                <a:effectLst>
                  <a:glow rad="228600">
                    <a:schemeClr val="accent6">
                      <a:satMod val="175000"/>
                      <a:alpha val="40000"/>
                    </a:schemeClr>
                  </a:glow>
                </a:effectLst>
              </a:rPr>
              <a:t>Delgado</a:t>
            </a:r>
            <a:endParaRPr lang="es-ES" sz="5400" b="1" cap="none" spc="0" dirty="0">
              <a:ln/>
              <a:solidFill>
                <a:schemeClr val="accent5">
                  <a:tint val="50000"/>
                  <a:satMod val="180000"/>
                </a:schemeClr>
              </a:solidFill>
              <a:effectLst>
                <a:glow rad="228600">
                  <a:schemeClr val="accent6">
                    <a:satMod val="175000"/>
                    <a:alpha val="40000"/>
                  </a:schemeClr>
                </a:glow>
              </a:effectLst>
            </a:endParaRPr>
          </a:p>
        </p:txBody>
      </p:sp>
      <p:sp>
        <p:nvSpPr>
          <p:cNvPr id="4" name="3 CuadroTexto"/>
          <p:cNvSpPr txBox="1"/>
          <p:nvPr/>
        </p:nvSpPr>
        <p:spPr>
          <a:xfrm>
            <a:off x="3000364" y="1214422"/>
            <a:ext cx="5286412" cy="3046988"/>
          </a:xfrm>
          <a:prstGeom prst="rect">
            <a:avLst/>
          </a:prstGeom>
          <a:effectLst>
            <a:outerShdw blurRad="40000" dist="20000" dir="5400000" rotWithShape="0">
              <a:srgbClr val="000000">
                <a:alpha val="38000"/>
              </a:srgbClr>
            </a:outerShdw>
            <a:softEdge rad="635000"/>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ES" sz="2400" b="1" dirty="0" smtClean="0">
                <a:solidFill>
                  <a:schemeClr val="accent6">
                    <a:lumMod val="75000"/>
                  </a:schemeClr>
                </a:solidFill>
                <a:latin typeface="Californian FB" pitchFamily="18" charset="0"/>
              </a:rPr>
              <a:t>El intestino delgado comienza en el duodeno (tras el píloro) y termina en la válvula ileocecal, por la que se une a la primera parte del intestino grueso. Su longitud es variable y su calibre disminuye progresivamente desde su origen hasta la válvula ileocecal y mide de 6 a 7 metros de longitud.</a:t>
            </a:r>
            <a:endParaRPr lang="es-ES" sz="2400" b="1" dirty="0">
              <a:solidFill>
                <a:schemeClr val="accent6">
                  <a:lumMod val="75000"/>
                </a:schemeClr>
              </a:solidFill>
              <a:latin typeface="Californian FB" pitchFamily="18" charset="0"/>
            </a:endParaRPr>
          </a:p>
        </p:txBody>
      </p:sp>
      <p:cxnSp>
        <p:nvCxnSpPr>
          <p:cNvPr id="6" name="5 Conector recto de flecha"/>
          <p:cNvCxnSpPr/>
          <p:nvPr/>
        </p:nvCxnSpPr>
        <p:spPr>
          <a:xfrm rot="10800000">
            <a:off x="1071538" y="5000636"/>
            <a:ext cx="1857388" cy="7143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rot="717351">
            <a:off x="3971022" y="859723"/>
            <a:ext cx="4948599" cy="923330"/>
          </a:xfrm>
          <a:prstGeom prst="rect">
            <a:avLst/>
          </a:prstGeom>
          <a:noFill/>
          <a:effectLst>
            <a:softEdge rad="635000"/>
          </a:effectLst>
        </p:spPr>
        <p:txBody>
          <a:bodyPr wrap="none" lIns="91440" tIns="45720" rIns="91440" bIns="45720">
            <a:prstTxWarp prst="textInflat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3">
                      <a:satMod val="175000"/>
                      <a:alpha val="40000"/>
                    </a:schemeClr>
                  </a:glow>
                  <a:outerShdw blurRad="50800" dist="39000" dir="5460000" algn="tl">
                    <a:srgbClr val="000000">
                      <a:alpha val="38000"/>
                    </a:srgbClr>
                  </a:outerShdw>
                </a:effectLst>
              </a:rPr>
              <a:t>Intestino Grueso</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3">
                    <a:satMod val="175000"/>
                    <a:alpha val="40000"/>
                  </a:schemeClr>
                </a:glow>
                <a:outerShdw blurRad="50800" dist="39000" dir="5460000" algn="tl">
                  <a:srgbClr val="000000">
                    <a:alpha val="38000"/>
                  </a:srgbClr>
                </a:outerShdw>
              </a:effectLst>
            </a:endParaRPr>
          </a:p>
        </p:txBody>
      </p:sp>
      <p:sp>
        <p:nvSpPr>
          <p:cNvPr id="4" name="3 CuadroTexto"/>
          <p:cNvSpPr txBox="1"/>
          <p:nvPr/>
        </p:nvSpPr>
        <p:spPr>
          <a:xfrm>
            <a:off x="3143240" y="2285992"/>
            <a:ext cx="5357850" cy="3970318"/>
          </a:xfrm>
          <a:prstGeom prst="rect">
            <a:avLst/>
          </a:prstGeom>
          <a:effectLst>
            <a:outerShdw blurRad="152400" dist="317500" dir="5400000" sx="90000" sy="-19000" rotWithShape="0">
              <a:prstClr val="black">
                <a:alpha val="15000"/>
              </a:prstClr>
            </a:outerShdw>
            <a:softEdge rad="127000"/>
          </a:effectLst>
          <a:scene3d>
            <a:camera prst="orthographicFront"/>
            <a:lightRig rig="threePt" dir="t"/>
          </a:scene3d>
          <a:sp3d>
            <a:bevelT prst="slope"/>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s-ES" sz="2400" dirty="0" smtClean="0">
                <a:solidFill>
                  <a:schemeClr val="accent3">
                    <a:lumMod val="50000"/>
                  </a:schemeClr>
                </a:solidFill>
              </a:rPr>
              <a:t>El intestino grueso se inicia a partir de la válvula ileocecal en un fondo de saco denominado ciego de donde sale el apéndice vermiforme y termina en el recto. colon sigmoideo, recto y ano. El recto es la parte terminal del tubo digestivo.</a:t>
            </a:r>
            <a:endParaRPr lang="es-ES" sz="2400" dirty="0">
              <a:solidFill>
                <a:schemeClr val="accent3">
                  <a:lumMod val="50000"/>
                </a:schemeClr>
              </a:solidFill>
            </a:endParaRPr>
          </a:p>
        </p:txBody>
      </p:sp>
      <p:cxnSp>
        <p:nvCxnSpPr>
          <p:cNvPr id="6" name="5 Conector recto de flecha"/>
          <p:cNvCxnSpPr/>
          <p:nvPr/>
        </p:nvCxnSpPr>
        <p:spPr>
          <a:xfrm rot="10800000" flipV="1">
            <a:off x="1928794" y="1428736"/>
            <a:ext cx="1643074" cy="142876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rot="2194888">
            <a:off x="5576662" y="1013468"/>
            <a:ext cx="2747420" cy="923330"/>
          </a:xfrm>
          <a:prstGeom prst="rect">
            <a:avLst/>
          </a:prstGeom>
          <a:noFill/>
        </p:spPr>
        <p:txBody>
          <a:bodyPr wrap="none" lIns="91440" tIns="45720" rIns="91440" bIns="45720">
            <a:prstTxWarp prst="textCanDown">
              <a:avLst/>
            </a:prstTxWarp>
            <a:spAutoFit/>
          </a:bodyPr>
          <a:lstStyle/>
          <a:p>
            <a:pPr algn="ctr"/>
            <a:r>
              <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reflection blurRad="6350" stA="55000" endA="50" endPos="85000" dist="60007" dir="5400000" sy="-100000" algn="bl" rotWithShape="0"/>
                </a:effectLst>
              </a:rPr>
              <a:t>Páncreas</a:t>
            </a:r>
            <a:endParaRPr lang="es-E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reflection blurRad="6350" stA="55000" endA="50" endPos="85000" dist="60007" dir="5400000" sy="-100000" algn="bl" rotWithShape="0"/>
              </a:effectLst>
            </a:endParaRPr>
          </a:p>
        </p:txBody>
      </p:sp>
      <p:sp>
        <p:nvSpPr>
          <p:cNvPr id="4" name="3 CuadroTexto"/>
          <p:cNvSpPr txBox="1"/>
          <p:nvPr/>
        </p:nvSpPr>
        <p:spPr>
          <a:xfrm>
            <a:off x="2285984" y="2357430"/>
            <a:ext cx="4500594" cy="4199611"/>
          </a:xfrm>
          <a:prstGeom prst="rect">
            <a:avLst/>
          </a:prstGeom>
          <a:noFill/>
          <a:ln>
            <a:solidFill>
              <a:srgbClr val="FFC000"/>
            </a:solidFill>
          </a:ln>
          <a:effectLst>
            <a:softEdge rad="317500"/>
          </a:effectLst>
        </p:spPr>
        <p:txBody>
          <a:bodyPr wrap="square" rtlCol="0">
            <a:spAutoFit/>
          </a:bodyPr>
          <a:lstStyle/>
          <a:p>
            <a:pPr algn="just">
              <a:lnSpc>
                <a:spcPct val="150000"/>
              </a:lnSpc>
            </a:pPr>
            <a:r>
              <a:rPr lang="es-ES" sz="2000" dirty="0" smtClean="0">
                <a:solidFill>
                  <a:schemeClr val="accent5">
                    <a:lumMod val="60000"/>
                    <a:lumOff val="40000"/>
                  </a:schemeClr>
                </a:solidFill>
                <a:effectLst>
                  <a:glow rad="101600">
                    <a:schemeClr val="accent3">
                      <a:satMod val="175000"/>
                      <a:alpha val="40000"/>
                    </a:schemeClr>
                  </a:glow>
                </a:effectLst>
              </a:rPr>
              <a:t>Es una glándula íntimamente relacionada con el duodeno, es de origen mixto, segrega hormonas a la sangre para controlar los azúcares y jugo pancreático que se vierte al intestino a través del conducto pancreático, e interviene y facilita la digestión, sus secreciones son de gran importancia en la digestión de los alimentos.</a:t>
            </a:r>
            <a:endParaRPr lang="es-ES" sz="2000" dirty="0">
              <a:solidFill>
                <a:schemeClr val="accent5">
                  <a:lumMod val="60000"/>
                  <a:lumOff val="40000"/>
                </a:schemeClr>
              </a:solidFill>
              <a:effectLst>
                <a:glow rad="101600">
                  <a:schemeClr val="accent3">
                    <a:satMod val="175000"/>
                    <a:alpha val="40000"/>
                  </a:schemeClr>
                </a:glow>
              </a:effectLst>
            </a:endParaRPr>
          </a:p>
        </p:txBody>
      </p:sp>
      <p:cxnSp>
        <p:nvCxnSpPr>
          <p:cNvPr id="6" name="5 Conector recto de flecha"/>
          <p:cNvCxnSpPr/>
          <p:nvPr/>
        </p:nvCxnSpPr>
        <p:spPr>
          <a:xfrm rot="10800000" flipV="1">
            <a:off x="2" y="1071546"/>
            <a:ext cx="4786313" cy="270111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rot="1169866">
            <a:off x="3643306" y="714356"/>
            <a:ext cx="3908702" cy="994768"/>
          </a:xfrm>
          <a:prstGeom prst="rect">
            <a:avLst/>
          </a:prstGeom>
          <a:noFill/>
          <a:scene3d>
            <a:camera prst="perspectiveHeroicExtremeRightFacing"/>
            <a:lightRig rig="threePt" dir="t"/>
          </a:scene3d>
        </p:spPr>
        <p:txBody>
          <a:bodyPr wrap="none" lIns="91440" tIns="45720" rIns="91440" bIns="45720">
            <a:prstTxWarp prst="textArchDown">
              <a:avLst/>
            </a:prstTxWarp>
            <a:spAutoFit/>
          </a:bodyPr>
          <a:lstStyle/>
          <a:p>
            <a:pPr algn="ctr"/>
            <a:r>
              <a:rPr lang="es-E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3">
                      <a:satMod val="175000"/>
                      <a:alpha val="40000"/>
                    </a:schemeClr>
                  </a:glow>
                  <a:outerShdw blurRad="50800" dist="40000" dir="5400000" algn="tl" rotWithShape="0">
                    <a:srgbClr val="000000">
                      <a:shade val="5000"/>
                      <a:satMod val="120000"/>
                      <a:alpha val="33000"/>
                    </a:srgbClr>
                  </a:outerShdw>
                </a:effectLst>
              </a:rPr>
              <a:t>Hígado</a:t>
            </a:r>
            <a:endParaRPr lang="es-E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3">
                    <a:satMod val="175000"/>
                    <a:alpha val="40000"/>
                  </a:schemeClr>
                </a:glow>
                <a:outerShdw blurRad="50800" dist="40000" dir="5400000" algn="tl" rotWithShape="0">
                  <a:srgbClr val="000000">
                    <a:shade val="5000"/>
                    <a:satMod val="120000"/>
                    <a:alpha val="33000"/>
                  </a:srgbClr>
                </a:outerShdw>
              </a:effectLst>
            </a:endParaRPr>
          </a:p>
        </p:txBody>
      </p:sp>
      <p:cxnSp>
        <p:nvCxnSpPr>
          <p:cNvPr id="5" name="4 Conector recto de flecha"/>
          <p:cNvCxnSpPr/>
          <p:nvPr/>
        </p:nvCxnSpPr>
        <p:spPr>
          <a:xfrm rot="10800000" flipV="1">
            <a:off x="642910" y="1571612"/>
            <a:ext cx="3643338" cy="21431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 name="5 CuadroTexto"/>
          <p:cNvSpPr txBox="1"/>
          <p:nvPr/>
        </p:nvSpPr>
        <p:spPr>
          <a:xfrm>
            <a:off x="2786050" y="2571744"/>
            <a:ext cx="4786346" cy="3785845"/>
          </a:xfrm>
          <a:prstGeom prst="rect">
            <a:avLst/>
          </a:prstGeom>
          <a:noFill/>
          <a:ln>
            <a:solidFill>
              <a:schemeClr val="accent6">
                <a:lumMod val="75000"/>
              </a:schemeClr>
            </a:solidFill>
          </a:ln>
        </p:spPr>
        <p:txBody>
          <a:bodyPr wrap="square" rtlCol="0">
            <a:spAutoFit/>
          </a:bodyPr>
          <a:lstStyle/>
          <a:p>
            <a:pPr algn="just">
              <a:lnSpc>
                <a:spcPct val="150000"/>
              </a:lnSpc>
            </a:pPr>
            <a:r>
              <a:rPr lang="es-ES" dirty="0" smtClean="0">
                <a:solidFill>
                  <a:srgbClr val="FFC000"/>
                </a:solidFill>
                <a:effectLst>
                  <a:glow rad="139700">
                    <a:schemeClr val="accent6">
                      <a:satMod val="175000"/>
                      <a:alpha val="40000"/>
                    </a:schemeClr>
                  </a:glow>
                </a:effectLst>
                <a:latin typeface="Comic Sans MS" pitchFamily="66" charset="0"/>
              </a:rPr>
              <a:t>El hígado es la mayor víscera del cuerpo. Pesa 1500 gramos. Consta de cuatro lóbulos, derecho, izquierdo, cuadrado y caudado; los cuales a su vez se dividen en segmentos. Las vías biliares son las vías excretoras del hígado, por ellas la bilis es conducida al duodeno. Es de forma ovalada o ligeramente piriforme y su diámetro mayor es de unos 5 a 7 cm.</a:t>
            </a:r>
            <a:endParaRPr lang="es-ES" dirty="0">
              <a:solidFill>
                <a:srgbClr val="FFC000"/>
              </a:solidFill>
              <a:effectLst>
                <a:glow rad="139700">
                  <a:schemeClr val="accent6">
                    <a:satMod val="175000"/>
                    <a:alpha val="40000"/>
                  </a:schemeClr>
                </a:glow>
              </a:effectLst>
              <a:latin typeface="Comic Sans MS" pitchFamily="66" charset="0"/>
            </a:endParaRPr>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es.dreamstime.com/sistema-digestivo-y-neurona-humanos-thumb6285774.jpg"/>
          <p:cNvPicPr>
            <a:picLocks noChangeAspect="1" noChangeArrowheads="1"/>
          </p:cNvPicPr>
          <p:nvPr/>
        </p:nvPicPr>
        <p:blipFill>
          <a:blip r:embed="rId2"/>
          <a:srcRect/>
          <a:stretch>
            <a:fillRect/>
          </a:stretch>
        </p:blipFill>
        <p:spPr bwMode="auto">
          <a:xfrm>
            <a:off x="0" y="0"/>
            <a:ext cx="9144026" cy="6858000"/>
          </a:xfrm>
          <a:prstGeom prst="rect">
            <a:avLst/>
          </a:prstGeom>
          <a:noFill/>
          <a:ln>
            <a:solidFill>
              <a:srgbClr val="FFFF00"/>
            </a:solidFill>
          </a:ln>
          <a:scene3d>
            <a:camera prst="orthographicFront"/>
            <a:lightRig rig="threePt" dir="t"/>
          </a:scene3d>
          <a:sp3d>
            <a:bevelT w="139700" prst="cross"/>
          </a:sp3d>
        </p:spPr>
      </p:pic>
      <p:sp>
        <p:nvSpPr>
          <p:cNvPr id="3" name="2 Rectángulo"/>
          <p:cNvSpPr/>
          <p:nvPr/>
        </p:nvSpPr>
        <p:spPr>
          <a:xfrm>
            <a:off x="5929322" y="642918"/>
            <a:ext cx="2775747" cy="923330"/>
          </a:xfrm>
          <a:prstGeom prst="rect">
            <a:avLst/>
          </a:prstGeom>
          <a:noFill/>
        </p:spPr>
        <p:txBody>
          <a:bodyPr wrap="square" lIns="91440" tIns="45720" rIns="91440" bIns="45720">
            <a:prstTxWarp prst="textTriangleInverted">
              <a:avLst/>
            </a:prstTxWarp>
            <a:spAutoFit/>
            <a:scene3d>
              <a:camera prst="isometricTopUp"/>
              <a:lightRig rig="threePt" dir="t"/>
            </a:scene3d>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6">
                      <a:satMod val="175000"/>
                      <a:alpha val="40000"/>
                    </a:schemeClr>
                  </a:glow>
                  <a:reflection blurRad="12700" stA="28000" endPos="45000" dist="1000" dir="5400000" sy="-100000" algn="bl" rotWithShape="0"/>
                </a:effectLst>
              </a:rPr>
              <a:t>Bazo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6">
                    <a:satMod val="175000"/>
                    <a:alpha val="40000"/>
                  </a:schemeClr>
                </a:glow>
                <a:reflection blurRad="12700" stA="28000" endPos="45000" dist="1000" dir="5400000" sy="-100000" algn="bl" rotWithShape="0"/>
              </a:effectLst>
            </a:endParaRPr>
          </a:p>
        </p:txBody>
      </p:sp>
      <p:sp>
        <p:nvSpPr>
          <p:cNvPr id="4" name="3 CuadroTexto"/>
          <p:cNvSpPr txBox="1"/>
          <p:nvPr/>
        </p:nvSpPr>
        <p:spPr>
          <a:xfrm>
            <a:off x="2857488" y="2285992"/>
            <a:ext cx="5715040" cy="3970318"/>
          </a:xfrm>
          <a:prstGeom prst="rect">
            <a:avLst/>
          </a:prstGeom>
          <a:noFill/>
        </p:spPr>
        <p:txBody>
          <a:bodyPr wrap="square" rtlCol="0">
            <a:spAutoFit/>
          </a:bodyPr>
          <a:lstStyle/>
          <a:p>
            <a:pPr algn="just">
              <a:lnSpc>
                <a:spcPct val="150000"/>
              </a:lnSpc>
            </a:pPr>
            <a:r>
              <a:rPr lang="es-ES" sz="2400" dirty="0" smtClean="0">
                <a:solidFill>
                  <a:srgbClr val="7030A0"/>
                </a:solidFill>
                <a:effectLst>
                  <a:glow rad="228600">
                    <a:schemeClr val="accent3">
                      <a:satMod val="175000"/>
                      <a:alpha val="40000"/>
                    </a:schemeClr>
                  </a:glow>
                </a:effectLst>
              </a:rPr>
              <a:t>El bazo, por sus principales funciones se debería considerar un órgano del sistema circulatorio, pero por su gran capacidad de absorción de nutrientes por vía sanguínea, se le puede sumar a las glándulas anexas del aparato digestivo. Su tamaño depende de la cantidad de sangre que contenga.</a:t>
            </a:r>
            <a:endParaRPr lang="es-ES" sz="2400" dirty="0">
              <a:solidFill>
                <a:srgbClr val="7030A0"/>
              </a:solidFill>
              <a:effectLst>
                <a:glow rad="228600">
                  <a:schemeClr val="accent3">
                    <a:satMod val="175000"/>
                    <a:alpha val="40000"/>
                  </a:schemeClr>
                </a:glow>
              </a:effectLst>
            </a:endParaRPr>
          </a:p>
        </p:txBody>
      </p:sp>
      <p:cxnSp>
        <p:nvCxnSpPr>
          <p:cNvPr id="6" name="5 Conector recto de flecha"/>
          <p:cNvCxnSpPr/>
          <p:nvPr/>
        </p:nvCxnSpPr>
        <p:spPr>
          <a:xfrm rot="10800000" flipV="1">
            <a:off x="1500166" y="1500174"/>
            <a:ext cx="3786214" cy="107157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p:newsflash/>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409</Words>
  <Application>Microsoft Office PowerPoint</Application>
  <PresentationFormat>Presentación en pantalla (4:3)</PresentationFormat>
  <Paragraphs>15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Diapositiva 2</vt:lpstr>
      <vt:lpstr>Diapositiva 3</vt:lpstr>
      <vt:lpstr>Diapositiva 4</vt:lpstr>
      <vt:lpstr>Diapositiva 5</vt:lpstr>
      <vt:lpstr>Diapositiva 6</vt:lpstr>
      <vt:lpstr>Diapositiva 7</vt:lpstr>
      <vt:lpstr>Diapositiva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WEINY</dc:creator>
  <cp:lastModifiedBy>josue andres</cp:lastModifiedBy>
  <cp:revision>15</cp:revision>
  <dcterms:created xsi:type="dcterms:W3CDTF">2011-12-17T19:44:32Z</dcterms:created>
  <dcterms:modified xsi:type="dcterms:W3CDTF">2011-12-19T22:34:08Z</dcterms:modified>
</cp:coreProperties>
</file>