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1309B-49F6-4967-BA48-6ADCDE2910FC}" type="datetimeFigureOut">
              <a:rPr lang="es-MX" smtClean="0"/>
              <a:t>17/12/2011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438D0-EA29-40A9-96B9-0B6EAA7735B5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438D0-EA29-40A9-96B9-0B6EAA7735B5}" type="slidenum">
              <a:rPr lang="es-MX" smtClean="0"/>
              <a:t>9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67240-8237-4CA3-833C-4AEA778F0A84}" type="datetimeFigureOut">
              <a:rPr lang="es-MX" smtClean="0"/>
              <a:t>17/12/2011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4E5C-A228-48A4-AF2B-0C8EFCC245B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67240-8237-4CA3-833C-4AEA778F0A84}" type="datetimeFigureOut">
              <a:rPr lang="es-MX" smtClean="0"/>
              <a:t>17/12/2011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4E5C-A228-48A4-AF2B-0C8EFCC245B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67240-8237-4CA3-833C-4AEA778F0A84}" type="datetimeFigureOut">
              <a:rPr lang="es-MX" smtClean="0"/>
              <a:t>17/12/2011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4E5C-A228-48A4-AF2B-0C8EFCC245B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67240-8237-4CA3-833C-4AEA778F0A84}" type="datetimeFigureOut">
              <a:rPr lang="es-MX" smtClean="0"/>
              <a:t>17/12/2011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4E5C-A228-48A4-AF2B-0C8EFCC245B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67240-8237-4CA3-833C-4AEA778F0A84}" type="datetimeFigureOut">
              <a:rPr lang="es-MX" smtClean="0"/>
              <a:t>17/12/2011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4E5C-A228-48A4-AF2B-0C8EFCC245B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67240-8237-4CA3-833C-4AEA778F0A84}" type="datetimeFigureOut">
              <a:rPr lang="es-MX" smtClean="0"/>
              <a:t>17/12/2011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4E5C-A228-48A4-AF2B-0C8EFCC245B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67240-8237-4CA3-833C-4AEA778F0A84}" type="datetimeFigureOut">
              <a:rPr lang="es-MX" smtClean="0"/>
              <a:t>17/12/2011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4E5C-A228-48A4-AF2B-0C8EFCC245B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67240-8237-4CA3-833C-4AEA778F0A84}" type="datetimeFigureOut">
              <a:rPr lang="es-MX" smtClean="0"/>
              <a:t>17/12/2011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4E5C-A228-48A4-AF2B-0C8EFCC245B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67240-8237-4CA3-833C-4AEA778F0A84}" type="datetimeFigureOut">
              <a:rPr lang="es-MX" smtClean="0"/>
              <a:t>17/12/2011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4E5C-A228-48A4-AF2B-0C8EFCC245B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67240-8237-4CA3-833C-4AEA778F0A84}" type="datetimeFigureOut">
              <a:rPr lang="es-MX" smtClean="0"/>
              <a:t>17/12/2011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4E5C-A228-48A4-AF2B-0C8EFCC245B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67240-8237-4CA3-833C-4AEA778F0A84}" type="datetimeFigureOut">
              <a:rPr lang="es-MX" smtClean="0"/>
              <a:t>17/12/2011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4E5C-A228-48A4-AF2B-0C8EFCC245B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67240-8237-4CA3-833C-4AEA778F0A84}" type="datetimeFigureOut">
              <a:rPr lang="es-MX" smtClean="0"/>
              <a:t>17/12/2011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44E5C-A228-48A4-AF2B-0C8EFCC245B3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accent6">
                    <a:lumMod val="75000"/>
                  </a:schemeClr>
                </a:solidFill>
              </a:rPr>
              <a:t>DATOS GENERALES DE LOS PLANETAS DEL SISTEMA SOLAR</a:t>
            </a:r>
            <a:endParaRPr lang="es-MX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944"/>
          </a:xfrm>
        </p:spPr>
        <p:txBody>
          <a:bodyPr/>
          <a:lstStyle/>
          <a:p>
            <a:r>
              <a:rPr lang="es-MX" dirty="0" smtClean="0">
                <a:solidFill>
                  <a:schemeClr val="accent6">
                    <a:lumMod val="75000"/>
                  </a:schemeClr>
                </a:solidFill>
              </a:rPr>
              <a:t>REMIGIO MONTENEGRO M</a:t>
            </a:r>
            <a:r>
              <a:rPr lang="es-MX" dirty="0" smtClean="0"/>
              <a:t>. 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0070C0"/>
          </a:solidFill>
        </p:spPr>
        <p:txBody>
          <a:bodyPr/>
          <a:lstStyle/>
          <a:p>
            <a:r>
              <a:rPr lang="es-MX" dirty="0" smtClean="0"/>
              <a:t>VENUS</a:t>
            </a:r>
            <a:endParaRPr lang="es-MX" dirty="0"/>
          </a:p>
        </p:txBody>
      </p:sp>
      <p:pic>
        <p:nvPicPr>
          <p:cNvPr id="4" name="3 Marcador de contenido" descr="Venus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340768"/>
            <a:ext cx="3888432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323528" y="1340768"/>
          <a:ext cx="4680520" cy="4890646"/>
        </p:xfrm>
        <a:graphic>
          <a:graphicData uri="http://schemas.openxmlformats.org/drawingml/2006/table">
            <a:tbl>
              <a:tblPr/>
              <a:tblGrid>
                <a:gridCol w="2361730"/>
                <a:gridCol w="1159395"/>
                <a:gridCol w="1159395"/>
              </a:tblGrid>
              <a:tr h="421398">
                <a:tc gridSpan="2">
                  <a:txBody>
                    <a:bodyPr/>
                    <a:lstStyle/>
                    <a:p>
                      <a:r>
                        <a:rPr lang="es-MX" sz="1800" dirty="0"/>
                        <a:t>Datos </a:t>
                      </a:r>
                      <a:r>
                        <a:rPr lang="es-MX" sz="1800" dirty="0" err="1" smtClean="0"/>
                        <a:t>so</a:t>
                      </a:r>
                      <a:r>
                        <a:rPr lang="es-MX" sz="1800" dirty="0" err="1" smtClean="0">
                          <a:solidFill>
                            <a:schemeClr val="bg1"/>
                          </a:solidFill>
                        </a:rPr>
                        <a:t>DATOS</a:t>
                      </a:r>
                      <a:r>
                        <a:rPr lang="es-MX" sz="1800" baseline="0" dirty="0" smtClean="0">
                          <a:solidFill>
                            <a:schemeClr val="bg1"/>
                          </a:solidFill>
                        </a:rPr>
                        <a:t> GENERALES</a:t>
                      </a:r>
                      <a:endParaRPr lang="es-MX" sz="1800" dirty="0"/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dirty="0"/>
                        <a:t>La Tierra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577423">
                <a:tc>
                  <a:txBody>
                    <a:bodyPr/>
                    <a:lstStyle/>
                    <a:p>
                      <a:pPr algn="ctr"/>
                      <a:r>
                        <a:rPr lang="es-MX" sz="1800" b="1">
                          <a:latin typeface="Arial"/>
                        </a:rPr>
                        <a:t>Tamaño:</a:t>
                      </a:r>
                      <a:r>
                        <a:rPr lang="es-MX" sz="1800">
                          <a:latin typeface="Arial"/>
                        </a:rPr>
                        <a:t> radio ecuatorial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6.052 km.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6.378 km.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B0A0"/>
                    </a:solidFill>
                  </a:tcPr>
                </a:tc>
              </a:tr>
              <a:tr h="824350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>
                          <a:latin typeface="Arial"/>
                        </a:rPr>
                        <a:t>Distancia</a:t>
                      </a:r>
                      <a:r>
                        <a:rPr lang="es-MX" sz="1800" dirty="0">
                          <a:latin typeface="Arial"/>
                        </a:rPr>
                        <a:t> media al Sol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108.200.000 km.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149.600.000 km.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B0A0"/>
                    </a:solidFill>
                  </a:tcPr>
                </a:tc>
              </a:tr>
              <a:tr h="824350">
                <a:tc>
                  <a:txBody>
                    <a:bodyPr/>
                    <a:lstStyle/>
                    <a:p>
                      <a:pPr algn="ctr"/>
                      <a:r>
                        <a:rPr lang="es-MX" sz="1800" b="1">
                          <a:latin typeface="Arial"/>
                        </a:rPr>
                        <a:t>Dia:</a:t>
                      </a:r>
                      <a:r>
                        <a:rPr lang="es-MX" sz="1800">
                          <a:latin typeface="Arial"/>
                        </a:rPr>
                        <a:t> periodo de rotación sobre el eje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-243 días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23,93 horas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B0A0"/>
                    </a:solidFill>
                  </a:tcPr>
                </a:tc>
              </a:tr>
              <a:tr h="577423">
                <a:tc>
                  <a:txBody>
                    <a:bodyPr/>
                    <a:lstStyle/>
                    <a:p>
                      <a:pPr algn="ctr"/>
                      <a:r>
                        <a:rPr lang="es-MX" sz="1800" b="1">
                          <a:latin typeface="Arial"/>
                        </a:rPr>
                        <a:t>Año:</a:t>
                      </a:r>
                      <a:r>
                        <a:rPr lang="es-MX" sz="1800">
                          <a:latin typeface="Arial"/>
                        </a:rPr>
                        <a:t> órbita alrededor del Sol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224,7 días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365,256 días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B0A0"/>
                    </a:solidFill>
                  </a:tcPr>
                </a:tc>
              </a:tr>
              <a:tr h="824350">
                <a:tc>
                  <a:txBody>
                    <a:bodyPr/>
                    <a:lstStyle/>
                    <a:p>
                      <a:pPr algn="ctr"/>
                      <a:r>
                        <a:rPr lang="es-MX" sz="1800" b="1">
                          <a:latin typeface="Arial"/>
                        </a:rPr>
                        <a:t>Temperatura</a:t>
                      </a:r>
                      <a:r>
                        <a:rPr lang="es-MX" sz="1800">
                          <a:latin typeface="Arial"/>
                        </a:rPr>
                        <a:t> media superficial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482 º C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15 º C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B0A0"/>
                    </a:solidFill>
                  </a:tcPr>
                </a:tc>
              </a:tr>
              <a:tr h="824350">
                <a:tc>
                  <a:txBody>
                    <a:bodyPr/>
                    <a:lstStyle/>
                    <a:p>
                      <a:pPr algn="ctr"/>
                      <a:r>
                        <a:rPr lang="es-MX" sz="1800" b="1">
                          <a:latin typeface="Arial"/>
                        </a:rPr>
                        <a:t>Gravedad</a:t>
                      </a:r>
                      <a:r>
                        <a:rPr lang="es-MX" sz="1800">
                          <a:latin typeface="Arial"/>
                        </a:rPr>
                        <a:t> superficial en el ecuador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8,87 m/s</a:t>
                      </a:r>
                      <a:r>
                        <a:rPr lang="es-MX" sz="1800" baseline="30000">
                          <a:latin typeface="Arial"/>
                        </a:rPr>
                        <a:t>2</a:t>
                      </a:r>
                      <a:endParaRPr lang="es-MX" sz="1800">
                        <a:latin typeface="Arial"/>
                      </a:endParaRP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latin typeface="Arial"/>
                        </a:rPr>
                        <a:t>9,78 m/s</a:t>
                      </a:r>
                      <a:r>
                        <a:rPr lang="es-MX" sz="1800" baseline="30000" dirty="0">
                          <a:latin typeface="Arial"/>
                        </a:rPr>
                        <a:t>2</a:t>
                      </a:r>
                      <a:endParaRPr lang="es-MX" sz="1800" dirty="0">
                        <a:latin typeface="Arial"/>
                      </a:endParaRP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B0A0"/>
                    </a:solidFill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rgbClr val="C00000"/>
          </a:solidFill>
        </p:spPr>
        <p:txBody>
          <a:bodyPr/>
          <a:lstStyle/>
          <a:p>
            <a:r>
              <a:rPr lang="es-MX" dirty="0" smtClean="0"/>
              <a:t>SATURNO</a:t>
            </a:r>
            <a:endParaRPr lang="es-MX" dirty="0"/>
          </a:p>
        </p:txBody>
      </p:sp>
      <p:pic>
        <p:nvPicPr>
          <p:cNvPr id="4" name="3 Marcador de contenido" descr="Saturno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772816"/>
            <a:ext cx="337185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51519" y="1772816"/>
          <a:ext cx="5040562" cy="4608510"/>
        </p:xfrm>
        <a:graphic>
          <a:graphicData uri="http://schemas.openxmlformats.org/drawingml/2006/table">
            <a:tbl>
              <a:tblPr/>
              <a:tblGrid>
                <a:gridCol w="2543402"/>
                <a:gridCol w="1248580"/>
                <a:gridCol w="1248580"/>
              </a:tblGrid>
              <a:tr h="58863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300" b="1" dirty="0">
                          <a:solidFill>
                            <a:srgbClr val="0F464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Datos sobre Saturno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A0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9080"/>
                    </a:solidFill>
                  </a:tcPr>
                </a:tc>
              </a:tr>
              <a:tr h="543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 b="1">
                          <a:latin typeface="Times New Roman"/>
                          <a:ea typeface="Times New Roman"/>
                          <a:cs typeface="Times New Roman"/>
                        </a:rPr>
                        <a:t>Tamaño:</a:t>
                      </a:r>
                      <a:r>
                        <a:rPr lang="es-MX" sz="1600">
                          <a:latin typeface="Times New Roman"/>
                          <a:ea typeface="Times New Roman"/>
                          <a:cs typeface="Times New Roman"/>
                        </a:rPr>
                        <a:t> radio ecuatorial</a:t>
                      </a:r>
                      <a:endParaRPr lang="es-MX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latin typeface="Times New Roman"/>
                          <a:ea typeface="Times New Roman"/>
                          <a:cs typeface="Times New Roman"/>
                        </a:rPr>
                        <a:t>60.268 km.</a:t>
                      </a:r>
                      <a:endParaRPr lang="es-MX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latin typeface="Times New Roman"/>
                          <a:ea typeface="Times New Roman"/>
                          <a:cs typeface="Times New Roman"/>
                        </a:rPr>
                        <a:t>6.378 km.</a:t>
                      </a:r>
                      <a:endParaRPr lang="es-MX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3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 b="1">
                          <a:latin typeface="Times New Roman"/>
                          <a:ea typeface="Times New Roman"/>
                          <a:cs typeface="Times New Roman"/>
                        </a:rPr>
                        <a:t>Distancia</a:t>
                      </a:r>
                      <a:r>
                        <a:rPr lang="es-MX" sz="1600">
                          <a:latin typeface="Times New Roman"/>
                          <a:ea typeface="Times New Roman"/>
                          <a:cs typeface="Times New Roman"/>
                        </a:rPr>
                        <a:t> media al Sol</a:t>
                      </a:r>
                      <a:endParaRPr lang="es-MX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latin typeface="Times New Roman"/>
                          <a:ea typeface="Times New Roman"/>
                          <a:cs typeface="Times New Roman"/>
                        </a:rPr>
                        <a:t>1.429.400.000 km.</a:t>
                      </a:r>
                      <a:endParaRPr lang="es-MX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latin typeface="Times New Roman"/>
                          <a:ea typeface="Times New Roman"/>
                          <a:cs typeface="Times New Roman"/>
                        </a:rPr>
                        <a:t>149.600.000 km.</a:t>
                      </a:r>
                      <a:endParaRPr lang="es-MX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3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 b="1">
                          <a:latin typeface="Times New Roman"/>
                          <a:ea typeface="Times New Roman"/>
                          <a:cs typeface="Times New Roman"/>
                        </a:rPr>
                        <a:t>Día:</a:t>
                      </a:r>
                      <a:r>
                        <a:rPr lang="es-MX" sz="1600">
                          <a:latin typeface="Times New Roman"/>
                          <a:ea typeface="Times New Roman"/>
                          <a:cs typeface="Times New Roman"/>
                        </a:rPr>
                        <a:t> periodo de rotación sobre el eje</a:t>
                      </a:r>
                      <a:endParaRPr lang="es-MX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latin typeface="Times New Roman"/>
                          <a:ea typeface="Times New Roman"/>
                          <a:cs typeface="Times New Roman"/>
                        </a:rPr>
                        <a:t>10,23 horas</a:t>
                      </a:r>
                      <a:endParaRPr lang="es-MX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latin typeface="Times New Roman"/>
                          <a:ea typeface="Times New Roman"/>
                          <a:cs typeface="Times New Roman"/>
                        </a:rPr>
                        <a:t>23,93 horas</a:t>
                      </a:r>
                      <a:endParaRPr lang="es-MX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43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 b="1">
                          <a:latin typeface="Times New Roman"/>
                          <a:ea typeface="Times New Roman"/>
                          <a:cs typeface="Times New Roman"/>
                        </a:rPr>
                        <a:t>Año:</a:t>
                      </a:r>
                      <a:r>
                        <a:rPr lang="es-MX" sz="1600">
                          <a:latin typeface="Times New Roman"/>
                          <a:ea typeface="Times New Roman"/>
                          <a:cs typeface="Times New Roman"/>
                        </a:rPr>
                        <a:t> órbita alrededor del Sol</a:t>
                      </a:r>
                      <a:endParaRPr lang="es-MX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latin typeface="Times New Roman"/>
                          <a:ea typeface="Times New Roman"/>
                          <a:cs typeface="Times New Roman"/>
                        </a:rPr>
                        <a:t>29,46 años</a:t>
                      </a:r>
                      <a:endParaRPr lang="es-MX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latin typeface="Times New Roman"/>
                          <a:ea typeface="Times New Roman"/>
                          <a:cs typeface="Times New Roman"/>
                        </a:rPr>
                        <a:t>1 año</a:t>
                      </a:r>
                      <a:endParaRPr lang="es-MX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3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 b="1">
                          <a:latin typeface="Times New Roman"/>
                          <a:ea typeface="Times New Roman"/>
                          <a:cs typeface="Times New Roman"/>
                        </a:rPr>
                        <a:t>Temperatura</a:t>
                      </a:r>
                      <a:r>
                        <a:rPr lang="es-MX" sz="1600">
                          <a:latin typeface="Times New Roman"/>
                          <a:ea typeface="Times New Roman"/>
                          <a:cs typeface="Times New Roman"/>
                        </a:rPr>
                        <a:t> media superficial </a:t>
                      </a:r>
                      <a:endParaRPr lang="es-MX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latin typeface="Times New Roman"/>
                          <a:ea typeface="Times New Roman"/>
                          <a:cs typeface="Times New Roman"/>
                        </a:rPr>
                        <a:t>-125 º C</a:t>
                      </a:r>
                      <a:endParaRPr lang="es-MX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latin typeface="Times New Roman"/>
                          <a:ea typeface="Times New Roman"/>
                          <a:cs typeface="Times New Roman"/>
                        </a:rPr>
                        <a:t>15 º C</a:t>
                      </a:r>
                      <a:endParaRPr lang="es-MX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3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 b="1">
                          <a:latin typeface="Times New Roman"/>
                          <a:ea typeface="Times New Roman"/>
                          <a:cs typeface="Times New Roman"/>
                        </a:rPr>
                        <a:t>Gravedad</a:t>
                      </a:r>
                      <a:r>
                        <a:rPr lang="es-MX" sz="1600">
                          <a:latin typeface="Times New Roman"/>
                          <a:ea typeface="Times New Roman"/>
                          <a:cs typeface="Times New Roman"/>
                        </a:rPr>
                        <a:t> superficial en el ecuador</a:t>
                      </a:r>
                      <a:endParaRPr lang="es-MX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latin typeface="Times New Roman"/>
                          <a:ea typeface="Times New Roman"/>
                          <a:cs typeface="Times New Roman"/>
                        </a:rPr>
                        <a:t>9,05 m/s</a:t>
                      </a:r>
                      <a:r>
                        <a:rPr lang="es-MX" sz="1600" baseline="30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s-MX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Times New Roman"/>
                          <a:ea typeface="Times New Roman"/>
                          <a:cs typeface="Times New Roman"/>
                        </a:rPr>
                        <a:t>9,78 m/s</a:t>
                      </a:r>
                      <a:r>
                        <a:rPr lang="es-MX" sz="16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s-MX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s-MX" dirty="0" smtClean="0"/>
              <a:t>MERCURIO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pic>
        <p:nvPicPr>
          <p:cNvPr id="17410" name="Picture 2" descr="C:\Users\REMIGIO MONTENEGRO\Downloads\mercur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628800"/>
            <a:ext cx="3600400" cy="4608512"/>
          </a:xfrm>
          <a:prstGeom prst="rect">
            <a:avLst/>
          </a:prstGeom>
          <a:noFill/>
        </p:spPr>
      </p:pic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323528" y="1628800"/>
          <a:ext cx="4968552" cy="4608513"/>
        </p:xfrm>
        <a:graphic>
          <a:graphicData uri="http://schemas.openxmlformats.org/drawingml/2006/table">
            <a:tbl>
              <a:tblPr/>
              <a:tblGrid>
                <a:gridCol w="2507066"/>
                <a:gridCol w="1230743"/>
                <a:gridCol w="1230743"/>
              </a:tblGrid>
              <a:tr h="378281">
                <a:tc gridSpan="2">
                  <a:txBody>
                    <a:bodyPr/>
                    <a:lstStyle/>
                    <a:p>
                      <a:r>
                        <a:rPr lang="es-MX" sz="1800" dirty="0"/>
                        <a:t>Datos </a:t>
                      </a:r>
                      <a:r>
                        <a:rPr lang="es-MX" sz="1800" dirty="0" err="1" smtClean="0"/>
                        <a:t>sobr</a:t>
                      </a:r>
                      <a:r>
                        <a:rPr lang="es-MX" sz="1800" dirty="0" err="1" smtClean="0">
                          <a:solidFill>
                            <a:schemeClr val="bg1"/>
                          </a:solidFill>
                        </a:rPr>
                        <a:t>DATOS</a:t>
                      </a:r>
                      <a:r>
                        <a:rPr lang="es-MX" sz="1800" dirty="0" smtClean="0">
                          <a:solidFill>
                            <a:schemeClr val="bg1"/>
                          </a:solidFill>
                        </a:rPr>
                        <a:t> GENERALES</a:t>
                      </a:r>
                      <a:endParaRPr lang="es-MX" sz="1800" dirty="0"/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/>
                        <a:t>La Tierra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692514">
                <a:tc>
                  <a:txBody>
                    <a:bodyPr/>
                    <a:lstStyle/>
                    <a:p>
                      <a:pPr algn="ctr"/>
                      <a:r>
                        <a:rPr lang="es-MX" sz="1800" b="1">
                          <a:latin typeface="Arial"/>
                        </a:rPr>
                        <a:t>Tamaño:</a:t>
                      </a:r>
                      <a:r>
                        <a:rPr lang="es-MX" sz="1800">
                          <a:latin typeface="Arial"/>
                        </a:rPr>
                        <a:t> radio ecuatorial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2.440 km.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6.378 km.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B0A0"/>
                    </a:solidFill>
                  </a:tcPr>
                </a:tc>
              </a:tr>
              <a:tr h="711301">
                <a:tc>
                  <a:txBody>
                    <a:bodyPr/>
                    <a:lstStyle/>
                    <a:p>
                      <a:pPr algn="ctr"/>
                      <a:r>
                        <a:rPr lang="es-MX" sz="1800" b="1">
                          <a:latin typeface="Arial"/>
                        </a:rPr>
                        <a:t>Distancia</a:t>
                      </a:r>
                      <a:r>
                        <a:rPr lang="es-MX" sz="1800">
                          <a:latin typeface="Arial"/>
                        </a:rPr>
                        <a:t> media al Sol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57.910.000 km.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149.600.000 km.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B0A0"/>
                    </a:solidFill>
                  </a:tcPr>
                </a:tc>
              </a:tr>
              <a:tr h="711301">
                <a:tc>
                  <a:txBody>
                    <a:bodyPr/>
                    <a:lstStyle/>
                    <a:p>
                      <a:pPr algn="ctr"/>
                      <a:r>
                        <a:rPr lang="es-MX" sz="1800" b="1">
                          <a:latin typeface="Arial"/>
                        </a:rPr>
                        <a:t>Dia:</a:t>
                      </a:r>
                      <a:r>
                        <a:rPr lang="es-MX" sz="1800">
                          <a:latin typeface="Arial"/>
                        </a:rPr>
                        <a:t> periodo de rotación sobre el eje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1.404 horas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23,93 horas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B0A0"/>
                    </a:solidFill>
                  </a:tcPr>
                </a:tc>
              </a:tr>
              <a:tr h="692514">
                <a:tc>
                  <a:txBody>
                    <a:bodyPr/>
                    <a:lstStyle/>
                    <a:p>
                      <a:pPr algn="ctr"/>
                      <a:r>
                        <a:rPr lang="es-MX" sz="1800" b="1">
                          <a:latin typeface="Arial"/>
                        </a:rPr>
                        <a:t>Año:</a:t>
                      </a:r>
                      <a:r>
                        <a:rPr lang="es-MX" sz="1800">
                          <a:latin typeface="Arial"/>
                        </a:rPr>
                        <a:t> órbita alrededor del Sol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87,97 dias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365,256 dias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B0A0"/>
                    </a:solidFill>
                  </a:tcPr>
                </a:tc>
              </a:tr>
              <a:tr h="711301">
                <a:tc>
                  <a:txBody>
                    <a:bodyPr/>
                    <a:lstStyle/>
                    <a:p>
                      <a:pPr algn="ctr"/>
                      <a:r>
                        <a:rPr lang="es-MX" sz="1800" b="1">
                          <a:latin typeface="Arial"/>
                        </a:rPr>
                        <a:t>Temperatura</a:t>
                      </a:r>
                      <a:r>
                        <a:rPr lang="es-MX" sz="1800">
                          <a:latin typeface="Arial"/>
                        </a:rPr>
                        <a:t> media superficial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179 º C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15 º C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B0A0"/>
                    </a:solidFill>
                  </a:tcPr>
                </a:tc>
              </a:tr>
              <a:tr h="711301">
                <a:tc>
                  <a:txBody>
                    <a:bodyPr/>
                    <a:lstStyle/>
                    <a:p>
                      <a:pPr algn="ctr"/>
                      <a:r>
                        <a:rPr lang="es-MX" sz="1800" b="1">
                          <a:latin typeface="Arial"/>
                        </a:rPr>
                        <a:t>Gravedad</a:t>
                      </a:r>
                      <a:r>
                        <a:rPr lang="es-MX" sz="1800">
                          <a:latin typeface="Arial"/>
                        </a:rPr>
                        <a:t> superficial en el ecuador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2,78 m/s</a:t>
                      </a:r>
                      <a:r>
                        <a:rPr lang="es-MX" sz="1800" baseline="30000">
                          <a:latin typeface="Arial"/>
                        </a:rPr>
                        <a:t>2</a:t>
                      </a:r>
                      <a:endParaRPr lang="es-MX" sz="1800">
                        <a:latin typeface="Arial"/>
                      </a:endParaRP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latin typeface="Arial"/>
                        </a:rPr>
                        <a:t>9,78 m/s</a:t>
                      </a:r>
                      <a:r>
                        <a:rPr lang="es-MX" sz="1800" baseline="30000" dirty="0">
                          <a:latin typeface="Arial"/>
                        </a:rPr>
                        <a:t>2</a:t>
                      </a:r>
                      <a:endParaRPr lang="es-MX" sz="1800" dirty="0">
                        <a:latin typeface="Arial"/>
                      </a:endParaRP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B0A0"/>
                    </a:solidFill>
                  </a:tcPr>
                </a:tc>
              </a:tr>
            </a:tbl>
          </a:graphicData>
        </a:graphic>
      </p:graphicFrame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s-MX" dirty="0" smtClean="0"/>
              <a:t>TIERRA</a:t>
            </a:r>
            <a:endParaRPr lang="es-MX" dirty="0"/>
          </a:p>
        </p:txBody>
      </p:sp>
      <p:pic>
        <p:nvPicPr>
          <p:cNvPr id="18434" name="Picture 2" descr="C:\Users\REMIGIO MONTENEGRO\Downloads\terr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844824"/>
            <a:ext cx="3456384" cy="4464496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395536" y="1844822"/>
          <a:ext cx="4968552" cy="4464497"/>
        </p:xfrm>
        <a:graphic>
          <a:graphicData uri="http://schemas.openxmlformats.org/drawingml/2006/table">
            <a:tbl>
              <a:tblPr/>
              <a:tblGrid>
                <a:gridCol w="2552650"/>
                <a:gridCol w="1261132"/>
                <a:gridCol w="1154770"/>
              </a:tblGrid>
              <a:tr h="363497">
                <a:tc gridSpan="2">
                  <a:txBody>
                    <a:bodyPr/>
                    <a:lstStyle/>
                    <a:p>
                      <a:r>
                        <a:rPr lang="es-MX" sz="1800" dirty="0"/>
                        <a:t>Datos </a:t>
                      </a:r>
                      <a:r>
                        <a:rPr lang="es-MX" sz="1800" dirty="0" err="1" smtClean="0"/>
                        <a:t>sobrea</a:t>
                      </a:r>
                      <a:r>
                        <a:rPr lang="es-MX" sz="1800" dirty="0" err="1" smtClean="0">
                          <a:solidFill>
                            <a:schemeClr val="bg1"/>
                          </a:solidFill>
                        </a:rPr>
                        <a:t>DATOS</a:t>
                      </a:r>
                      <a:r>
                        <a:rPr lang="es-MX" sz="1800" dirty="0" smtClean="0">
                          <a:solidFill>
                            <a:schemeClr val="bg1"/>
                          </a:solidFill>
                        </a:rPr>
                        <a:t> GENERALES</a:t>
                      </a:r>
                      <a:endParaRPr lang="es-MX" sz="1800" dirty="0"/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/>
                        <a:t>Orden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683500">
                <a:tc>
                  <a:txBody>
                    <a:bodyPr/>
                    <a:lstStyle/>
                    <a:p>
                      <a:pPr algn="ctr"/>
                      <a:r>
                        <a:rPr lang="es-MX" sz="1800" b="1">
                          <a:latin typeface="Arial"/>
                        </a:rPr>
                        <a:t>Tamaño:</a:t>
                      </a:r>
                      <a:r>
                        <a:rPr lang="es-MX" sz="1800">
                          <a:latin typeface="Arial"/>
                        </a:rPr>
                        <a:t> radio ecuatorial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6.378 km.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5º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B0A0"/>
                    </a:solidFill>
                  </a:tcPr>
                </a:tc>
              </a:tr>
              <a:tr h="683500">
                <a:tc>
                  <a:txBody>
                    <a:bodyPr/>
                    <a:lstStyle/>
                    <a:p>
                      <a:pPr algn="ctr"/>
                      <a:r>
                        <a:rPr lang="es-MX" sz="1800" b="1">
                          <a:latin typeface="Arial"/>
                        </a:rPr>
                        <a:t>Distancia</a:t>
                      </a:r>
                      <a:r>
                        <a:rPr lang="es-MX" sz="1800">
                          <a:latin typeface="Arial"/>
                        </a:rPr>
                        <a:t> media al Sol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149.600.000 km.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3º.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B0A0"/>
                    </a:solidFill>
                  </a:tcPr>
                </a:tc>
              </a:tr>
              <a:tr h="683500">
                <a:tc>
                  <a:txBody>
                    <a:bodyPr/>
                    <a:lstStyle/>
                    <a:p>
                      <a:pPr algn="ctr"/>
                      <a:r>
                        <a:rPr lang="es-MX" sz="1800" b="1">
                          <a:latin typeface="Arial"/>
                        </a:rPr>
                        <a:t>Dia:</a:t>
                      </a:r>
                      <a:r>
                        <a:rPr lang="es-MX" sz="1800">
                          <a:latin typeface="Arial"/>
                        </a:rPr>
                        <a:t> periodo de rotación sobre el eje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23,93 horas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5º.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B0A0"/>
                    </a:solidFill>
                  </a:tcPr>
                </a:tc>
              </a:tr>
              <a:tr h="683500">
                <a:tc>
                  <a:txBody>
                    <a:bodyPr/>
                    <a:lstStyle/>
                    <a:p>
                      <a:pPr algn="ctr"/>
                      <a:r>
                        <a:rPr lang="es-MX" sz="1800" b="1">
                          <a:latin typeface="Arial"/>
                        </a:rPr>
                        <a:t>Año:</a:t>
                      </a:r>
                      <a:r>
                        <a:rPr lang="es-MX" sz="1800">
                          <a:latin typeface="Arial"/>
                        </a:rPr>
                        <a:t> órbita alrededor del Sol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365,256 dias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3º.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B0A0"/>
                    </a:solidFill>
                  </a:tcPr>
                </a:tc>
              </a:tr>
              <a:tr h="683500">
                <a:tc>
                  <a:txBody>
                    <a:bodyPr/>
                    <a:lstStyle/>
                    <a:p>
                      <a:pPr algn="ctr"/>
                      <a:r>
                        <a:rPr lang="es-MX" sz="1800" b="1">
                          <a:latin typeface="Arial"/>
                        </a:rPr>
                        <a:t>Temperatura</a:t>
                      </a:r>
                      <a:r>
                        <a:rPr lang="es-MX" sz="1800">
                          <a:latin typeface="Arial"/>
                        </a:rPr>
                        <a:t> media superficial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15 º C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7º.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B0A0"/>
                    </a:solidFill>
                  </a:tcPr>
                </a:tc>
              </a:tr>
              <a:tr h="683500">
                <a:tc>
                  <a:txBody>
                    <a:bodyPr/>
                    <a:lstStyle/>
                    <a:p>
                      <a:pPr algn="ctr"/>
                      <a:r>
                        <a:rPr lang="es-MX" sz="1800" b="1">
                          <a:latin typeface="Arial"/>
                        </a:rPr>
                        <a:t>Gravedad</a:t>
                      </a:r>
                      <a:r>
                        <a:rPr lang="es-MX" sz="1800">
                          <a:latin typeface="Arial"/>
                        </a:rPr>
                        <a:t> superficial en el ecuador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9,78 m/s</a:t>
                      </a:r>
                      <a:r>
                        <a:rPr lang="es-MX" sz="1800" baseline="30000">
                          <a:latin typeface="Arial"/>
                        </a:rPr>
                        <a:t>2</a:t>
                      </a:r>
                      <a:endParaRPr lang="es-MX" sz="1800">
                        <a:latin typeface="Arial"/>
                      </a:endParaRP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latin typeface="Arial"/>
                        </a:rPr>
                        <a:t>5º.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B0A0"/>
                    </a:solidFill>
                  </a:tcPr>
                </a:tc>
              </a:tr>
            </a:tbl>
          </a:graphicData>
        </a:graphic>
      </p:graphicFrame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s-MX" dirty="0" smtClean="0"/>
              <a:t>URANO</a:t>
            </a:r>
            <a:endParaRPr lang="es-MX" dirty="0"/>
          </a:p>
        </p:txBody>
      </p:sp>
      <p:pic>
        <p:nvPicPr>
          <p:cNvPr id="19458" name="Picture 2" descr="C:\Users\REMIGIO MONTENEGRO\Downloads\ura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412776"/>
            <a:ext cx="3168352" cy="4799831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323529" y="1412774"/>
          <a:ext cx="5400599" cy="4824537"/>
        </p:xfrm>
        <a:graphic>
          <a:graphicData uri="http://schemas.openxmlformats.org/drawingml/2006/table">
            <a:tbl>
              <a:tblPr/>
              <a:tblGrid>
                <a:gridCol w="2689683"/>
                <a:gridCol w="1320389"/>
                <a:gridCol w="1390527"/>
              </a:tblGrid>
              <a:tr h="423141">
                <a:tc gridSpan="2">
                  <a:txBody>
                    <a:bodyPr/>
                    <a:lstStyle/>
                    <a:p>
                      <a:r>
                        <a:rPr lang="es-MX" sz="1800" dirty="0"/>
                        <a:t>Datos sobre </a:t>
                      </a:r>
                      <a:r>
                        <a:rPr lang="es-MX" sz="1800" dirty="0" smtClean="0">
                          <a:solidFill>
                            <a:schemeClr val="bg1"/>
                          </a:solidFill>
                        </a:rPr>
                        <a:t>DATOS GENERALES</a:t>
                      </a:r>
                      <a:endParaRPr lang="es-MX" sz="1800" dirty="0"/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/>
                        <a:t>La Tierra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423141">
                <a:tc>
                  <a:txBody>
                    <a:bodyPr/>
                    <a:lstStyle/>
                    <a:p>
                      <a:pPr algn="ctr"/>
                      <a:r>
                        <a:rPr lang="es-MX" sz="1800" b="1">
                          <a:latin typeface="Arial"/>
                        </a:rPr>
                        <a:t>Tamaño:</a:t>
                      </a:r>
                      <a:r>
                        <a:rPr lang="es-MX" sz="1800">
                          <a:latin typeface="Arial"/>
                        </a:rPr>
                        <a:t> radio ecuatorial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25.559 km.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6.378 km.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B0A0"/>
                    </a:solidFill>
                  </a:tcPr>
                </a:tc>
              </a:tr>
              <a:tr h="795651">
                <a:tc>
                  <a:txBody>
                    <a:bodyPr/>
                    <a:lstStyle/>
                    <a:p>
                      <a:pPr algn="ctr"/>
                      <a:r>
                        <a:rPr lang="es-MX" sz="1800" b="1">
                          <a:latin typeface="Arial"/>
                        </a:rPr>
                        <a:t>Distancia</a:t>
                      </a:r>
                      <a:r>
                        <a:rPr lang="es-MX" sz="1800">
                          <a:latin typeface="Arial"/>
                        </a:rPr>
                        <a:t> media al Sol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2.870.990.000 km.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149.600.000 km.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B0A0"/>
                    </a:solidFill>
                  </a:tcPr>
                </a:tc>
              </a:tr>
              <a:tr h="795651">
                <a:tc>
                  <a:txBody>
                    <a:bodyPr/>
                    <a:lstStyle/>
                    <a:p>
                      <a:pPr algn="ctr"/>
                      <a:r>
                        <a:rPr lang="es-MX" sz="1800" b="1">
                          <a:latin typeface="Arial"/>
                        </a:rPr>
                        <a:t>Dia:</a:t>
                      </a:r>
                      <a:r>
                        <a:rPr lang="es-MX" sz="1800">
                          <a:latin typeface="Arial"/>
                        </a:rPr>
                        <a:t> periodo de rotación sobre el eje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17,9 horas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23,93 horas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B0A0"/>
                    </a:solidFill>
                  </a:tcPr>
                </a:tc>
              </a:tr>
              <a:tr h="795651">
                <a:tc>
                  <a:txBody>
                    <a:bodyPr/>
                    <a:lstStyle/>
                    <a:p>
                      <a:pPr algn="ctr"/>
                      <a:r>
                        <a:rPr lang="es-MX" sz="1800" b="1">
                          <a:latin typeface="Arial"/>
                        </a:rPr>
                        <a:t>Año:</a:t>
                      </a:r>
                      <a:r>
                        <a:rPr lang="es-MX" sz="1800">
                          <a:latin typeface="Arial"/>
                        </a:rPr>
                        <a:t> órbita alrededor del Sol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84,01 años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1 año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B0A0"/>
                    </a:solidFill>
                  </a:tcPr>
                </a:tc>
              </a:tr>
              <a:tr h="795651">
                <a:tc>
                  <a:txBody>
                    <a:bodyPr/>
                    <a:lstStyle/>
                    <a:p>
                      <a:pPr algn="ctr"/>
                      <a:r>
                        <a:rPr lang="es-MX" sz="1800" b="1">
                          <a:latin typeface="Arial"/>
                        </a:rPr>
                        <a:t>Temperatura</a:t>
                      </a:r>
                      <a:r>
                        <a:rPr lang="es-MX" sz="1800">
                          <a:latin typeface="Arial"/>
                        </a:rPr>
                        <a:t> media superficial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-210 º C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15 º C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B0A0"/>
                    </a:solidFill>
                  </a:tcPr>
                </a:tc>
              </a:tr>
              <a:tr h="795651">
                <a:tc>
                  <a:txBody>
                    <a:bodyPr/>
                    <a:lstStyle/>
                    <a:p>
                      <a:pPr algn="ctr"/>
                      <a:r>
                        <a:rPr lang="es-MX" sz="1800" b="1">
                          <a:latin typeface="Arial"/>
                        </a:rPr>
                        <a:t>Gravedad</a:t>
                      </a:r>
                      <a:r>
                        <a:rPr lang="es-MX" sz="1800">
                          <a:latin typeface="Arial"/>
                        </a:rPr>
                        <a:t> superficial en el ecuador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7,77 m/s</a:t>
                      </a:r>
                      <a:r>
                        <a:rPr lang="es-MX" sz="1800" baseline="30000">
                          <a:latin typeface="Arial"/>
                        </a:rPr>
                        <a:t>2</a:t>
                      </a:r>
                      <a:endParaRPr lang="es-MX" sz="1800">
                        <a:latin typeface="Arial"/>
                      </a:endParaRP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latin typeface="Arial"/>
                        </a:rPr>
                        <a:t>9,78 m/s</a:t>
                      </a:r>
                      <a:r>
                        <a:rPr lang="es-MX" sz="1800" baseline="30000" dirty="0">
                          <a:latin typeface="Arial"/>
                        </a:rPr>
                        <a:t>2</a:t>
                      </a:r>
                      <a:endParaRPr lang="es-MX" sz="1800" dirty="0">
                        <a:latin typeface="Arial"/>
                      </a:endParaRP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B0A0"/>
                    </a:solidFill>
                  </a:tcPr>
                </a:tc>
              </a:tr>
            </a:tbl>
          </a:graphicData>
        </a:graphic>
      </p:graphicFrame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/>
          <a:lstStyle/>
          <a:p>
            <a:r>
              <a:rPr lang="es-MX" dirty="0" smtClean="0"/>
              <a:t>MARTE</a:t>
            </a:r>
            <a:endParaRPr lang="es-MX" dirty="0"/>
          </a:p>
        </p:txBody>
      </p:sp>
      <p:pic>
        <p:nvPicPr>
          <p:cNvPr id="20482" name="Picture 2" descr="C:\Users\REMIGIO MONTENEGRO\Downloads\mart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628800"/>
            <a:ext cx="3816423" cy="4752528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39553" y="1628803"/>
          <a:ext cx="4248473" cy="4752523"/>
        </p:xfrm>
        <a:graphic>
          <a:graphicData uri="http://schemas.openxmlformats.org/drawingml/2006/table">
            <a:tbl>
              <a:tblPr/>
              <a:tblGrid>
                <a:gridCol w="2143725"/>
                <a:gridCol w="1052374"/>
                <a:gridCol w="1052374"/>
              </a:tblGrid>
              <a:tr h="386947">
                <a:tc gridSpan="2">
                  <a:txBody>
                    <a:bodyPr/>
                    <a:lstStyle/>
                    <a:p>
                      <a:r>
                        <a:rPr lang="es-MX" sz="1800" dirty="0"/>
                        <a:t>Datos </a:t>
                      </a:r>
                      <a:r>
                        <a:rPr lang="es-MX" sz="1800" dirty="0" err="1" smtClean="0"/>
                        <a:t>s</a:t>
                      </a:r>
                      <a:r>
                        <a:rPr lang="es-MX" sz="1800" dirty="0" err="1" smtClean="0">
                          <a:solidFill>
                            <a:schemeClr val="bg1"/>
                          </a:solidFill>
                        </a:rPr>
                        <a:t>DATOS</a:t>
                      </a:r>
                      <a:r>
                        <a:rPr lang="es-MX" sz="1800" dirty="0" smtClean="0">
                          <a:solidFill>
                            <a:schemeClr val="bg1"/>
                          </a:solidFill>
                        </a:rPr>
                        <a:t> GENERALES</a:t>
                      </a:r>
                      <a:endParaRPr lang="es-MX" sz="1800" dirty="0"/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/>
                        <a:t>La Tierra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727596">
                <a:tc>
                  <a:txBody>
                    <a:bodyPr/>
                    <a:lstStyle/>
                    <a:p>
                      <a:pPr algn="ctr"/>
                      <a:r>
                        <a:rPr lang="es-MX" sz="1800" b="1">
                          <a:latin typeface="Arial"/>
                        </a:rPr>
                        <a:t>Tamaño:</a:t>
                      </a:r>
                      <a:r>
                        <a:rPr lang="es-MX" sz="1800">
                          <a:latin typeface="Arial"/>
                        </a:rPr>
                        <a:t> radio ecuatorial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3.397 km.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6.378 km.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B0A0"/>
                    </a:solidFill>
                  </a:tcPr>
                </a:tc>
              </a:tr>
              <a:tr h="727596">
                <a:tc>
                  <a:txBody>
                    <a:bodyPr/>
                    <a:lstStyle/>
                    <a:p>
                      <a:pPr algn="ctr"/>
                      <a:r>
                        <a:rPr lang="es-MX" sz="1800" b="1">
                          <a:latin typeface="Arial"/>
                        </a:rPr>
                        <a:t>Distancia</a:t>
                      </a:r>
                      <a:r>
                        <a:rPr lang="es-MX" sz="1800">
                          <a:latin typeface="Arial"/>
                        </a:rPr>
                        <a:t> media al Sol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227.940.000 km.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latin typeface="Arial"/>
                        </a:rPr>
                        <a:t>149.600.000 km.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B0A0"/>
                    </a:solidFill>
                  </a:tcPr>
                </a:tc>
              </a:tr>
              <a:tr h="727596">
                <a:tc>
                  <a:txBody>
                    <a:bodyPr/>
                    <a:lstStyle/>
                    <a:p>
                      <a:pPr algn="ctr"/>
                      <a:r>
                        <a:rPr lang="es-MX" sz="1800" b="1">
                          <a:latin typeface="Arial"/>
                        </a:rPr>
                        <a:t>Dia:</a:t>
                      </a:r>
                      <a:r>
                        <a:rPr lang="es-MX" sz="1800">
                          <a:latin typeface="Arial"/>
                        </a:rPr>
                        <a:t> periodo de rotación sobre el eje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24,62 horas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23,93 horas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B0A0"/>
                    </a:solidFill>
                  </a:tcPr>
                </a:tc>
              </a:tr>
              <a:tr h="727596">
                <a:tc>
                  <a:txBody>
                    <a:bodyPr/>
                    <a:lstStyle/>
                    <a:p>
                      <a:pPr algn="ctr"/>
                      <a:r>
                        <a:rPr lang="es-MX" sz="1800" b="1">
                          <a:latin typeface="Arial"/>
                        </a:rPr>
                        <a:t>Año:</a:t>
                      </a:r>
                      <a:r>
                        <a:rPr lang="es-MX" sz="1800">
                          <a:latin typeface="Arial"/>
                        </a:rPr>
                        <a:t> órbita alrededor del Sol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686,98 días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365,256 días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B0A0"/>
                    </a:solidFill>
                  </a:tcPr>
                </a:tc>
              </a:tr>
              <a:tr h="727596">
                <a:tc>
                  <a:txBody>
                    <a:bodyPr/>
                    <a:lstStyle/>
                    <a:p>
                      <a:pPr algn="ctr"/>
                      <a:r>
                        <a:rPr lang="es-MX" sz="1800" b="1">
                          <a:latin typeface="Arial"/>
                        </a:rPr>
                        <a:t>Temperatura</a:t>
                      </a:r>
                      <a:r>
                        <a:rPr lang="es-MX" sz="1800">
                          <a:latin typeface="Arial"/>
                        </a:rPr>
                        <a:t> media superficial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-63 º C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15 º C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B0A0"/>
                    </a:solidFill>
                  </a:tcPr>
                </a:tc>
              </a:tr>
              <a:tr h="727596">
                <a:tc>
                  <a:txBody>
                    <a:bodyPr/>
                    <a:lstStyle/>
                    <a:p>
                      <a:pPr algn="ctr"/>
                      <a:r>
                        <a:rPr lang="es-MX" sz="1800" b="1">
                          <a:latin typeface="Arial"/>
                        </a:rPr>
                        <a:t>Gravedad</a:t>
                      </a:r>
                      <a:r>
                        <a:rPr lang="es-MX" sz="1800">
                          <a:latin typeface="Arial"/>
                        </a:rPr>
                        <a:t> superficial en el ecuador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3,72 m/s</a:t>
                      </a:r>
                      <a:r>
                        <a:rPr lang="es-MX" sz="1800" baseline="30000">
                          <a:latin typeface="Arial"/>
                        </a:rPr>
                        <a:t>2</a:t>
                      </a:r>
                      <a:endParaRPr lang="es-MX" sz="1800">
                        <a:latin typeface="Arial"/>
                      </a:endParaRP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latin typeface="Arial"/>
                        </a:rPr>
                        <a:t>9,78 m/s</a:t>
                      </a:r>
                      <a:r>
                        <a:rPr lang="es-MX" sz="1800" baseline="30000" dirty="0">
                          <a:latin typeface="Arial"/>
                        </a:rPr>
                        <a:t>2</a:t>
                      </a:r>
                      <a:endParaRPr lang="es-MX" sz="1800" dirty="0">
                        <a:latin typeface="Arial"/>
                      </a:endParaRP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B0A0"/>
                    </a:solidFill>
                  </a:tcPr>
                </a:tc>
              </a:tr>
            </a:tbl>
          </a:graphicData>
        </a:graphic>
      </p:graphicFrame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s-MX" dirty="0" smtClean="0"/>
              <a:t>JUPITER</a:t>
            </a:r>
            <a:endParaRPr lang="es-MX" dirty="0"/>
          </a:p>
        </p:txBody>
      </p:sp>
      <p:pic>
        <p:nvPicPr>
          <p:cNvPr id="22529" name="Picture 1" descr="C:\Users\REMIGIO MONTENEGRO\Downloads\jupiter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700808"/>
            <a:ext cx="3406900" cy="4392488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395535" y="1700807"/>
          <a:ext cx="4464498" cy="4392487"/>
        </p:xfrm>
        <a:graphic>
          <a:graphicData uri="http://schemas.openxmlformats.org/drawingml/2006/table">
            <a:tbl>
              <a:tblPr/>
              <a:tblGrid>
                <a:gridCol w="2252728"/>
                <a:gridCol w="1105885"/>
                <a:gridCol w="1105885"/>
              </a:tblGrid>
              <a:tr h="360549">
                <a:tc gridSpan="2">
                  <a:txBody>
                    <a:bodyPr/>
                    <a:lstStyle/>
                    <a:p>
                      <a:r>
                        <a:rPr lang="es-MX" sz="1800" dirty="0"/>
                        <a:t>Datos </a:t>
                      </a:r>
                      <a:r>
                        <a:rPr lang="es-MX" sz="1800" dirty="0" smtClean="0"/>
                        <a:t>s </a:t>
                      </a:r>
                      <a:r>
                        <a:rPr lang="es-MX" sz="1800" dirty="0" smtClean="0">
                          <a:solidFill>
                            <a:schemeClr val="bg1"/>
                          </a:solidFill>
                        </a:rPr>
                        <a:t>DATOS GENERALES</a:t>
                      </a:r>
                      <a:endParaRPr lang="es-MX" sz="1800" dirty="0">
                        <a:solidFill>
                          <a:schemeClr val="bg1"/>
                        </a:solidFill>
                      </a:endParaRP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/>
                        <a:t>La Tierra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660053">
                <a:tc>
                  <a:txBody>
                    <a:bodyPr/>
                    <a:lstStyle/>
                    <a:p>
                      <a:pPr algn="ctr"/>
                      <a:r>
                        <a:rPr lang="es-MX" sz="1800" b="1">
                          <a:latin typeface="Arial"/>
                        </a:rPr>
                        <a:t>Tamaño:</a:t>
                      </a:r>
                      <a:r>
                        <a:rPr lang="es-MX" sz="1800">
                          <a:latin typeface="Arial"/>
                        </a:rPr>
                        <a:t> radio ecuatorial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71.492 km.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6.378 km.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B0A0"/>
                    </a:solidFill>
                  </a:tcPr>
                </a:tc>
              </a:tr>
              <a:tr h="677958">
                <a:tc>
                  <a:txBody>
                    <a:bodyPr/>
                    <a:lstStyle/>
                    <a:p>
                      <a:pPr algn="ctr"/>
                      <a:r>
                        <a:rPr lang="es-MX" sz="1800" b="1">
                          <a:latin typeface="Arial"/>
                        </a:rPr>
                        <a:t>Distancia</a:t>
                      </a:r>
                      <a:r>
                        <a:rPr lang="es-MX" sz="1800">
                          <a:latin typeface="Arial"/>
                        </a:rPr>
                        <a:t> media al Sol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778.330.000 km.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149.600.000 km.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B0A0"/>
                    </a:solidFill>
                  </a:tcPr>
                </a:tc>
              </a:tr>
              <a:tr h="677958">
                <a:tc>
                  <a:txBody>
                    <a:bodyPr/>
                    <a:lstStyle/>
                    <a:p>
                      <a:pPr algn="ctr"/>
                      <a:r>
                        <a:rPr lang="es-MX" sz="1800" b="1">
                          <a:latin typeface="Arial"/>
                        </a:rPr>
                        <a:t>Día:</a:t>
                      </a:r>
                      <a:r>
                        <a:rPr lang="es-MX" sz="1800">
                          <a:latin typeface="Arial"/>
                        </a:rPr>
                        <a:t> periodo de rotación sobre el eje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9,84 horas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23,93 horas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B0A0"/>
                    </a:solidFill>
                  </a:tcPr>
                </a:tc>
              </a:tr>
              <a:tr h="660053">
                <a:tc>
                  <a:txBody>
                    <a:bodyPr/>
                    <a:lstStyle/>
                    <a:p>
                      <a:pPr algn="ctr"/>
                      <a:r>
                        <a:rPr lang="es-MX" sz="1800" b="1">
                          <a:latin typeface="Arial"/>
                        </a:rPr>
                        <a:t>Año:</a:t>
                      </a:r>
                      <a:r>
                        <a:rPr lang="es-MX" sz="1800">
                          <a:latin typeface="Arial"/>
                        </a:rPr>
                        <a:t> órbita alrededor del Sol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11,86 años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1 año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B0A0"/>
                    </a:solidFill>
                  </a:tcPr>
                </a:tc>
              </a:tr>
              <a:tr h="677958">
                <a:tc>
                  <a:txBody>
                    <a:bodyPr/>
                    <a:lstStyle/>
                    <a:p>
                      <a:pPr algn="ctr"/>
                      <a:r>
                        <a:rPr lang="es-MX" sz="1800" b="1">
                          <a:latin typeface="Arial"/>
                        </a:rPr>
                        <a:t>Temperatura</a:t>
                      </a:r>
                      <a:r>
                        <a:rPr lang="es-MX" sz="1800">
                          <a:latin typeface="Arial"/>
                        </a:rPr>
                        <a:t> media superficial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-120 º C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15 º C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B0A0"/>
                    </a:solidFill>
                  </a:tcPr>
                </a:tc>
              </a:tr>
              <a:tr h="677958">
                <a:tc>
                  <a:txBody>
                    <a:bodyPr/>
                    <a:lstStyle/>
                    <a:p>
                      <a:pPr algn="ctr"/>
                      <a:r>
                        <a:rPr lang="es-MX" sz="1800" b="1">
                          <a:latin typeface="Arial"/>
                        </a:rPr>
                        <a:t>Gravedad</a:t>
                      </a:r>
                      <a:r>
                        <a:rPr lang="es-MX" sz="1800">
                          <a:latin typeface="Arial"/>
                        </a:rPr>
                        <a:t> superficial en el ecuador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latin typeface="Arial"/>
                        </a:rPr>
                        <a:t>22,88 m/s</a:t>
                      </a:r>
                      <a:r>
                        <a:rPr lang="es-MX" sz="1800" baseline="30000" dirty="0">
                          <a:latin typeface="Arial"/>
                        </a:rPr>
                        <a:t>2</a:t>
                      </a:r>
                      <a:endParaRPr lang="es-MX" sz="1800" dirty="0">
                        <a:latin typeface="Arial"/>
                      </a:endParaRP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latin typeface="Arial"/>
                        </a:rPr>
                        <a:t>9,78 m/s</a:t>
                      </a:r>
                      <a:r>
                        <a:rPr lang="es-MX" sz="1800" baseline="30000" dirty="0">
                          <a:latin typeface="Arial"/>
                        </a:rPr>
                        <a:t>2</a:t>
                      </a:r>
                      <a:endParaRPr lang="es-MX" sz="1800" dirty="0">
                        <a:latin typeface="Arial"/>
                      </a:endParaRP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B0A0"/>
                    </a:solidFill>
                  </a:tcPr>
                </a:tc>
              </a:tr>
            </a:tbl>
          </a:graphicData>
        </a:graphic>
      </p:graphicFrame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s-MX" dirty="0" smtClean="0"/>
              <a:t>NEPTUNO</a:t>
            </a:r>
            <a:endParaRPr lang="es-MX" dirty="0"/>
          </a:p>
        </p:txBody>
      </p:sp>
      <p:pic>
        <p:nvPicPr>
          <p:cNvPr id="21505" name="Picture 1" descr="C:\Users\REMIGIO MONTENEGRO\Downloads\neptu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916832"/>
            <a:ext cx="3816424" cy="410445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67545" y="1916831"/>
          <a:ext cx="4464495" cy="4176469"/>
        </p:xfrm>
        <a:graphic>
          <a:graphicData uri="http://schemas.openxmlformats.org/drawingml/2006/table">
            <a:tbl>
              <a:tblPr/>
              <a:tblGrid>
                <a:gridCol w="2252727"/>
                <a:gridCol w="1105884"/>
                <a:gridCol w="1105884"/>
              </a:tblGrid>
              <a:tr h="340045">
                <a:tc gridSpan="2">
                  <a:txBody>
                    <a:bodyPr/>
                    <a:lstStyle/>
                    <a:p>
                      <a:r>
                        <a:rPr lang="es-MX" sz="1800"/>
                        <a:t>Datos sobre Neptuno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/>
                        <a:t>La Tierra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639404">
                <a:tc>
                  <a:txBody>
                    <a:bodyPr/>
                    <a:lstStyle/>
                    <a:p>
                      <a:pPr algn="ctr"/>
                      <a:r>
                        <a:rPr lang="es-MX" sz="1800" b="1">
                          <a:latin typeface="Arial"/>
                        </a:rPr>
                        <a:t>Tamaño:</a:t>
                      </a:r>
                      <a:r>
                        <a:rPr lang="es-MX" sz="1800">
                          <a:latin typeface="Arial"/>
                        </a:rPr>
                        <a:t> radio ecuatorial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24.746 km.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6.378 km.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B0A0"/>
                    </a:solidFill>
                  </a:tcPr>
                </a:tc>
              </a:tr>
              <a:tr h="639404">
                <a:tc>
                  <a:txBody>
                    <a:bodyPr/>
                    <a:lstStyle/>
                    <a:p>
                      <a:pPr algn="ctr"/>
                      <a:r>
                        <a:rPr lang="es-MX" sz="1800" b="1">
                          <a:latin typeface="Arial"/>
                        </a:rPr>
                        <a:t>Distancia</a:t>
                      </a:r>
                      <a:r>
                        <a:rPr lang="es-MX" sz="1800">
                          <a:latin typeface="Arial"/>
                        </a:rPr>
                        <a:t> media al Sol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4.504.300.000 km.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149.600.000 km.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B0A0"/>
                    </a:solidFill>
                  </a:tcPr>
                </a:tc>
              </a:tr>
              <a:tr h="639404">
                <a:tc>
                  <a:txBody>
                    <a:bodyPr/>
                    <a:lstStyle/>
                    <a:p>
                      <a:pPr algn="ctr"/>
                      <a:r>
                        <a:rPr lang="es-MX" sz="1800" b="1">
                          <a:latin typeface="Arial"/>
                        </a:rPr>
                        <a:t>Día:</a:t>
                      </a:r>
                      <a:r>
                        <a:rPr lang="es-MX" sz="1800">
                          <a:latin typeface="Arial"/>
                        </a:rPr>
                        <a:t> periodo de rotación sobre el eje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16,11 horas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23,93 horas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B0A0"/>
                    </a:solidFill>
                  </a:tcPr>
                </a:tc>
              </a:tr>
              <a:tr h="639404">
                <a:tc>
                  <a:txBody>
                    <a:bodyPr/>
                    <a:lstStyle/>
                    <a:p>
                      <a:pPr algn="ctr"/>
                      <a:r>
                        <a:rPr lang="es-MX" sz="1800" b="1">
                          <a:latin typeface="Arial"/>
                        </a:rPr>
                        <a:t>Año:</a:t>
                      </a:r>
                      <a:r>
                        <a:rPr lang="es-MX" sz="1800">
                          <a:latin typeface="Arial"/>
                        </a:rPr>
                        <a:t> órbita alrededor del Sol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164,8 años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1 año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B0A0"/>
                    </a:solidFill>
                  </a:tcPr>
                </a:tc>
              </a:tr>
              <a:tr h="639404">
                <a:tc>
                  <a:txBody>
                    <a:bodyPr/>
                    <a:lstStyle/>
                    <a:p>
                      <a:pPr algn="ctr"/>
                      <a:r>
                        <a:rPr lang="es-MX" sz="1800" b="1">
                          <a:latin typeface="Arial"/>
                        </a:rPr>
                        <a:t>Temperatura</a:t>
                      </a:r>
                      <a:r>
                        <a:rPr lang="es-MX" sz="1800">
                          <a:latin typeface="Arial"/>
                        </a:rPr>
                        <a:t> media superficial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-200 º C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15 º C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B0A0"/>
                    </a:solidFill>
                  </a:tcPr>
                </a:tc>
              </a:tr>
              <a:tr h="639404">
                <a:tc>
                  <a:txBody>
                    <a:bodyPr/>
                    <a:lstStyle/>
                    <a:p>
                      <a:pPr algn="ctr"/>
                      <a:r>
                        <a:rPr lang="es-MX" sz="1800" b="1">
                          <a:latin typeface="Arial"/>
                        </a:rPr>
                        <a:t>Gravedad</a:t>
                      </a:r>
                      <a:r>
                        <a:rPr lang="es-MX" sz="1800">
                          <a:latin typeface="Arial"/>
                        </a:rPr>
                        <a:t> superficial en el ecuador</a:t>
                      </a: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latin typeface="Arial"/>
                        </a:rPr>
                        <a:t>11 m/s</a:t>
                      </a:r>
                      <a:r>
                        <a:rPr lang="es-MX" sz="1800" baseline="30000">
                          <a:latin typeface="Arial"/>
                        </a:rPr>
                        <a:t>2</a:t>
                      </a:r>
                      <a:endParaRPr lang="es-MX" sz="1800">
                        <a:latin typeface="Arial"/>
                      </a:endParaRP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latin typeface="Arial"/>
                        </a:rPr>
                        <a:t>9,78 m/s</a:t>
                      </a:r>
                      <a:r>
                        <a:rPr lang="es-MX" sz="1800" baseline="30000" dirty="0">
                          <a:latin typeface="Arial"/>
                        </a:rPr>
                        <a:t>2</a:t>
                      </a:r>
                      <a:endParaRPr lang="es-MX" sz="1800" dirty="0">
                        <a:latin typeface="Arial"/>
                      </a:endParaRPr>
                    </a:p>
                  </a:txBody>
                  <a:tcPr marL="18642" marR="18642" marT="18642" marB="186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B0A0"/>
                    </a:solidFill>
                  </a:tcPr>
                </a:tc>
              </a:tr>
            </a:tbl>
          </a:graphicData>
        </a:graphic>
      </p:graphicFrame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395</Words>
  <Application>Microsoft Office PowerPoint</Application>
  <PresentationFormat>Presentación en pantalla (4:3)</PresentationFormat>
  <Paragraphs>179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DATOS GENERALES DE LOS PLANETAS DEL SISTEMA SOLAR</vt:lpstr>
      <vt:lpstr>VENUS</vt:lpstr>
      <vt:lpstr>SATURNO</vt:lpstr>
      <vt:lpstr>MERCURIO</vt:lpstr>
      <vt:lpstr>TIERRA</vt:lpstr>
      <vt:lpstr>URANO</vt:lpstr>
      <vt:lpstr>MARTE</vt:lpstr>
      <vt:lpstr>JUPITER</vt:lpstr>
      <vt:lpstr>NEPTUNO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COMPOSICIÓN DE LOS PLANETAS DEL SISTEMA SOLAR</dc:title>
  <dc:creator>REMIGIO MONTENEGRO</dc:creator>
  <cp:lastModifiedBy>REMIGIO MONTENEGRO</cp:lastModifiedBy>
  <cp:revision>6</cp:revision>
  <dcterms:created xsi:type="dcterms:W3CDTF">2011-12-17T16:32:12Z</dcterms:created>
  <dcterms:modified xsi:type="dcterms:W3CDTF">2011-12-17T17:27:41Z</dcterms:modified>
</cp:coreProperties>
</file>