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800080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70" autoAdjust="0"/>
    <p:restoredTop sz="90929"/>
  </p:normalViewPr>
  <p:slideViewPr>
    <p:cSldViewPr>
      <p:cViewPr varScale="1">
        <p:scale>
          <a:sx n="73" d="100"/>
          <a:sy n="73" d="100"/>
        </p:scale>
        <p:origin x="-1722" y="-102"/>
      </p:cViewPr>
      <p:guideLst>
        <p:guide orient="horz" pos="216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23488-D7F9-4B04-B164-F45254AD5F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90A7-8C53-4B2D-BEAF-08AAA5F3DA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F41BD-80FD-4CB9-8FE6-ACB91688AE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64C07-4E55-435A-B604-30FC588105E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2976E-DB37-4384-A35F-862EC5D656F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06DDA-0846-4DE7-9929-8869EF19123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649F4-CC17-4BFC-BE6B-29CF98CAB02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42F09-B53F-441D-8927-EBE5445672C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1827-9754-4246-8C5F-487B0222363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C401A-BC55-4B92-8894-8B00629B054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13A5C-DA84-4666-8777-35934B5087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AFA12B-E9A3-4A96-84A5-EE707C98147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827584" y="1124744"/>
            <a:ext cx="63367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6600" dirty="0" smtClean="0"/>
              <a:t>Configuración Electrónica</a:t>
            </a:r>
          </a:p>
          <a:p>
            <a:endParaRPr lang="es-CL" sz="4000" dirty="0"/>
          </a:p>
          <a:p>
            <a:endParaRPr lang="es-CL" sz="4000" dirty="0" smtClean="0"/>
          </a:p>
          <a:p>
            <a:r>
              <a:rPr lang="es-CL" sz="4000" dirty="0" smtClean="0"/>
              <a:t>Profesor</a:t>
            </a:r>
          </a:p>
          <a:p>
            <a:r>
              <a:rPr lang="es-CL" sz="4000" dirty="0" smtClean="0"/>
              <a:t>	Gastón Espinoza Ale</a:t>
            </a:r>
            <a:endParaRPr lang="es-CL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3400" y="381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>
                <a:latin typeface="Lucida Sans" pitchFamily="34" charset="0"/>
                <a:cs typeface="Times New Roman" pitchFamily="18" charset="0"/>
              </a:rPr>
              <a:t>PRINCIPIOS FUNDAMENTALES DE DISTRIBUCIÓN PROBABLE DE ELECTRONES.</a:t>
            </a:r>
            <a:endParaRPr lang="es-E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38200" y="1447800"/>
            <a:ext cx="7467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000" dirty="0">
                <a:latin typeface="Lucida Sans" pitchFamily="34" charset="0"/>
                <a:cs typeface="Times New Roman" pitchFamily="18" charset="0"/>
              </a:rPr>
              <a:t>Es posible expresar la configuración electrónica probable de cualquier átomo de un elemento en su estado basal considerando </a:t>
            </a:r>
            <a:r>
              <a:rPr lang="es-ES" sz="2000" b="1" i="1" u="sng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el número máximo de electrones por orbitales, subniveles </a:t>
            </a:r>
            <a:r>
              <a:rPr lang="es-ES" sz="2000" dirty="0">
                <a:latin typeface="Lucida Sans" pitchFamily="34" charset="0"/>
                <a:cs typeface="Times New Roman" pitchFamily="18" charset="0"/>
              </a:rPr>
              <a:t>y niveles de energía así como los siguientes principios.</a:t>
            </a:r>
            <a:endParaRPr lang="es-E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371600" y="3429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PRINCIPIO DE EXCUSIÓN DE PAULI</a:t>
            </a:r>
            <a:r>
              <a:rPr lang="es-E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71600" y="4022725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REGLA DE HUND O PRINCIPIO DE LA MÁXIMA MULTIPLICIDAD ELECTRÓNICA</a:t>
            </a:r>
            <a:r>
              <a:rPr lang="es-E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371600" y="5013325"/>
            <a:ext cx="632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PRINCIPIO DE EDIFICACIÓN PROGRESIVA O REGLA DE AUF – BAU.</a:t>
            </a:r>
            <a:r>
              <a:rPr lang="es-ES" sz="1400" b="1" dirty="0">
                <a:solidFill>
                  <a:srgbClr val="FF0000"/>
                </a:solidFill>
              </a:rPr>
              <a:t> 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  <p:bldP spid="4102" grpId="0" build="p" autoUpdateAnimBg="0"/>
      <p:bldP spid="4103" grpId="0" build="p" autoUpdateAnimBg="0"/>
      <p:bldP spid="410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457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PRINCIPIO DE EXCUSIÓN DE PAULI</a:t>
            </a:r>
            <a:r>
              <a:rPr lang="es-ES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1143000"/>
            <a:ext cx="6934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sz="2000" dirty="0">
                <a:latin typeface="Lucida Sans" pitchFamily="34" charset="0"/>
                <a:cs typeface="Times New Roman" pitchFamily="18" charset="0"/>
              </a:rPr>
              <a:t>E</a:t>
            </a:r>
            <a:r>
              <a:rPr lang="es-ES" sz="2000" dirty="0" err="1">
                <a:latin typeface="Lucida Sans" pitchFamily="34" charset="0"/>
                <a:cs typeface="Times New Roman" pitchFamily="18" charset="0"/>
              </a:rPr>
              <a:t>stablece</a:t>
            </a:r>
            <a:r>
              <a:rPr lang="es-ES" sz="2000" dirty="0">
                <a:latin typeface="Lucida Sans" pitchFamily="34" charset="0"/>
                <a:cs typeface="Times New Roman" pitchFamily="18" charset="0"/>
              </a:rPr>
              <a:t> que no es posible que dos electrones en el mismo átomo tengan sus cuatro números cuánticos iguales es decir que </a:t>
            </a:r>
            <a:r>
              <a:rPr lang="es-ES" sz="2000" b="1" i="1" u="sng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en un orbital solo puede haber como máximo 2 electrones siempre que tengan spin opuesto.</a:t>
            </a:r>
            <a:endParaRPr lang="es-ES" b="1" i="1" u="sng" dirty="0">
              <a:solidFill>
                <a:schemeClr val="accent2"/>
              </a:solidFill>
            </a:endParaRPr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2411760" y="2852936"/>
            <a:ext cx="4641304" cy="3138264"/>
            <a:chOff x="1008" y="1680"/>
            <a:chExt cx="3216" cy="2496"/>
          </a:xfrm>
        </p:grpSpPr>
        <p:pic>
          <p:nvPicPr>
            <p:cNvPr id="6151" name="Picture 7" descr="spi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" y="1680"/>
              <a:ext cx="1200" cy="2496"/>
            </a:xfrm>
            <a:prstGeom prst="rect">
              <a:avLst/>
            </a:prstGeom>
            <a:noFill/>
          </p:spPr>
        </p:pic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120" y="230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>
                  <a:solidFill>
                    <a:srgbClr val="FF0000"/>
                  </a:solidFill>
                  <a:latin typeface="Verdana" pitchFamily="34" charset="0"/>
                </a:rPr>
                <a:t>+ </a:t>
              </a:r>
              <a:r>
                <a:rPr lang="es-ES_tradnl" sz="3200" b="1" baseline="30000">
                  <a:solidFill>
                    <a:srgbClr val="FF0000"/>
                  </a:solidFill>
                  <a:latin typeface="Verdana" pitchFamily="34" charset="0"/>
                </a:rPr>
                <a:t>1</a:t>
              </a:r>
              <a:r>
                <a:rPr lang="es-ES_tradnl" sz="3200" b="1">
                  <a:solidFill>
                    <a:srgbClr val="FF0000"/>
                  </a:solidFill>
                  <a:latin typeface="Verdana" pitchFamily="34" charset="0"/>
                </a:rPr>
                <a:t>/</a:t>
              </a:r>
              <a:r>
                <a:rPr lang="es-ES_tradnl" sz="3200" b="1" baseline="-25000">
                  <a:solidFill>
                    <a:srgbClr val="FF0000"/>
                  </a:solidFill>
                  <a:latin typeface="Verdana" pitchFamily="34" charset="0"/>
                </a:rPr>
                <a:t>2</a:t>
              </a:r>
              <a:endParaRPr lang="es-ES" sz="3200" b="1" baseline="-2500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3168" y="3120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3200" b="1">
                  <a:solidFill>
                    <a:srgbClr val="FF0000"/>
                  </a:solidFill>
                  <a:latin typeface="Verdana" pitchFamily="34" charset="0"/>
                </a:rPr>
                <a:t>- </a:t>
              </a:r>
              <a:r>
                <a:rPr lang="es-ES_tradnl" sz="3200" b="1" baseline="30000">
                  <a:solidFill>
                    <a:srgbClr val="FF0000"/>
                  </a:solidFill>
                  <a:latin typeface="Verdana" pitchFamily="34" charset="0"/>
                </a:rPr>
                <a:t>1</a:t>
              </a:r>
              <a:r>
                <a:rPr lang="es-ES_tradnl" sz="3200" b="1">
                  <a:solidFill>
                    <a:srgbClr val="FF0000"/>
                  </a:solidFill>
                  <a:latin typeface="Verdana" pitchFamily="34" charset="0"/>
                </a:rPr>
                <a:t>/</a:t>
              </a:r>
              <a:r>
                <a:rPr lang="es-ES_tradnl" sz="3200" b="1" baseline="-25000">
                  <a:solidFill>
                    <a:srgbClr val="FF0000"/>
                  </a:solidFill>
                  <a:latin typeface="Verdana" pitchFamily="34" charset="0"/>
                </a:rPr>
                <a:t>2</a:t>
              </a:r>
              <a:endParaRPr lang="es-ES" sz="3200" b="1" baseline="-2500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H="1" flipV="1">
              <a:off x="1920" y="2400"/>
              <a:ext cx="1056" cy="9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2112" y="3360"/>
              <a:ext cx="96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C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55576" y="1556792"/>
            <a:ext cx="777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800" dirty="0">
                <a:latin typeface="Lucida Sans" pitchFamily="34" charset="0"/>
                <a:cs typeface="Times New Roman" pitchFamily="18" charset="0"/>
              </a:rPr>
              <a:t>Considera que para un subnivel en los orbitales de un mismo tipo, </a:t>
            </a:r>
            <a:r>
              <a:rPr lang="es-ES" sz="1800" b="1" i="1" u="sng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los electrones ocupan cada orbital separado con electrones de spin paralelo antes de que dichos orbitales se ocupen por un par de electrones con spin opuesto</a:t>
            </a:r>
            <a:r>
              <a:rPr lang="es-ES" sz="1800" dirty="0">
                <a:latin typeface="Lucida Sans" pitchFamily="34" charset="0"/>
                <a:cs typeface="Times New Roman" pitchFamily="18" charset="0"/>
              </a:rPr>
              <a:t>, por ejemplo para el boro y el nitrógeno esta regla se aplica como sigue:</a:t>
            </a:r>
            <a:endParaRPr lang="es-ES" sz="1800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676400" y="304800"/>
            <a:ext cx="601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REGLA DE HUND O PRINCIPIO DE LA MÁXIMA MULTIPLICIDAD ELECTRÓNICA</a:t>
            </a:r>
            <a:r>
              <a:rPr lang="es-ES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562600" y="3581400"/>
            <a:ext cx="3352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b="1">
                <a:latin typeface="Lucida Sans" pitchFamily="34" charset="0"/>
                <a:cs typeface="Times New Roman" pitchFamily="18" charset="0"/>
              </a:rPr>
              <a:t>Observa como se van ocupando primero los tres orbitales del subnivel  (p) en un sentido y  con el elemento numero 8 aparecerá el primero con spin opuesto.</a:t>
            </a:r>
            <a:endParaRPr lang="es-ES" sz="2000" b="1"/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62000" y="3429000"/>
          <a:ext cx="4114800" cy="2638425"/>
        </p:xfrm>
        <a:graphic>
          <a:graphicData uri="http://schemas.openxmlformats.org/presentationml/2006/ole">
            <p:oleObj spid="_x0000_s7178" name="Imagen de mapa de bits" r:id="rId3" imgW="3134162" imgH="2333333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76400" y="2286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b="1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PRINCIPIO DE EDIFICACIÓN PROGRESIVA O REGLA DE AUF – BAU.</a:t>
            </a:r>
            <a:r>
              <a:rPr lang="es-ES" sz="1400" b="1">
                <a:solidFill>
                  <a:srgbClr val="FF0000"/>
                </a:solidFill>
              </a:rPr>
              <a:t> </a:t>
            </a:r>
            <a:endParaRPr lang="es-ES" b="1">
              <a:solidFill>
                <a:srgbClr val="FF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9552" y="1916832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latin typeface="Lucida Sans" pitchFamily="34" charset="0"/>
                <a:cs typeface="Times New Roman" pitchFamily="18" charset="0"/>
              </a:rPr>
              <a:t>Este principio establece que </a:t>
            </a:r>
            <a:r>
              <a:rPr lang="es-ES" sz="2000" b="1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al realizar la configuración electrónica de un átomo cada electrón  ocupará el orbital disponible de mínima  energía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000" dirty="0">
                <a:latin typeface="Lucida Sans" pitchFamily="34" charset="0"/>
                <a:cs typeface="Times New Roman" pitchFamily="18" charset="0"/>
              </a:rPr>
              <a:t>C</a:t>
            </a:r>
            <a:r>
              <a:rPr lang="es-ES" sz="2000" dirty="0" smtClean="0">
                <a:latin typeface="Lucida Sans" pitchFamily="34" charset="0"/>
                <a:cs typeface="Times New Roman" pitchFamily="18" charset="0"/>
              </a:rPr>
              <a:t>onsiderando </a:t>
            </a:r>
            <a:r>
              <a:rPr lang="es-ES" sz="2000" dirty="0">
                <a:latin typeface="Lucida Sans" pitchFamily="34" charset="0"/>
                <a:cs typeface="Times New Roman" pitchFamily="18" charset="0"/>
              </a:rPr>
              <a:t>las energías relativas de los orbitales de un átomo poli electrónico el orden de llenado de orbitales se podrá determinar por la siguiente figura siguiendo las líneas diagonales:  </a:t>
            </a:r>
            <a:endParaRPr lang="es-ES" dirty="0"/>
          </a:p>
        </p:txBody>
      </p:sp>
      <p:pic>
        <p:nvPicPr>
          <p:cNvPr id="6" name="5 Imagen" descr="orden de llenad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3957414" cy="4231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62000" y="6096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3200" b="1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De acuerdo con la figura anterior el orden de ocupación progresiva será:</a:t>
            </a:r>
            <a:endParaRPr lang="es-ES" sz="3200" b="1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8600" y="2209800"/>
            <a:ext cx="8686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1s,  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  <a:cs typeface="Times New Roman" pitchFamily="18" charset="0"/>
              </a:rPr>
              <a:t>2s,  2p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3s,  3p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009900"/>
                </a:solidFill>
                <a:latin typeface="Lucida Sans" pitchFamily="34" charset="0"/>
                <a:cs typeface="Times New Roman" pitchFamily="18" charset="0"/>
              </a:rPr>
              <a:t>4s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</a:t>
            </a:r>
            <a:r>
              <a:rPr lang="en-US" sz="4000" b="1" dirty="0">
                <a:solidFill>
                  <a:schemeClr val="accent2"/>
                </a:solidFill>
                <a:latin typeface="Lucida Sans" pitchFamily="34" charset="0"/>
                <a:cs typeface="Times New Roman" pitchFamily="18" charset="0"/>
              </a:rPr>
              <a:t>3d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</a:t>
            </a:r>
          </a:p>
          <a:p>
            <a:pPr algn="ctr"/>
            <a:endParaRPr lang="en-US" sz="4000" b="1" dirty="0">
              <a:latin typeface="Lucida Sans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009900"/>
                </a:solidFill>
                <a:latin typeface="Lucida Sans" pitchFamily="34" charset="0"/>
                <a:cs typeface="Times New Roman" pitchFamily="18" charset="0"/>
              </a:rPr>
              <a:t>4p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800080"/>
                </a:solidFill>
                <a:latin typeface="Lucida Sans" pitchFamily="34" charset="0"/>
                <a:cs typeface="Times New Roman" pitchFamily="18" charset="0"/>
              </a:rPr>
              <a:t>5s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009900"/>
                </a:solidFill>
                <a:latin typeface="Lucida Sans" pitchFamily="34" charset="0"/>
                <a:cs typeface="Times New Roman" pitchFamily="18" charset="0"/>
              </a:rPr>
              <a:t>4d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800080"/>
                </a:solidFill>
                <a:latin typeface="Lucida Sans" pitchFamily="34" charset="0"/>
                <a:cs typeface="Times New Roman" pitchFamily="18" charset="0"/>
              </a:rPr>
              <a:t>5p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FF6600"/>
                </a:solidFill>
                <a:latin typeface="Lucida Sans" pitchFamily="34" charset="0"/>
                <a:cs typeface="Times New Roman" pitchFamily="18" charset="0"/>
              </a:rPr>
              <a:t>6s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009900"/>
                </a:solidFill>
                <a:latin typeface="Lucida Sans" pitchFamily="34" charset="0"/>
                <a:cs typeface="Times New Roman" pitchFamily="18" charset="0"/>
              </a:rPr>
              <a:t>4f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</a:t>
            </a:r>
            <a:r>
              <a:rPr lang="en-US" sz="4000" b="1" dirty="0">
                <a:solidFill>
                  <a:srgbClr val="800080"/>
                </a:solidFill>
                <a:latin typeface="Lucida Sans" pitchFamily="34" charset="0"/>
                <a:cs typeface="Times New Roman" pitchFamily="18" charset="0"/>
              </a:rPr>
              <a:t>5d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</a:t>
            </a:r>
          </a:p>
          <a:p>
            <a:pPr algn="ctr"/>
            <a:endParaRPr lang="en-US" sz="4000" b="1" dirty="0">
              <a:latin typeface="Lucida Sans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>
                <a:solidFill>
                  <a:srgbClr val="FF6600"/>
                </a:solidFill>
                <a:latin typeface="Lucida Sans" pitchFamily="34" charset="0"/>
                <a:cs typeface="Times New Roman" pitchFamily="18" charset="0"/>
              </a:rPr>
              <a:t>6p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FFFF00"/>
                </a:solidFill>
                <a:latin typeface="Lucida Sans" pitchFamily="34" charset="0"/>
                <a:cs typeface="Times New Roman" pitchFamily="18" charset="0"/>
              </a:rPr>
              <a:t>7s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800080"/>
                </a:solidFill>
                <a:latin typeface="Lucida Sans" pitchFamily="34" charset="0"/>
                <a:cs typeface="Times New Roman" pitchFamily="18" charset="0"/>
              </a:rPr>
              <a:t>5f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FF6600"/>
                </a:solidFill>
                <a:latin typeface="Lucida Sans" pitchFamily="34" charset="0"/>
                <a:cs typeface="Times New Roman" pitchFamily="18" charset="0"/>
              </a:rPr>
              <a:t>6d</a:t>
            </a:r>
            <a:r>
              <a:rPr lang="en-US" sz="4000" b="1" dirty="0">
                <a:latin typeface="Lucida Sans" pitchFamily="34" charset="0"/>
                <a:cs typeface="Times New Roman" pitchFamily="18" charset="0"/>
              </a:rPr>
              <a:t>,  </a:t>
            </a:r>
            <a:r>
              <a:rPr lang="en-US" sz="4000" b="1" dirty="0">
                <a:solidFill>
                  <a:srgbClr val="FFFF00"/>
                </a:solidFill>
                <a:latin typeface="Lucida Sans" pitchFamily="34" charset="0"/>
                <a:cs typeface="Times New Roman" pitchFamily="18" charset="0"/>
              </a:rPr>
              <a:t>7p</a:t>
            </a:r>
            <a:endParaRPr lang="es-ES" sz="4000" b="1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328</Words>
  <Application>Microsoft Office PowerPoint</Application>
  <PresentationFormat>Presentación en pantalla (4:3)</PresentationFormat>
  <Paragraphs>26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Times New Roman</vt:lpstr>
      <vt:lpstr>Verdana</vt:lpstr>
      <vt:lpstr>Lucida Sans</vt:lpstr>
      <vt:lpstr>Diseño predeterminado</vt:lpstr>
      <vt:lpstr>Imagen de mapa de bits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Packard Bell NEC,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Cliente Preferido</dc:creator>
  <cp:lastModifiedBy>LEITO</cp:lastModifiedBy>
  <cp:revision>9</cp:revision>
  <dcterms:created xsi:type="dcterms:W3CDTF">2002-08-29T23:33:20Z</dcterms:created>
  <dcterms:modified xsi:type="dcterms:W3CDTF">2011-04-14T04:39:25Z</dcterms:modified>
</cp:coreProperties>
</file>