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3E26-AC6E-4F36-B571-FB2B285F24E2}" type="datetimeFigureOut">
              <a:rPr lang="es-ES" smtClean="0"/>
              <a:pPr/>
              <a:t>09/12/2011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E17B-982B-4A16-A50B-DBC8BA3559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Narraci%C3%B3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scate.com.mx/educativo/cuentos_infantiles/imagenpng_cuentos_infantile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381375" cy="3762375"/>
          </a:xfrm>
          <a:prstGeom prst="rect">
            <a:avLst/>
          </a:prstGeom>
          <a:noFill/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 rot="21407999">
            <a:off x="450974" y="778524"/>
            <a:ext cx="4884737" cy="938212"/>
            <a:chOff x="112436021" y="105843677"/>
            <a:chExt cx="4884252" cy="938417"/>
          </a:xfrm>
        </p:grpSpPr>
        <p:sp>
          <p:nvSpPr>
            <p:cNvPr id="1028" name="Rectangle 4"/>
            <p:cNvSpPr>
              <a:spLocks noChangeArrowheads="1" noChangeShapeType="1"/>
            </p:cNvSpPr>
            <p:nvPr/>
          </p:nvSpPr>
          <p:spPr bwMode="auto">
            <a:xfrm>
              <a:off x="112436021" y="105843677"/>
              <a:ext cx="4884252" cy="938417"/>
            </a:xfrm>
            <a:prstGeom prst="rect">
              <a:avLst/>
            </a:prstGeom>
            <a:solidFill>
              <a:srgbClr val="FF0000"/>
            </a:solidFill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9" name="Text Box 5"/>
            <p:cNvSpPr txBox="1">
              <a:spLocks noChangeArrowheads="1" noChangeShapeType="1"/>
            </p:cNvSpPr>
            <p:nvPr/>
          </p:nvSpPr>
          <p:spPr bwMode="auto">
            <a:xfrm>
              <a:off x="112504560" y="105865517"/>
              <a:ext cx="4747191" cy="89463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3700" b="1" dirty="0" smtClean="0">
                  <a:solidFill>
                    <a:srgbClr val="FFFFFF"/>
                  </a:solidFill>
                  <a:latin typeface="Comic Sans MS" pitchFamily="66" charset="0"/>
                </a:rPr>
                <a:t>EL CUENTO 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4500562" y="857232"/>
            <a:ext cx="506412" cy="506412"/>
            <a:chOff x="110642403" y="105916102"/>
            <a:chExt cx="506574" cy="506573"/>
          </a:xfrm>
        </p:grpSpPr>
        <p:sp>
          <p:nvSpPr>
            <p:cNvPr id="1031" name="Rectangle 7" hidden="1"/>
            <p:cNvSpPr>
              <a:spLocks noChangeArrowheads="1" noChangeShapeType="1"/>
            </p:cNvSpPr>
            <p:nvPr/>
          </p:nvSpPr>
          <p:spPr bwMode="auto">
            <a:xfrm>
              <a:off x="110642403" y="105916102"/>
              <a:ext cx="506574" cy="50657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2" name="Rectangle 8"/>
            <p:cNvSpPr>
              <a:spLocks noChangeArrowheads="1" noChangeShapeType="1"/>
            </p:cNvSpPr>
            <p:nvPr/>
          </p:nvSpPr>
          <p:spPr bwMode="auto">
            <a:xfrm rot="21060000">
              <a:off x="110674308" y="105948009"/>
              <a:ext cx="442764" cy="442762"/>
            </a:xfrm>
            <a:prstGeom prst="rect">
              <a:avLst/>
            </a:prstGeom>
            <a:solidFill>
              <a:srgbClr val="0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3" name="Oval 9"/>
            <p:cNvSpPr>
              <a:spLocks noChangeArrowheads="1" noChangeShapeType="1"/>
            </p:cNvSpPr>
            <p:nvPr/>
          </p:nvSpPr>
          <p:spPr bwMode="auto">
            <a:xfrm>
              <a:off x="110720707" y="105994852"/>
              <a:ext cx="350122" cy="349563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4" name="Oval 10"/>
            <p:cNvSpPr>
              <a:spLocks noChangeArrowheads="1" noChangeShapeType="1"/>
            </p:cNvSpPr>
            <p:nvPr/>
          </p:nvSpPr>
          <p:spPr bwMode="auto">
            <a:xfrm>
              <a:off x="110765448" y="106039522"/>
              <a:ext cx="260638" cy="260221"/>
            </a:xfrm>
            <a:prstGeom prst="ellipse">
              <a:avLst/>
            </a:prstGeom>
            <a:solidFill>
              <a:srgbClr val="000000"/>
            </a:solidFill>
            <a:ln w="31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5" name="Oval 11"/>
            <p:cNvSpPr>
              <a:spLocks noChangeArrowheads="1" noChangeShapeType="1"/>
            </p:cNvSpPr>
            <p:nvPr/>
          </p:nvSpPr>
          <p:spPr bwMode="auto">
            <a:xfrm>
              <a:off x="110795609" y="106069635"/>
              <a:ext cx="200317" cy="199995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6" name="Oval 12"/>
            <p:cNvSpPr>
              <a:spLocks noChangeArrowheads="1" noChangeShapeType="1"/>
            </p:cNvSpPr>
            <p:nvPr/>
          </p:nvSpPr>
          <p:spPr bwMode="auto">
            <a:xfrm>
              <a:off x="110835254" y="106109121"/>
              <a:ext cx="121027" cy="121024"/>
            </a:xfrm>
            <a:prstGeom prst="ellipse">
              <a:avLst/>
            </a:prstGeom>
            <a:solidFill>
              <a:srgbClr val="000000"/>
            </a:solidFill>
            <a:ln w="1270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7" name="Oval 13"/>
            <p:cNvSpPr>
              <a:spLocks noChangeArrowheads="1" noChangeShapeType="1"/>
            </p:cNvSpPr>
            <p:nvPr/>
          </p:nvSpPr>
          <p:spPr bwMode="auto">
            <a:xfrm>
              <a:off x="110864645" y="106138512"/>
              <a:ext cx="62243" cy="62242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714348" y="1071546"/>
            <a:ext cx="506412" cy="506412"/>
            <a:chOff x="110642403" y="105916102"/>
            <a:chExt cx="506574" cy="506573"/>
          </a:xfrm>
        </p:grpSpPr>
        <p:sp>
          <p:nvSpPr>
            <p:cNvPr id="1055" name="Rectangle 31" hidden="1"/>
            <p:cNvSpPr>
              <a:spLocks noChangeArrowheads="1" noChangeShapeType="1"/>
            </p:cNvSpPr>
            <p:nvPr/>
          </p:nvSpPr>
          <p:spPr bwMode="auto">
            <a:xfrm>
              <a:off x="110642403" y="105916102"/>
              <a:ext cx="506574" cy="50657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6" name="Rectangle 32"/>
            <p:cNvSpPr>
              <a:spLocks noChangeArrowheads="1" noChangeShapeType="1"/>
            </p:cNvSpPr>
            <p:nvPr/>
          </p:nvSpPr>
          <p:spPr bwMode="auto">
            <a:xfrm rot="21060000">
              <a:off x="110674308" y="105948009"/>
              <a:ext cx="442764" cy="442762"/>
            </a:xfrm>
            <a:prstGeom prst="rect">
              <a:avLst/>
            </a:prstGeom>
            <a:solidFill>
              <a:srgbClr val="000000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7" name="Oval 33"/>
            <p:cNvSpPr>
              <a:spLocks noChangeArrowheads="1" noChangeShapeType="1"/>
            </p:cNvSpPr>
            <p:nvPr/>
          </p:nvSpPr>
          <p:spPr bwMode="auto">
            <a:xfrm>
              <a:off x="110720707" y="105994852"/>
              <a:ext cx="350122" cy="349563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8" name="Oval 34"/>
            <p:cNvSpPr>
              <a:spLocks noChangeArrowheads="1" noChangeShapeType="1"/>
            </p:cNvSpPr>
            <p:nvPr/>
          </p:nvSpPr>
          <p:spPr bwMode="auto">
            <a:xfrm>
              <a:off x="110765448" y="106039522"/>
              <a:ext cx="260638" cy="260221"/>
            </a:xfrm>
            <a:prstGeom prst="ellipse">
              <a:avLst/>
            </a:prstGeom>
            <a:solidFill>
              <a:srgbClr val="000000"/>
            </a:solidFill>
            <a:ln w="31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9" name="Oval 35"/>
            <p:cNvSpPr>
              <a:spLocks noChangeArrowheads="1" noChangeShapeType="1"/>
            </p:cNvSpPr>
            <p:nvPr/>
          </p:nvSpPr>
          <p:spPr bwMode="auto">
            <a:xfrm>
              <a:off x="110795609" y="106069635"/>
              <a:ext cx="200317" cy="199995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0" name="Oval 36"/>
            <p:cNvSpPr>
              <a:spLocks noChangeArrowheads="1" noChangeShapeType="1"/>
            </p:cNvSpPr>
            <p:nvPr/>
          </p:nvSpPr>
          <p:spPr bwMode="auto">
            <a:xfrm>
              <a:off x="110835254" y="106109121"/>
              <a:ext cx="121027" cy="121024"/>
            </a:xfrm>
            <a:prstGeom prst="ellipse">
              <a:avLst/>
            </a:prstGeom>
            <a:solidFill>
              <a:srgbClr val="000000"/>
            </a:solidFill>
            <a:ln w="1270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1" name="Oval 37"/>
            <p:cNvSpPr>
              <a:spLocks noChangeArrowheads="1" noChangeShapeType="1"/>
            </p:cNvSpPr>
            <p:nvPr/>
          </p:nvSpPr>
          <p:spPr bwMode="auto">
            <a:xfrm>
              <a:off x="110864645" y="106138512"/>
              <a:ext cx="62243" cy="62242"/>
            </a:xfrm>
            <a:prstGeom prst="ellipse">
              <a:avLst/>
            </a:prstGeom>
            <a:solidFill>
              <a:srgbClr val="FF00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4" name="53 Rectángulo"/>
          <p:cNvSpPr/>
          <p:nvPr/>
        </p:nvSpPr>
        <p:spPr>
          <a:xfrm>
            <a:off x="4572000" y="2643182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El cuento es una </a:t>
            </a:r>
            <a:r>
              <a:rPr lang="es-ES" sz="2400" b="1" dirty="0" smtClean="0">
                <a:hlinkClick r:id="rId3" tooltip="Narración"/>
              </a:rPr>
              <a:t>narración</a:t>
            </a:r>
            <a:r>
              <a:rPr lang="es-ES" sz="2400" b="1" dirty="0" smtClean="0"/>
              <a:t> breve de hechos imaginarios o reales, protagonizada por un grupo reducido de personajes.</a:t>
            </a:r>
            <a:endParaRPr lang="es-E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Clases de Cuentos </a:t>
            </a:r>
            <a:endParaRPr lang="es-ES" sz="5400" b="1" dirty="0"/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107211190" y="105613200"/>
            <a:ext cx="3060596" cy="8997950"/>
            <a:chOff x="107211399" y="105613200"/>
            <a:chExt cx="3061010" cy="8997696"/>
          </a:xfrm>
        </p:grpSpPr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08943775" y="105613200"/>
              <a:ext cx="0" cy="8997696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42" name="Text Box 18"/>
            <p:cNvSpPr txBox="1">
              <a:spLocks noChangeArrowheads="1" noChangeShapeType="1"/>
            </p:cNvSpPr>
            <p:nvPr/>
          </p:nvSpPr>
          <p:spPr bwMode="auto">
            <a:xfrm rot="216000">
              <a:off x="107986409" y="111999075"/>
              <a:ext cx="2286000" cy="60910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itchFamily="18" charset="0"/>
                </a:rPr>
                <a:t>Hora:00:00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4" name="Text Box 20"/>
            <p:cNvSpPr txBox="1">
              <a:spLocks noChangeArrowheads="1" noChangeShapeType="1"/>
            </p:cNvSpPr>
            <p:nvPr/>
          </p:nvSpPr>
          <p:spPr bwMode="auto">
            <a:xfrm rot="21342001">
              <a:off x="107211399" y="106882512"/>
              <a:ext cx="2706668" cy="67864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3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itchFamily="18" charset="0"/>
                </a:rPr>
                <a:t>Fecha:00/00/00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428596" y="1357298"/>
            <a:ext cx="8215370" cy="5214974"/>
            <a:chOff x="110785275" y="106756200"/>
            <a:chExt cx="3825621" cy="6858000"/>
          </a:xfrm>
        </p:grpSpPr>
        <p:sp>
          <p:nvSpPr>
            <p:cNvPr id="26648" name="AutoShape 24"/>
            <p:cNvSpPr>
              <a:spLocks noChangeArrowheads="1" noChangeShapeType="1"/>
            </p:cNvSpPr>
            <p:nvPr/>
          </p:nvSpPr>
          <p:spPr bwMode="auto">
            <a:xfrm flipH="1">
              <a:off x="114094853" y="107060522"/>
              <a:ext cx="516043" cy="6553678"/>
            </a:xfrm>
            <a:prstGeom prst="rtTriangle">
              <a:avLst/>
            </a:prstGeom>
            <a:solidFill>
              <a:srgbClr val="6633CC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49" name="AutoShape 25"/>
            <p:cNvSpPr>
              <a:spLocks noChangeArrowheads="1" noChangeShapeType="1"/>
            </p:cNvSpPr>
            <p:nvPr/>
          </p:nvSpPr>
          <p:spPr bwMode="auto">
            <a:xfrm flipH="1" flipV="1">
              <a:off x="111271977" y="106756200"/>
              <a:ext cx="3338919" cy="350042"/>
            </a:xfrm>
            <a:prstGeom prst="rtTriangle">
              <a:avLst/>
            </a:prstGeom>
            <a:solidFill>
              <a:srgbClr val="FF00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50" name="AutoShape 26"/>
            <p:cNvSpPr>
              <a:spLocks noChangeArrowheads="1" noChangeShapeType="1"/>
            </p:cNvSpPr>
            <p:nvPr/>
          </p:nvSpPr>
          <p:spPr bwMode="auto">
            <a:xfrm flipV="1">
              <a:off x="110785275" y="106756200"/>
              <a:ext cx="496984" cy="6546055"/>
            </a:xfrm>
            <a:prstGeom prst="rtTriangle">
              <a:avLst/>
            </a:prstGeom>
            <a:solidFill>
              <a:srgbClr val="6633CC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51" name="AutoShape 27"/>
            <p:cNvSpPr>
              <a:spLocks noChangeArrowheads="1" noChangeShapeType="1"/>
            </p:cNvSpPr>
            <p:nvPr/>
          </p:nvSpPr>
          <p:spPr bwMode="auto">
            <a:xfrm>
              <a:off x="110785275" y="113266536"/>
              <a:ext cx="3323288" cy="347664"/>
            </a:xfrm>
            <a:prstGeom prst="rtTriangle">
              <a:avLst/>
            </a:prstGeom>
            <a:solidFill>
              <a:srgbClr val="FF00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26653" name="Picture 29" descr="C:\Documents and Settings\Administrador\Configuración local\Archivos temporales de Internet\Content.IE5\OPQ9STCD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1482883" cy="857256"/>
          </a:xfrm>
          <a:prstGeom prst="rect">
            <a:avLst/>
          </a:prstGeom>
          <a:noFill/>
        </p:spPr>
      </p:pic>
      <p:pic>
        <p:nvPicPr>
          <p:cNvPr id="26654" name="Picture 30" descr="C:\Documents and Settings\Administrador\Configuración local\Archivos temporales de Internet\Content.IE5\9T93O9JY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829705" cy="1232230"/>
          </a:xfrm>
          <a:prstGeom prst="rect">
            <a:avLst/>
          </a:prstGeom>
          <a:noFill/>
        </p:spPr>
      </p:pic>
      <p:pic>
        <p:nvPicPr>
          <p:cNvPr id="26655" name="Picture 31" descr="C:\Documents and Settings\Administrador\Configuración local\Archivos temporales de Internet\Content.IE5\P8I1B3MW\dglxasset[1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442214"/>
            <a:ext cx="4643470" cy="486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 smtClean="0"/>
              <a:t>Cuentos Populares </a:t>
            </a:r>
            <a:endParaRPr lang="es-ES" b="1" i="1" dirty="0"/>
          </a:p>
        </p:txBody>
      </p:sp>
      <p:pic>
        <p:nvPicPr>
          <p:cNvPr id="9218" name="Picture 2" descr="http://vadeclase.blogspot.es/img/libro.colec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695450" cy="2219325"/>
          </a:xfrm>
          <a:prstGeom prst="rect">
            <a:avLst/>
          </a:prstGeom>
          <a:noFill/>
        </p:spPr>
      </p:pic>
      <p:pic>
        <p:nvPicPr>
          <p:cNvPr id="5" name="Picture 2" descr="http://www.amamavas.com/wp-content/uploads/2010/03/20550_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592709" cy="2071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500034" y="2285992"/>
            <a:ext cx="8001056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dirty="0" smtClean="0">
                <a:solidFill>
                  <a:schemeClr val="tx1"/>
                </a:solidFill>
              </a:rPr>
              <a:t>Son narraciones construidas con los elementos y la estructura de los cuentos folclóricos . Toman de la tradición oral algunos eventos  y el autor los recrea desde su creatividad y estilo personal.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Cuentos Románticos</a:t>
            </a:r>
            <a:endParaRPr lang="es-ES" b="1" dirty="0"/>
          </a:p>
        </p:txBody>
      </p:sp>
      <p:pic>
        <p:nvPicPr>
          <p:cNvPr id="8194" name="Picture 2" descr="http://www.subsuelocba.com.ar/wp-content/romanti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357586" cy="4786346"/>
          </a:xfrm>
          <a:prstGeom prst="rect">
            <a:avLst/>
          </a:prstGeom>
          <a:noFill/>
        </p:spPr>
      </p:pic>
      <p:pic>
        <p:nvPicPr>
          <p:cNvPr id="8196" name="Picture 4" descr="http://www.educared.org.ar/enfoco/recursos/corazon_educared-ar_recursos-en_la-lupa-todo-corazon_educared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0042"/>
            <a:ext cx="865162" cy="832949"/>
          </a:xfrm>
          <a:prstGeom prst="rect">
            <a:avLst/>
          </a:prstGeom>
          <a:noFill/>
        </p:spPr>
      </p:pic>
      <p:pic>
        <p:nvPicPr>
          <p:cNvPr id="6" name="Picture 4" descr="http://www.educared.org.ar/enfoco/recursos/corazon_educared-ar_recursos-en_la-lupa-todo-corazon_educared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865162" cy="832949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3929058" y="1500174"/>
            <a:ext cx="4786346" cy="47863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Estos relatos  son muy sentimentales y a veces tristes , en ellos se destaca la  sensibilidad de los personajes , que movidos generalmente por el impulso del amor , tienen acentuados rasgos  melancólicos , se sacrifican y sufren desesperadamente por alcanzar la proximidad del ser amado o por algún ideal especial.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Cuentos Realistas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s-ES" dirty="0" smtClean="0"/>
              <a:t>Estos cuentos tienen una ubicación espacial y temporal definida , generalmente conocida.  La narración escoge elementos naturales o por lo menos posibles. Estos cuentos pueden ser:  * de animales, *de aventuras *costumbristas *de ciencia ficción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8" descr="http://1.bp.blogspot.com/_xVIN5zR0gV4/StaSdpGSxqI/AAAAAAAAABU/llhi58OMBBw/s320/narracion+blog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24802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Cuentos surrealistas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Con gracia y viveza estos cuentos modernos parten de elementos reales conocidos vinculando  a ellos acciones ingeniosas, significativas, exageradas, incoherentes que llaman a la risa , la burla o la reflexión.</a:t>
            </a:r>
            <a:endParaRPr lang="es-ES" dirty="0"/>
          </a:p>
        </p:txBody>
      </p:sp>
      <p:pic>
        <p:nvPicPr>
          <p:cNvPr id="5" name="Picture 4" descr="http://img19.picoodle.com/img/img19/3/3/6/urosawa/f_dinoxs2m_f0ec5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92909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guana.files.wordpress.com/2009/04/gracias.gif?w=350&amp;h=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5429288" cy="546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04900" cy="1181100"/>
          </a:xfrm>
          <a:prstGeom prst="rect">
            <a:avLst/>
          </a:prstGeom>
          <a:noFill/>
        </p:spPr>
      </p:pic>
      <p:pic>
        <p:nvPicPr>
          <p:cNvPr id="9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1104900" cy="1181100"/>
          </a:xfrm>
          <a:prstGeom prst="rect">
            <a:avLst/>
          </a:prstGeom>
          <a:noFill/>
        </p:spPr>
      </p:pic>
      <p:pic>
        <p:nvPicPr>
          <p:cNvPr id="10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1104900" cy="1181100"/>
          </a:xfrm>
          <a:prstGeom prst="rect">
            <a:avLst/>
          </a:prstGeom>
          <a:noFill/>
        </p:spPr>
      </p:pic>
      <p:pic>
        <p:nvPicPr>
          <p:cNvPr id="11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1104900" cy="1181100"/>
          </a:xfrm>
          <a:prstGeom prst="rect">
            <a:avLst/>
          </a:prstGeom>
          <a:noFill/>
        </p:spPr>
      </p:pic>
      <p:pic>
        <p:nvPicPr>
          <p:cNvPr id="12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1104900" cy="1181100"/>
          </a:xfrm>
          <a:prstGeom prst="rect">
            <a:avLst/>
          </a:prstGeom>
          <a:noFill/>
        </p:spPr>
      </p:pic>
      <p:pic>
        <p:nvPicPr>
          <p:cNvPr id="13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1104900" cy="1181100"/>
          </a:xfrm>
          <a:prstGeom prst="rect">
            <a:avLst/>
          </a:prstGeom>
          <a:noFill/>
        </p:spPr>
      </p:pic>
      <p:pic>
        <p:nvPicPr>
          <p:cNvPr id="14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1104900" cy="1181100"/>
          </a:xfrm>
          <a:prstGeom prst="rect">
            <a:avLst/>
          </a:prstGeom>
          <a:noFill/>
        </p:spPr>
      </p:pic>
      <p:pic>
        <p:nvPicPr>
          <p:cNvPr id="15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85728"/>
            <a:ext cx="1104900" cy="1181100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1357290" y="1500174"/>
            <a:ext cx="662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Contexto histórico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5786" y="2428868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Los primeros cuentos se remontan probablemente a los inicios de la historia y la cultura humana. Los primeros testimonios que se conocen de recopilaciones de cuentos que provienen de las grandes culturas orientales.</a:t>
            </a:r>
          </a:p>
          <a:p>
            <a:pPr algn="just"/>
            <a:r>
              <a:rPr lang="es-ES" sz="2000" b="1" dirty="0" smtClean="0"/>
              <a:t>Un ejemplo de recopilación de cuentos es los cuentos de las 1000 y una noches , obra provista de una introducción que une los diferentes relatos:  un rey al enterarse de la infidelidad de su sultana, decide tener una esposa cada noche y hacerla ejecutar al día siguiente.</a:t>
            </a:r>
          </a:p>
          <a:p>
            <a:pPr algn="just"/>
            <a:r>
              <a:rPr lang="es-ES" sz="2000" b="1" dirty="0" smtClean="0"/>
              <a:t>Sherezada consigue aplazar su muerte despertando el interés del Rey por el desenlace de los cuentos que le v a narrando cada noche.</a:t>
            </a:r>
            <a:endParaRPr lang="es-E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b="1" dirty="0" smtClean="0"/>
              <a:t>    Contar se refiere a describir y reseñar acontecimientos . En épocas primitivas cuando todavía no se conocía la escritura, los hombres se transmitían los recuerdos, observaciones o impresiones por vía oral. En este sentido el cuento se puede definir como la narración de algo acontecido o imaginado, desarrollado mediante la expresión oral o escrita.</a:t>
            </a:r>
            <a:endParaRPr lang="es-ES" b="1" dirty="0"/>
          </a:p>
        </p:txBody>
      </p:sp>
      <p:pic>
        <p:nvPicPr>
          <p:cNvPr id="4" name="Picture 6" descr="http://estoyenelcuento.com/images/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2714644" cy="2138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28662" y="2143116"/>
          <a:ext cx="7286676" cy="385765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8609"/>
                <a:gridCol w="5408067"/>
              </a:tblGrid>
              <a:tr h="1521826">
                <a:tc>
                  <a:txBody>
                    <a:bodyPr/>
                    <a:lstStyle/>
                    <a:p>
                      <a:r>
                        <a:rPr lang="es-ES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COMIENZO </a:t>
                      </a:r>
                      <a:endParaRPr lang="es-ES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Todo</a:t>
                      </a:r>
                      <a:r>
                        <a:rPr lang="es-ES" sz="20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cuento tiene generalmente una fechoría  inicial, efectiva o latente, que se realiza  sobre el protagonista o héroe. </a:t>
                      </a:r>
                      <a:endParaRPr lang="es-ES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1826">
                <a:tc>
                  <a:txBody>
                    <a:bodyPr/>
                    <a:lstStyle/>
                    <a:p>
                      <a:r>
                        <a:rPr lang="es-ES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NUDO</a:t>
                      </a:r>
                      <a:endParaRPr lang="es-ES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La fechoría </a:t>
                      </a:r>
                      <a:r>
                        <a:rPr lang="es-ES" sz="20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mencionada crea el nudo de la intriga y genera el movimiento del engranaje de la historia, como respuesta a esa agresión el protagonista inicia la acción.</a:t>
                      </a:r>
                      <a:endParaRPr lang="es-ES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814000">
                <a:tc>
                  <a:txBody>
                    <a:bodyPr/>
                    <a:lstStyle/>
                    <a:p>
                      <a:r>
                        <a:rPr lang="es-ES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DESCENLACE</a:t>
                      </a:r>
                      <a:endParaRPr lang="es-ES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Finalmente</a:t>
                      </a:r>
                      <a:r>
                        <a:rPr lang="es-ES" sz="20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y como consecuencia de todas las acciones viene el desenlace o conclusión feliz</a:t>
                      </a:r>
                      <a:r>
                        <a:rPr lang="es-ES" sz="20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.</a:t>
                      </a:r>
                      <a:endParaRPr lang="es-ES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600956" y="714356"/>
            <a:ext cx="7900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Estructura interna del cuento</a:t>
            </a:r>
            <a:endParaRPr lang="es-E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5" name="Picture 5" descr="C:\Documents and Settings\Administrador\Configuración local\Archivos temporales de Internet\Content.IE5\9T93O9JY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4146" cy="1928802"/>
          </a:xfrm>
          <a:prstGeom prst="rect">
            <a:avLst/>
          </a:prstGeom>
          <a:noFill/>
        </p:spPr>
      </p:pic>
      <p:pic>
        <p:nvPicPr>
          <p:cNvPr id="15367" name="Picture 7" descr="C:\Documents and Settings\Administrador\Configuración local\Archivos temporales de Internet\Content.IE5\OPQ9STCD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738" y="214290"/>
            <a:ext cx="1802365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Características del Cuento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s-ES" dirty="0" smtClean="0"/>
              <a:t>El cuento presenta varias características que lo diferencian de otros géneros narrativos:</a:t>
            </a:r>
          </a:p>
          <a:p>
            <a:pPr algn="just"/>
            <a:r>
              <a:rPr lang="es-ES" b="1" dirty="0" smtClean="0"/>
              <a:t>Ficción:</a:t>
            </a:r>
            <a:r>
              <a:rPr lang="es-ES" dirty="0" smtClean="0"/>
              <a:t> aunque puede inspirarse en hechos reales, un cuento debe, para funcionar como tal, recortarse de la realidad. </a:t>
            </a:r>
          </a:p>
          <a:p>
            <a:pPr algn="just"/>
            <a:r>
              <a:rPr lang="es-ES" b="1" dirty="0" smtClean="0"/>
              <a:t>Argumental</a:t>
            </a:r>
            <a:r>
              <a:rPr lang="es-ES" dirty="0" smtClean="0"/>
              <a:t>: el cuento tiene una estructura de hechos entrelazados (acción – consecuencias) en un formato de: introducción – nudo – desenlace. </a:t>
            </a:r>
          </a:p>
          <a:p>
            <a:pPr algn="just"/>
            <a:r>
              <a:rPr lang="es-ES" b="1" dirty="0" smtClean="0"/>
              <a:t>Única línea argumental</a:t>
            </a:r>
            <a:r>
              <a:rPr lang="es-ES" dirty="0" smtClean="0"/>
              <a:t>: a diferencia de lo que sucede en la novela, en el cuento todos los hechos se encadenan en una sola sucesión de hechos. </a:t>
            </a:r>
          </a:p>
          <a:p>
            <a:pPr algn="just"/>
            <a:r>
              <a:rPr lang="es-ES" b="1" dirty="0" smtClean="0"/>
              <a:t>Estructura centrípeta</a:t>
            </a:r>
            <a:r>
              <a:rPr lang="es-ES" dirty="0" smtClean="0"/>
              <a:t>: todos los elementos que se mencionan en la narración del cuento están relacionados y funcionan como indicios del argumento. </a:t>
            </a:r>
          </a:p>
          <a:p>
            <a:pPr algn="just"/>
            <a:r>
              <a:rPr lang="es-ES" b="1" dirty="0" smtClean="0"/>
              <a:t>Personaje principal</a:t>
            </a:r>
            <a:r>
              <a:rPr lang="es-ES" dirty="0" smtClean="0"/>
              <a:t>: aunque puede haber otros personajes, la historia habla de uno en particular, a quien le ocurren los hechos. </a:t>
            </a:r>
          </a:p>
          <a:p>
            <a:pPr algn="just"/>
            <a:r>
              <a:rPr lang="es-ES" b="1" dirty="0" smtClean="0"/>
              <a:t>Unidad de efecto</a:t>
            </a:r>
            <a:r>
              <a:rPr lang="es-ES" dirty="0" smtClean="0"/>
              <a:t>: comparte esta característica con la poesía. Está escrito para ser leído de principio a fin. Si uno corta la lectura, es muy probable que se pierda el efecto narrativo. La estructura de la novela permite, en cambio, leerla por partes. </a:t>
            </a:r>
          </a:p>
          <a:p>
            <a:pPr algn="just"/>
            <a:r>
              <a:rPr lang="es-ES" b="1" dirty="0" smtClean="0"/>
              <a:t>Prosa</a:t>
            </a:r>
            <a:r>
              <a:rPr lang="es-ES" dirty="0" smtClean="0"/>
              <a:t>: el formato de los cuentos modernos (a partir de la aparición de la escritura) suele ser la prosa. </a:t>
            </a:r>
          </a:p>
          <a:p>
            <a:pPr algn="just"/>
            <a:r>
              <a:rPr lang="es-ES" b="1" dirty="0" smtClean="0"/>
              <a:t>Brevedad</a:t>
            </a:r>
            <a:r>
              <a:rPr lang="es-ES" dirty="0" smtClean="0"/>
              <a:t>: por y para cumplir con estas características, el cuento es breve. </a:t>
            </a:r>
          </a:p>
          <a:p>
            <a:pPr algn="just"/>
            <a:endParaRPr lang="es-ES" dirty="0"/>
          </a:p>
        </p:txBody>
      </p:sp>
      <p:pic>
        <p:nvPicPr>
          <p:cNvPr id="8" name="Picture 6" descr="http://api.ning.com/files/Wc3flCQFPR1CIXCK-ssBXS7hvgRa5T9xOQvHB1DcwSW*HOUcJS6CxDtFc3ZL0l6LLzUhHGkjqo-51MaQn-LoMe*-lNKrdxF6/hadun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000132" cy="1551720"/>
          </a:xfrm>
          <a:prstGeom prst="rect">
            <a:avLst/>
          </a:prstGeom>
          <a:noFill/>
        </p:spPr>
      </p:pic>
      <p:pic>
        <p:nvPicPr>
          <p:cNvPr id="9" name="Picture 8" descr="http://bp2.blogger.com/_Q_Bsf2w3R0k/R42cdzjk0xI/AAAAAAAAABU/tD_GHQMvDSg/S226/images%5B5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104900" cy="118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Baskerville Old Face" pitchFamily="18" charset="0"/>
              </a:rPr>
              <a:t>Elementos Básicos del Cuento</a:t>
            </a:r>
            <a:endParaRPr lang="es-ES" b="1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s-ES" dirty="0" smtClean="0"/>
          </a:p>
          <a:p>
            <a:pPr marL="514350" indent="-514350">
              <a:buAutoNum type="arabicPlain"/>
            </a:pPr>
            <a:endParaRPr lang="es-ES" dirty="0"/>
          </a:p>
        </p:txBody>
      </p:sp>
      <p:pic>
        <p:nvPicPr>
          <p:cNvPr id="9" name="Picture 4" descr="http://img.webme.com/pic/f/florenciamoragas/scriptum-infanci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1857364"/>
            <a:ext cx="4500595" cy="3955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dministrador\Configuración local\Archivos temporales de Internet\Content.IE5\VFSU72BZ\dglxasset[3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1024292" cy="1357322"/>
          </a:xfrm>
          <a:prstGeom prst="rect">
            <a:avLst/>
          </a:prstGeom>
          <a:noFill/>
        </p:spPr>
      </p:pic>
      <p:pic>
        <p:nvPicPr>
          <p:cNvPr id="23554" name="Picture 2" descr="C:\Documents and Settings\Administrador\Configuración local\Archivos temporales de Internet\Content.IE5\OPQ9STCD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699975" cy="1566867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istrador\Configuración local\Archivos temporales de Internet\Content.IE5\VFSU72BZ\dglxasset[4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0"/>
            <a:ext cx="1264615" cy="1829714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istrador\Configuración local\Archivos temporales de Internet\Content.IE5\P8I1B3MW\dglxasset[4]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0"/>
            <a:ext cx="1000100" cy="1742689"/>
          </a:xfrm>
          <a:prstGeom prst="rect">
            <a:avLst/>
          </a:prstGeom>
          <a:noFill/>
        </p:spPr>
      </p:pic>
      <p:pic>
        <p:nvPicPr>
          <p:cNvPr id="23558" name="Picture 6" descr="C:\Documents and Settings\Administrador\Configuración local\Archivos temporales de Internet\Content.IE5\9T93O9JY\dglxasset[2].asp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7" y="0"/>
            <a:ext cx="1071570" cy="1740926"/>
          </a:xfrm>
          <a:prstGeom prst="rect">
            <a:avLst/>
          </a:prstGeom>
          <a:noFill/>
        </p:spPr>
      </p:pic>
      <p:pic>
        <p:nvPicPr>
          <p:cNvPr id="23560" name="Picture 8" descr="C:\Documents and Settings\Administrador\Configuración local\Archivos temporales de Internet\Content.IE5\OPQ9STCD\dglxasset[1].as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90621" cy="1643050"/>
          </a:xfrm>
          <a:prstGeom prst="rect">
            <a:avLst/>
          </a:prstGeom>
          <a:noFill/>
        </p:spPr>
      </p:pic>
      <p:pic>
        <p:nvPicPr>
          <p:cNvPr id="23561" name="Picture 9" descr="C:\Documents and Settings\Administrador\Configuración local\Archivos temporales de Internet\Content.IE5\P8I1B3MW\dglxasset[1].asp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0"/>
            <a:ext cx="1192249" cy="1643050"/>
          </a:xfrm>
          <a:prstGeom prst="rect">
            <a:avLst/>
          </a:prstGeom>
          <a:noFill/>
        </p:spPr>
      </p:pic>
      <p:pic>
        <p:nvPicPr>
          <p:cNvPr id="23562" name="Picture 10" descr="C:\Documents and Settings\Administrador\Configuración local\Archivos temporales de Internet\Content.IE5\VFSU72BZ\dglxasset[2].asp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357166"/>
            <a:ext cx="1399248" cy="1234672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2000232" y="1857364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Personajes </a:t>
            </a:r>
            <a:endParaRPr lang="es-ES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28596" y="2643182"/>
            <a:ext cx="8215370" cy="38576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Pueden ser </a:t>
            </a:r>
            <a:r>
              <a:rPr lang="es-ES" sz="2400" u="sng" dirty="0" smtClean="0">
                <a:solidFill>
                  <a:schemeClr val="tx1"/>
                </a:solidFill>
              </a:rPr>
              <a:t>Principales</a:t>
            </a:r>
            <a:r>
              <a:rPr lang="es-ES" sz="2400" dirty="0" smtClean="0">
                <a:solidFill>
                  <a:schemeClr val="tx1"/>
                </a:solidFill>
              </a:rPr>
              <a:t> y se dividen en </a:t>
            </a:r>
            <a:r>
              <a:rPr lang="es-ES" sz="2400" b="1" dirty="0" smtClean="0">
                <a:solidFill>
                  <a:schemeClr val="tx1"/>
                </a:solidFill>
              </a:rPr>
              <a:t>protagonistas</a:t>
            </a:r>
            <a:r>
              <a:rPr lang="es-ES" sz="2400" dirty="0" smtClean="0">
                <a:solidFill>
                  <a:schemeClr val="tx1"/>
                </a:solidFill>
              </a:rPr>
              <a:t>, aquellos buenos de la historia , los que despiertan simpatía al lector, y los </a:t>
            </a:r>
            <a:r>
              <a:rPr lang="es-ES" sz="2400" b="1" dirty="0" smtClean="0">
                <a:solidFill>
                  <a:schemeClr val="tx1"/>
                </a:solidFill>
              </a:rPr>
              <a:t>antagonistas</a:t>
            </a:r>
            <a:r>
              <a:rPr lang="es-ES" sz="2400" dirty="0" smtClean="0">
                <a:solidFill>
                  <a:schemeClr val="tx1"/>
                </a:solidFill>
              </a:rPr>
              <a:t> o malos  que generan antipatía al lector.  También  existen los personajes </a:t>
            </a:r>
            <a:r>
              <a:rPr lang="es-ES" sz="2400" u="sng" dirty="0" smtClean="0">
                <a:solidFill>
                  <a:schemeClr val="tx1"/>
                </a:solidFill>
              </a:rPr>
              <a:t>secundarios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positivos</a:t>
            </a:r>
            <a:r>
              <a:rPr lang="es-ES" sz="2400" dirty="0" smtClean="0">
                <a:solidFill>
                  <a:schemeClr val="tx1"/>
                </a:solidFill>
              </a:rPr>
              <a:t> y los </a:t>
            </a:r>
            <a:r>
              <a:rPr lang="es-ES" sz="2400" b="1" dirty="0" smtClean="0">
                <a:solidFill>
                  <a:schemeClr val="tx1"/>
                </a:solidFill>
              </a:rPr>
              <a:t>negativos</a:t>
            </a:r>
            <a:r>
              <a:rPr lang="es-ES" sz="2400" dirty="0" smtClean="0">
                <a:solidFill>
                  <a:schemeClr val="tx1"/>
                </a:solidFill>
              </a:rPr>
              <a:t>. Los personajes que ayudan a los protagonistas y los que le colaboran al antagonista, es decir, cumplen sus ordenes y deseos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Lugar &amp; Tiempo</a:t>
            </a:r>
            <a:endParaRPr lang="es-ES" sz="4800" b="1" dirty="0"/>
          </a:p>
        </p:txBody>
      </p:sp>
      <p:pic>
        <p:nvPicPr>
          <p:cNvPr id="4" name="Picture 9" descr="C:\Documents and Settings\Administrador\Configuración local\Archivos temporales de Internet\Content.IE5\OPQ9STCD\dglxasset[3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1543048" cy="1468982"/>
          </a:xfrm>
          <a:prstGeom prst="rect">
            <a:avLst/>
          </a:prstGeom>
          <a:noFill/>
        </p:spPr>
      </p:pic>
      <p:pic>
        <p:nvPicPr>
          <p:cNvPr id="24580" name="Picture 4" descr="C:\Documents and Settings\Administrador\Configuración local\Archivos temporales de Internet\Content.IE5\P8I1B3MW\dglxasset[6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1295" y="214290"/>
            <a:ext cx="1265710" cy="1214446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571472" y="1785926"/>
            <a:ext cx="8072494" cy="47149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b="1" dirty="0" smtClean="0">
                <a:solidFill>
                  <a:schemeClr val="tx1"/>
                </a:solidFill>
              </a:rPr>
              <a:t>Los tiempos del cuento suelen ser vagos, remotos e imprecisos, lo que les da un encanto especial a las historias y contribuyen a desarrollar la imaginación del lector .  Las frases de inicio de los cuentos ayudan a crear el ambiente: “ Erase una vez…”  , “ Había una vez….”  “ Hace muchos años” 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Trama o Argumento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/>
          <a:lstStyle/>
          <a:p>
            <a:r>
              <a:rPr lang="es-ES" b="1" dirty="0" smtClean="0"/>
              <a:t>Se desarrolla por medio de una serie de acontecimientos distribuidos al inicio , en el nudo y el desenlace o final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2" descr="http://www.cronicadelquindio.com/files/noticias/20100525072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616708" cy="3357586"/>
          </a:xfrm>
          <a:prstGeom prst="rect">
            <a:avLst/>
          </a:prstGeom>
          <a:noFill/>
        </p:spPr>
      </p:pic>
      <p:pic>
        <p:nvPicPr>
          <p:cNvPr id="25602" name="Picture 2" descr="NA02041_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9"/>
            <a:ext cx="1357322" cy="107157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" name="Picture 2" descr="NA02041_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1357322" cy="107157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834</Words>
  <Application>Microsoft Office PowerPoint</Application>
  <PresentationFormat>Presentación en pantalla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Características del Cuento</vt:lpstr>
      <vt:lpstr>Elementos Básicos del Cuento</vt:lpstr>
      <vt:lpstr>Diapositiva 7</vt:lpstr>
      <vt:lpstr>Lugar &amp; Tiempo</vt:lpstr>
      <vt:lpstr>Trama o Argumento</vt:lpstr>
      <vt:lpstr>Clases de Cuentos </vt:lpstr>
      <vt:lpstr> Cuentos Populares </vt:lpstr>
      <vt:lpstr>Cuentos Románticos</vt:lpstr>
      <vt:lpstr>Cuentos Realistas</vt:lpstr>
      <vt:lpstr>Cuentos surrealistas</vt:lpstr>
      <vt:lpstr>Diapositiva 15</vt:lpstr>
    </vt:vector>
  </TitlesOfParts>
  <Company>Instituto Freire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Ruth Elgueta</cp:lastModifiedBy>
  <cp:revision>32</cp:revision>
  <dcterms:created xsi:type="dcterms:W3CDTF">2010-08-05T18:01:51Z</dcterms:created>
  <dcterms:modified xsi:type="dcterms:W3CDTF">2011-12-10T02:38:03Z</dcterms:modified>
</cp:coreProperties>
</file>