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7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8" r:id="rId17"/>
    <p:sldId id="279" r:id="rId18"/>
    <p:sldId id="280" r:id="rId19"/>
    <p:sldId id="293" r:id="rId20"/>
    <p:sldId id="296" r:id="rId21"/>
    <p:sldId id="283" r:id="rId22"/>
    <p:sldId id="285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6" autoAdjust="0"/>
    <p:restoredTop sz="90000" autoAdjust="0"/>
  </p:normalViewPr>
  <p:slideViewPr>
    <p:cSldViewPr>
      <p:cViewPr>
        <p:scale>
          <a:sx n="58" d="100"/>
          <a:sy n="58" d="100"/>
        </p:scale>
        <p:origin x="-58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slide" Target="../slides/slide28.xml"/><Relationship Id="rId1" Type="http://schemas.openxmlformats.org/officeDocument/2006/relationships/slide" Target="../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5F43E-5F2D-4A79-B393-2FCD804DE87B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A"/>
        </a:p>
      </dgm:t>
    </dgm:pt>
    <dgm:pt modelId="{EC0A9C2B-B143-45FC-96D1-4263B1E89E97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A" sz="3600" dirty="0" smtClean="0">
              <a:hlinkClick xmlns:r="http://schemas.openxmlformats.org/officeDocument/2006/relationships" r:id="rId1" action="ppaction://hlinksldjump"/>
            </a:rPr>
            <a:t>Varicocele</a:t>
          </a:r>
          <a:endParaRPr lang="es-PA" sz="3600" dirty="0"/>
        </a:p>
      </dgm:t>
    </dgm:pt>
    <dgm:pt modelId="{40C15FBD-1BD5-4484-95AB-14DEA6ADD338}" type="parTrans" cxnId="{CEF2B57A-9CAA-4C03-BBBA-AF15BD05F696}">
      <dgm:prSet/>
      <dgm:spPr/>
      <dgm:t>
        <a:bodyPr/>
        <a:lstStyle/>
        <a:p>
          <a:endParaRPr lang="es-PA" sz="2000"/>
        </a:p>
      </dgm:t>
    </dgm:pt>
    <dgm:pt modelId="{5E849DA2-D015-4BAA-A386-F403789BEDD7}" type="sibTrans" cxnId="{CEF2B57A-9CAA-4C03-BBBA-AF15BD05F696}">
      <dgm:prSet/>
      <dgm:spPr/>
      <dgm:t>
        <a:bodyPr/>
        <a:lstStyle/>
        <a:p>
          <a:endParaRPr lang="es-PA" sz="2000"/>
        </a:p>
      </dgm:t>
    </dgm:pt>
    <dgm:pt modelId="{599E9509-C5C5-45A4-989A-6E16F3BD0F9F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A" sz="3600" dirty="0" smtClean="0">
              <a:hlinkClick xmlns:r="http://schemas.openxmlformats.org/officeDocument/2006/relationships" r:id="rId2" action="ppaction://hlinksldjump"/>
            </a:rPr>
            <a:t>Testicular Cancer.</a:t>
          </a:r>
          <a:endParaRPr lang="es-PA" sz="3600" dirty="0"/>
        </a:p>
      </dgm:t>
    </dgm:pt>
    <dgm:pt modelId="{3EFAFFC1-B940-4033-A045-256D17DA6DC6}" type="parTrans" cxnId="{95E02D45-5DCF-4DFA-BFB6-53E426E213D0}">
      <dgm:prSet/>
      <dgm:spPr/>
      <dgm:t>
        <a:bodyPr/>
        <a:lstStyle/>
        <a:p>
          <a:endParaRPr lang="es-PA" sz="2000"/>
        </a:p>
      </dgm:t>
    </dgm:pt>
    <dgm:pt modelId="{FC798D35-7642-403A-8CA2-BD71251B26A4}" type="sibTrans" cxnId="{95E02D45-5DCF-4DFA-BFB6-53E426E213D0}">
      <dgm:prSet/>
      <dgm:spPr/>
      <dgm:t>
        <a:bodyPr/>
        <a:lstStyle/>
        <a:p>
          <a:endParaRPr lang="es-PA" sz="2000"/>
        </a:p>
      </dgm:t>
    </dgm:pt>
    <dgm:pt modelId="{34D343A9-6667-4214-83A2-7F4D1CC2E298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A" sz="3600" dirty="0" smtClean="0">
              <a:solidFill>
                <a:schemeClr val="bg1"/>
              </a:solidFill>
              <a:hlinkClick xmlns:r="http://schemas.openxmlformats.org/officeDocument/2006/relationships" r:id="rId3" action="ppaction://hlinksldjump"/>
            </a:rPr>
            <a:t>Testicular Trauma</a:t>
          </a:r>
          <a:r>
            <a:rPr lang="es-PA" sz="3600" dirty="0" smtClean="0">
              <a:solidFill>
                <a:schemeClr val="bg1"/>
              </a:solidFill>
            </a:rPr>
            <a:t>.</a:t>
          </a:r>
          <a:endParaRPr lang="es-PA" sz="3600" dirty="0">
            <a:solidFill>
              <a:schemeClr val="bg1"/>
            </a:solidFill>
          </a:endParaRPr>
        </a:p>
      </dgm:t>
    </dgm:pt>
    <dgm:pt modelId="{4A5D1B1B-C073-42EF-8D45-1B0E343D8DD5}" type="parTrans" cxnId="{563355AE-9DFD-48FE-BD63-9836A8588BCE}">
      <dgm:prSet/>
      <dgm:spPr/>
      <dgm:t>
        <a:bodyPr/>
        <a:lstStyle/>
        <a:p>
          <a:endParaRPr lang="es-PA" sz="2000"/>
        </a:p>
      </dgm:t>
    </dgm:pt>
    <dgm:pt modelId="{DE2AFD1F-CA89-41F1-8CCC-01E73D394D67}" type="sibTrans" cxnId="{563355AE-9DFD-48FE-BD63-9836A8588BCE}">
      <dgm:prSet/>
      <dgm:spPr/>
      <dgm:t>
        <a:bodyPr/>
        <a:lstStyle/>
        <a:p>
          <a:endParaRPr lang="es-PA" sz="2000"/>
        </a:p>
      </dgm:t>
    </dgm:pt>
    <dgm:pt modelId="{31FD9D97-B3C0-4395-A358-382FE496B7C2}" type="pres">
      <dgm:prSet presAssocID="{4625F43E-5F2D-4A79-B393-2FCD804DE8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D042B09D-23D3-4082-8A03-F3E6C39BFCF5}" type="pres">
      <dgm:prSet presAssocID="{EC0A9C2B-B143-45FC-96D1-4263B1E89E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69BDB3D-A4A5-46F7-BB71-4713BB83A307}" type="pres">
      <dgm:prSet presAssocID="{5E849DA2-D015-4BAA-A386-F403789BEDD7}" presName="sibTrans" presStyleCnt="0"/>
      <dgm:spPr/>
    </dgm:pt>
    <dgm:pt modelId="{031125B5-352D-4EA1-8180-5C278007E0CA}" type="pres">
      <dgm:prSet presAssocID="{599E9509-C5C5-45A4-989A-6E16F3BD0F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65790E4-2124-4522-8E26-059706DA8DBC}" type="pres">
      <dgm:prSet presAssocID="{FC798D35-7642-403A-8CA2-BD71251B26A4}" presName="sibTrans" presStyleCnt="0"/>
      <dgm:spPr/>
    </dgm:pt>
    <dgm:pt modelId="{FE6E0372-0FF2-4164-B90A-5E454B94626F}" type="pres">
      <dgm:prSet presAssocID="{34D343A9-6667-4214-83A2-7F4D1CC2E2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9AD534DA-8E6F-4003-AE4D-37C536096774}" type="presOf" srcId="{4625F43E-5F2D-4A79-B393-2FCD804DE87B}" destId="{31FD9D97-B3C0-4395-A358-382FE496B7C2}" srcOrd="0" destOrd="0" presId="urn:microsoft.com/office/officeart/2005/8/layout/default#1"/>
    <dgm:cxn modelId="{95E02D45-5DCF-4DFA-BFB6-53E426E213D0}" srcId="{4625F43E-5F2D-4A79-B393-2FCD804DE87B}" destId="{599E9509-C5C5-45A4-989A-6E16F3BD0F9F}" srcOrd="1" destOrd="0" parTransId="{3EFAFFC1-B940-4033-A045-256D17DA6DC6}" sibTransId="{FC798D35-7642-403A-8CA2-BD71251B26A4}"/>
    <dgm:cxn modelId="{40D5F4E4-2D4D-46BF-B9AF-64FCB966CC0A}" type="presOf" srcId="{34D343A9-6667-4214-83A2-7F4D1CC2E298}" destId="{FE6E0372-0FF2-4164-B90A-5E454B94626F}" srcOrd="0" destOrd="0" presId="urn:microsoft.com/office/officeart/2005/8/layout/default#1"/>
    <dgm:cxn modelId="{563355AE-9DFD-48FE-BD63-9836A8588BCE}" srcId="{4625F43E-5F2D-4A79-B393-2FCD804DE87B}" destId="{34D343A9-6667-4214-83A2-7F4D1CC2E298}" srcOrd="2" destOrd="0" parTransId="{4A5D1B1B-C073-42EF-8D45-1B0E343D8DD5}" sibTransId="{DE2AFD1F-CA89-41F1-8CCC-01E73D394D67}"/>
    <dgm:cxn modelId="{CEF2B57A-9CAA-4C03-BBBA-AF15BD05F696}" srcId="{4625F43E-5F2D-4A79-B393-2FCD804DE87B}" destId="{EC0A9C2B-B143-45FC-96D1-4263B1E89E97}" srcOrd="0" destOrd="0" parTransId="{40C15FBD-1BD5-4484-95AB-14DEA6ADD338}" sibTransId="{5E849DA2-D015-4BAA-A386-F403789BEDD7}"/>
    <dgm:cxn modelId="{3C97E3F7-D543-44D1-81B7-9D1F0C26BD44}" type="presOf" srcId="{EC0A9C2B-B143-45FC-96D1-4263B1E89E97}" destId="{D042B09D-23D3-4082-8A03-F3E6C39BFCF5}" srcOrd="0" destOrd="0" presId="urn:microsoft.com/office/officeart/2005/8/layout/default#1"/>
    <dgm:cxn modelId="{CC758CF7-C30A-448B-A87A-11866EFE4B45}" type="presOf" srcId="{599E9509-C5C5-45A4-989A-6E16F3BD0F9F}" destId="{031125B5-352D-4EA1-8180-5C278007E0CA}" srcOrd="0" destOrd="0" presId="urn:microsoft.com/office/officeart/2005/8/layout/default#1"/>
    <dgm:cxn modelId="{53F9092B-F3AD-4CE2-BB65-7FB5118C512B}" type="presParOf" srcId="{31FD9D97-B3C0-4395-A358-382FE496B7C2}" destId="{D042B09D-23D3-4082-8A03-F3E6C39BFCF5}" srcOrd="0" destOrd="0" presId="urn:microsoft.com/office/officeart/2005/8/layout/default#1"/>
    <dgm:cxn modelId="{0B23EFBB-CAA3-493F-BEC1-3DF7E2BFE05A}" type="presParOf" srcId="{31FD9D97-B3C0-4395-A358-382FE496B7C2}" destId="{E69BDB3D-A4A5-46F7-BB71-4713BB83A307}" srcOrd="1" destOrd="0" presId="urn:microsoft.com/office/officeart/2005/8/layout/default#1"/>
    <dgm:cxn modelId="{0A176981-AED7-4F10-B828-47BA3AD0E701}" type="presParOf" srcId="{31FD9D97-B3C0-4395-A358-382FE496B7C2}" destId="{031125B5-352D-4EA1-8180-5C278007E0CA}" srcOrd="2" destOrd="0" presId="urn:microsoft.com/office/officeart/2005/8/layout/default#1"/>
    <dgm:cxn modelId="{119569FD-D622-49B2-9545-198FD0A6B121}" type="presParOf" srcId="{31FD9D97-B3C0-4395-A358-382FE496B7C2}" destId="{265790E4-2124-4522-8E26-059706DA8DBC}" srcOrd="3" destOrd="0" presId="urn:microsoft.com/office/officeart/2005/8/layout/default#1"/>
    <dgm:cxn modelId="{0FEEA527-F539-4BFC-A497-0ECE1DB7AECC}" type="presParOf" srcId="{31FD9D97-B3C0-4395-A358-382FE496B7C2}" destId="{FE6E0372-0FF2-4164-B90A-5E454B94626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F499DC-490B-4311-9DB8-AE3F13465EC2}" type="datetimeFigureOut">
              <a:rPr lang="es-PA" smtClean="0"/>
              <a:pPr/>
              <a:t>11/24/2011</a:t>
            </a:fld>
            <a:endParaRPr lang="es-PA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0B4132-865C-4788-B497-97F5E1B16606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0.xml"/><Relationship Id="rId5" Type="http://schemas.openxmlformats.org/officeDocument/2006/relationships/slide" Target="slide25.xml"/><Relationship Id="rId4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rAN1Mh0WV7I/Tm5-dtkMRNI/AAAAAAAAAWM/0yukndEDCgU/s1600/hombre_muj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92926" cy="3672408"/>
          </a:xfrm>
          <a:prstGeom prst="rect">
            <a:avLst/>
          </a:prstGeom>
          <a:noFill/>
        </p:spPr>
      </p:pic>
      <p:pic>
        <p:nvPicPr>
          <p:cNvPr id="18436" name="Picture 4" descr="http://blog.tuaviso.net/wp-content/uploads/2011/03/hombres-y-muje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1935">
            <a:off x="4572000" y="2996952"/>
            <a:ext cx="4286250" cy="322897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 rot="20821254">
            <a:off x="1043608" y="2132857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B0F0"/>
                </a:solidFill>
              </a:rPr>
              <a:t>Most species have two sexes: male and female. Each sex has its own unique reproductive system. </a:t>
            </a:r>
            <a:endParaRPr lang="es-PA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4429156" cy="40723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5286380" y="2357430"/>
            <a:ext cx="33900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When the male ejaculates during intercourse, semen is deposited into the female's vagina. </a:t>
            </a:r>
            <a:endParaRPr lang="en-US" sz="2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43174" y="928670"/>
            <a:ext cx="48798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Fertilization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http://www.telefuerza.com/sabias_que/archivos/c3feda_espermatozoide%20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8350" t="22680" r="18731" b="9281"/>
          <a:stretch>
            <a:fillRect/>
          </a:stretch>
        </p:blipFill>
        <p:spPr bwMode="auto">
          <a:xfrm>
            <a:off x="0" y="0"/>
            <a:ext cx="942376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535808" cy="1051560"/>
          </a:xfrm>
        </p:spPr>
        <p:txBody>
          <a:bodyPr>
            <a:noAutofit/>
          </a:bodyPr>
          <a:lstStyle/>
          <a:p>
            <a:pPr algn="ctr"/>
            <a:r>
              <a:rPr lang="es-PA" sz="4400" dirty="0" err="1" smtClean="0"/>
              <a:t>The</a:t>
            </a:r>
            <a:r>
              <a:rPr lang="es-PA" sz="4400" dirty="0" smtClean="0"/>
              <a:t> </a:t>
            </a:r>
            <a:r>
              <a:rPr lang="es-PA" sz="4400" dirty="0" err="1" smtClean="0"/>
              <a:t>Male</a:t>
            </a:r>
            <a:r>
              <a:rPr lang="es-PA" sz="4400" dirty="0" smtClean="0"/>
              <a:t> </a:t>
            </a:r>
            <a:r>
              <a:rPr lang="es-PA" sz="4400" dirty="0" err="1" smtClean="0"/>
              <a:t>Reproductive</a:t>
            </a:r>
            <a:r>
              <a:rPr lang="es-PA" sz="4400" dirty="0" smtClean="0"/>
              <a:t> </a:t>
            </a:r>
            <a:r>
              <a:rPr lang="es-PA" sz="4400" dirty="0" err="1" smtClean="0"/>
              <a:t>System</a:t>
            </a:r>
            <a:r>
              <a:rPr lang="es-PA" sz="4400" dirty="0" smtClean="0"/>
              <a:t> </a:t>
            </a:r>
            <a:endParaRPr lang="es-PA" sz="4400" dirty="0"/>
          </a:p>
        </p:txBody>
      </p:sp>
      <p:sp>
        <p:nvSpPr>
          <p:cNvPr id="3" name="2 Rectángulo"/>
          <p:cNvSpPr/>
          <p:nvPr/>
        </p:nvSpPr>
        <p:spPr>
          <a:xfrm>
            <a:off x="2051720" y="3429000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The main anatomically male sex organs are the penis and the testes </a:t>
            </a:r>
            <a:endParaRPr lang="es-PA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941" r="46481" b="8421"/>
          <a:stretch>
            <a:fillRect/>
          </a:stretch>
        </p:blipFill>
        <p:spPr bwMode="auto">
          <a:xfrm>
            <a:off x="899592" y="404664"/>
            <a:ext cx="6840760" cy="603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>
            <a:hlinkClick r:id="rId3" action="ppaction://hlinksldjump"/>
          </p:cNvPr>
          <p:cNvSpPr/>
          <p:nvPr/>
        </p:nvSpPr>
        <p:spPr>
          <a:xfrm>
            <a:off x="1619672" y="4869160"/>
            <a:ext cx="2088232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Click here for a front angle view</a:t>
            </a:r>
            <a:endParaRPr 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77" t="10941" r="46106" b="8421"/>
          <a:stretch>
            <a:fillRect/>
          </a:stretch>
        </p:blipFill>
        <p:spPr bwMode="auto">
          <a:xfrm>
            <a:off x="1187624" y="171399"/>
            <a:ext cx="7128792" cy="642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>
            <a:hlinkClick r:id="rId3" action="ppaction://hlinksldjump"/>
          </p:cNvPr>
          <p:cNvSpPr/>
          <p:nvPr/>
        </p:nvSpPr>
        <p:spPr>
          <a:xfrm>
            <a:off x="3779912" y="836712"/>
            <a:ext cx="2088232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Click here for a side angle view</a:t>
            </a:r>
            <a:endParaRPr 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884368" y="6425952"/>
            <a:ext cx="12596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Continue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edindia.net/know_ur_body/images/male-reproductive-system.gif"/>
          <p:cNvPicPr>
            <a:picLocks noChangeAspect="1" noChangeArrowheads="1"/>
          </p:cNvPicPr>
          <p:nvPr/>
        </p:nvPicPr>
        <p:blipFill>
          <a:blip r:embed="rId2" cstate="print"/>
          <a:srcRect b="12096"/>
          <a:stretch>
            <a:fillRect/>
          </a:stretch>
        </p:blipFill>
        <p:spPr bwMode="auto">
          <a:xfrm rot="728707">
            <a:off x="1949627" y="477026"/>
            <a:ext cx="5145115" cy="5737566"/>
          </a:xfrm>
          <a:prstGeom prst="rect">
            <a:avLst/>
          </a:prstGeom>
          <a:noFill/>
        </p:spPr>
      </p:pic>
      <p:sp>
        <p:nvSpPr>
          <p:cNvPr id="24" name="23 Rectángulo">
            <a:hlinkClick r:id="rId3" action="ppaction://hlinksldjump"/>
          </p:cNvPr>
          <p:cNvSpPr/>
          <p:nvPr/>
        </p:nvSpPr>
        <p:spPr>
          <a:xfrm>
            <a:off x="0" y="2276872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Vas Deferens</a:t>
            </a:r>
            <a:endParaRPr lang="es-PA" sz="3600" dirty="0"/>
          </a:p>
        </p:txBody>
      </p:sp>
      <p:cxnSp>
        <p:nvCxnSpPr>
          <p:cNvPr id="25" name="24 Conector recto de flecha"/>
          <p:cNvCxnSpPr>
            <a:endCxn id="24" idx="3"/>
          </p:cNvCxnSpPr>
          <p:nvPr/>
        </p:nvCxnSpPr>
        <p:spPr>
          <a:xfrm flipH="1" flipV="1">
            <a:off x="2627784" y="2877037"/>
            <a:ext cx="3096344" cy="4799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Título"/>
          <p:cNvSpPr>
            <a:spLocks noGrp="1"/>
          </p:cNvSpPr>
          <p:nvPr>
            <p:ph type="title" idx="4294967295"/>
          </p:nvPr>
        </p:nvSpPr>
        <p:spPr>
          <a:xfrm>
            <a:off x="960438" y="333375"/>
            <a:ext cx="8183562" cy="1050925"/>
          </a:xfrm>
        </p:spPr>
        <p:txBody>
          <a:bodyPr>
            <a:noAutofit/>
          </a:bodyPr>
          <a:lstStyle/>
          <a:p>
            <a:pPr lvl="0" algn="ctr"/>
            <a:r>
              <a:rPr lang="en-US" sz="4000" dirty="0" smtClean="0">
                <a:solidFill>
                  <a:srgbClr val="00B050"/>
                </a:solidFill>
                <a:hlinkClick r:id="" action="ppaction://noaction"/>
              </a:rPr>
              <a:t>Anatomy</a:t>
            </a:r>
            <a:br>
              <a:rPr lang="en-US" sz="4000" dirty="0" smtClean="0">
                <a:solidFill>
                  <a:srgbClr val="00B050"/>
                </a:solidFill>
                <a:hlinkClick r:id="" action="ppaction://noaction"/>
              </a:rPr>
            </a:br>
            <a:r>
              <a:rPr lang="en-US" sz="4000" dirty="0" smtClean="0">
                <a:solidFill>
                  <a:srgbClr val="00B050"/>
                </a:solidFill>
                <a:hlinkClick r:id="" action="ppaction://noaction"/>
              </a:rPr>
              <a:t>Basic Structure </a:t>
            </a:r>
            <a:endParaRPr lang="es-PA" sz="4000" dirty="0">
              <a:hlinkClick r:id="" action="ppaction://noaction"/>
            </a:endParaRP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323528" y="4365104"/>
            <a:ext cx="1885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Testicle</a:t>
            </a:r>
            <a:endParaRPr lang="es-PA" sz="3600" dirty="0"/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2123728" y="4725144"/>
            <a:ext cx="288032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>
            <a:hlinkClick r:id="rId5" action="ppaction://hlinksldjump"/>
          </p:cNvPr>
          <p:cNvSpPr/>
          <p:nvPr/>
        </p:nvSpPr>
        <p:spPr>
          <a:xfrm>
            <a:off x="6732240" y="2996952"/>
            <a:ext cx="1386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600" dirty="0" err="1" smtClean="0"/>
              <a:t>Penis</a:t>
            </a:r>
            <a:endParaRPr lang="es-PA" sz="3600" dirty="0"/>
          </a:p>
        </p:txBody>
      </p:sp>
      <p:cxnSp>
        <p:nvCxnSpPr>
          <p:cNvPr id="9" name="8 Conector recto de flecha"/>
          <p:cNvCxnSpPr>
            <a:endCxn id="8" idx="1"/>
          </p:cNvCxnSpPr>
          <p:nvPr/>
        </p:nvCxnSpPr>
        <p:spPr>
          <a:xfrm flipV="1">
            <a:off x="6156176" y="3320118"/>
            <a:ext cx="576064" cy="11169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>
            <a:hlinkClick r:id="rId6" action="ppaction://hlinksldjump"/>
          </p:cNvPr>
          <p:cNvSpPr/>
          <p:nvPr/>
        </p:nvSpPr>
        <p:spPr>
          <a:xfrm>
            <a:off x="323528" y="580526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 smtClean="0"/>
              <a:t>The Scrotum</a:t>
            </a:r>
            <a:endParaRPr lang="en-US" sz="3600" dirty="0"/>
          </a:p>
        </p:txBody>
      </p:sp>
      <p:cxnSp>
        <p:nvCxnSpPr>
          <p:cNvPr id="11" name="10 Conector recto de flecha"/>
          <p:cNvCxnSpPr>
            <a:endCxn id="10" idx="3"/>
          </p:cNvCxnSpPr>
          <p:nvPr/>
        </p:nvCxnSpPr>
        <p:spPr>
          <a:xfrm flipH="1">
            <a:off x="3419872" y="5445224"/>
            <a:ext cx="1296144" cy="6832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>
            <a:hlinkClick r:id="rId7" action="ppaction://hlinksldjump"/>
          </p:cNvPr>
          <p:cNvSpPr/>
          <p:nvPr/>
        </p:nvSpPr>
        <p:spPr>
          <a:xfrm>
            <a:off x="6732240" y="4725144"/>
            <a:ext cx="1935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3600" dirty="0" err="1" smtClean="0"/>
              <a:t>Urethra</a:t>
            </a:r>
            <a:endParaRPr lang="es-PA" sz="3600" dirty="0"/>
          </a:p>
        </p:txBody>
      </p:sp>
      <p:cxnSp>
        <p:nvCxnSpPr>
          <p:cNvPr id="14" name="13 Conector recto de flecha"/>
          <p:cNvCxnSpPr>
            <a:endCxn id="13" idx="1"/>
          </p:cNvCxnSpPr>
          <p:nvPr/>
        </p:nvCxnSpPr>
        <p:spPr>
          <a:xfrm>
            <a:off x="5868144" y="4653136"/>
            <a:ext cx="864096" cy="395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8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298651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s-PA" sz="4400" dirty="0" err="1" smtClean="0"/>
              <a:t>The</a:t>
            </a:r>
            <a:r>
              <a:rPr lang="es-PA" sz="4400" dirty="0" smtClean="0"/>
              <a:t> Vas </a:t>
            </a:r>
            <a:r>
              <a:rPr lang="es-PA" sz="4400" dirty="0" err="1" smtClean="0"/>
              <a:t>Deferens</a:t>
            </a:r>
            <a:endParaRPr lang="es-PA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88840"/>
            <a:ext cx="6228184" cy="4248472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What role does the vas </a:t>
            </a:r>
            <a:r>
              <a:rPr lang="en-US" sz="3200" dirty="0" smtClean="0"/>
              <a:t>deferens?</a:t>
            </a:r>
            <a:endParaRPr lang="en-US" sz="3200" dirty="0"/>
          </a:p>
          <a:p>
            <a:pPr lvl="1" algn="just"/>
            <a:r>
              <a:rPr lang="en-US" sz="2800" dirty="0" smtClean="0"/>
              <a:t>Transport </a:t>
            </a:r>
            <a:r>
              <a:rPr lang="en-US" sz="2800" dirty="0"/>
              <a:t>the </a:t>
            </a:r>
            <a:r>
              <a:rPr lang="en-US" sz="2800" dirty="0" smtClean="0"/>
              <a:t>semen.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What </a:t>
            </a:r>
            <a:r>
              <a:rPr lang="en-US" sz="3200" dirty="0"/>
              <a:t>is the vas </a:t>
            </a:r>
            <a:r>
              <a:rPr lang="en-US" sz="3200" dirty="0" smtClean="0"/>
              <a:t>deferens?</a:t>
            </a:r>
          </a:p>
          <a:p>
            <a:pPr lvl="1" algn="just"/>
            <a:r>
              <a:rPr lang="en-US" sz="2800" dirty="0" smtClean="0"/>
              <a:t>It </a:t>
            </a:r>
            <a:r>
              <a:rPr lang="en-US" sz="2800" dirty="0"/>
              <a:t>is a muscular tube that passes by the testes that transports sperm</a:t>
            </a:r>
            <a:r>
              <a:rPr lang="en-US" dirty="0"/>
              <a:t>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7089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16832"/>
            <a:ext cx="280831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s-PA" sz="4400" dirty="0" err="1" smtClean="0"/>
              <a:t>The</a:t>
            </a:r>
            <a:r>
              <a:rPr lang="es-PA" sz="4400" dirty="0" smtClean="0"/>
              <a:t> </a:t>
            </a:r>
            <a:r>
              <a:rPr lang="es-PA" sz="4400" dirty="0" err="1" smtClean="0"/>
              <a:t>Testicles</a:t>
            </a:r>
            <a:endParaRPr lang="es-PA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16832"/>
            <a:ext cx="7092280" cy="4248472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What role do the </a:t>
            </a:r>
            <a:r>
              <a:rPr lang="en-US" sz="3200" dirty="0" smtClean="0"/>
              <a:t>testicles?</a:t>
            </a:r>
            <a:endParaRPr lang="en-US" sz="3200" dirty="0"/>
          </a:p>
          <a:p>
            <a:pPr lvl="1" algn="just"/>
            <a:r>
              <a:rPr lang="en-US" sz="2800" dirty="0" smtClean="0"/>
              <a:t>Co-producers</a:t>
            </a:r>
            <a:r>
              <a:rPr lang="en-US" sz="2800" dirty="0"/>
              <a:t> of </a:t>
            </a:r>
            <a:r>
              <a:rPr lang="en-US" sz="2800" dirty="0" smtClean="0"/>
              <a:t>sperm.</a:t>
            </a:r>
            <a:endParaRPr lang="en-US" sz="2800" dirty="0"/>
          </a:p>
          <a:p>
            <a:pPr lvl="1" algn="just"/>
            <a:r>
              <a:rPr lang="en-US" sz="2800" dirty="0" smtClean="0"/>
              <a:t>Producers</a:t>
            </a:r>
            <a:r>
              <a:rPr lang="en-US" sz="2800" dirty="0"/>
              <a:t> of sex </a:t>
            </a:r>
            <a:r>
              <a:rPr lang="en-US" sz="2800" dirty="0" smtClean="0"/>
              <a:t>hormones</a:t>
            </a:r>
            <a:r>
              <a:rPr lang="en-US" dirty="0" smtClean="0"/>
              <a:t>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What </a:t>
            </a:r>
            <a:r>
              <a:rPr lang="en-US" sz="3200" dirty="0"/>
              <a:t>are the </a:t>
            </a:r>
            <a:r>
              <a:rPr lang="en-US" sz="3200" dirty="0" smtClean="0"/>
              <a:t>testicles?</a:t>
            </a:r>
            <a:endParaRPr lang="en-US" sz="3200" dirty="0"/>
          </a:p>
          <a:p>
            <a:pPr lvl="1" algn="just"/>
            <a:r>
              <a:rPr lang="en-US" sz="2800" dirty="0" smtClean="0"/>
              <a:t>The testicles are</a:t>
            </a:r>
            <a:r>
              <a:rPr lang="en-US" sz="2800" dirty="0"/>
              <a:t> the male gonads, comprise the most important part of this system.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22912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301181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s-PA" sz="4400" dirty="0" err="1"/>
              <a:t>T</a:t>
            </a:r>
            <a:r>
              <a:rPr lang="es-PA" sz="4400" dirty="0" err="1" smtClean="0"/>
              <a:t>he</a:t>
            </a:r>
            <a:r>
              <a:rPr lang="es-PA" sz="4400" dirty="0" smtClean="0"/>
              <a:t> </a:t>
            </a:r>
            <a:r>
              <a:rPr lang="es-PA" sz="4400" dirty="0" err="1"/>
              <a:t>S</a:t>
            </a:r>
            <a:r>
              <a:rPr lang="es-PA" sz="4400" dirty="0" err="1" smtClean="0"/>
              <a:t>crotum</a:t>
            </a:r>
            <a:endParaRPr lang="es-PA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5724128" cy="4698848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What are the functions of the </a:t>
            </a:r>
            <a:r>
              <a:rPr lang="en-US" sz="3200" dirty="0" smtClean="0"/>
              <a:t>scrotum?</a:t>
            </a:r>
            <a:endParaRPr lang="en-US" sz="3200" dirty="0"/>
          </a:p>
          <a:p>
            <a:pPr lvl="1" algn="just"/>
            <a:r>
              <a:rPr lang="en-US" sz="2800" dirty="0" smtClean="0"/>
              <a:t>Regular</a:t>
            </a:r>
            <a:r>
              <a:rPr lang="en-US" sz="2800" dirty="0"/>
              <a:t> </a:t>
            </a:r>
            <a:r>
              <a:rPr lang="en-US" sz="2800" dirty="0" smtClean="0"/>
              <a:t>temperature</a:t>
            </a:r>
            <a:r>
              <a:rPr lang="en-US" sz="3200" dirty="0" smtClean="0"/>
              <a:t>.</a:t>
            </a:r>
          </a:p>
          <a:p>
            <a:pPr marL="68580" indent="0" algn="just">
              <a:buNone/>
            </a:pPr>
            <a:endParaRPr lang="en-US" sz="3200" dirty="0" smtClean="0"/>
          </a:p>
          <a:p>
            <a:pPr algn="just"/>
            <a:r>
              <a:rPr lang="en-US" sz="3200" dirty="0" smtClean="0"/>
              <a:t>What </a:t>
            </a:r>
            <a:r>
              <a:rPr lang="en-US" sz="3200" dirty="0"/>
              <a:t>is the </a:t>
            </a:r>
            <a:r>
              <a:rPr lang="en-US" sz="3200" dirty="0" smtClean="0"/>
              <a:t>scrotum?</a:t>
            </a:r>
            <a:endParaRPr lang="en-US" sz="3200" dirty="0"/>
          </a:p>
          <a:p>
            <a:pPr lvl="1" algn="just"/>
            <a:r>
              <a:rPr lang="en-US" sz="2800" dirty="0" smtClean="0"/>
              <a:t>It </a:t>
            </a:r>
            <a:r>
              <a:rPr lang="en-US" sz="2800" dirty="0"/>
              <a:t>is a pouch that protrudes from the pelvis, </a:t>
            </a:r>
            <a:r>
              <a:rPr lang="en-US" sz="2800" dirty="0" smtClean="0"/>
              <a:t>where hang</a:t>
            </a:r>
            <a:r>
              <a:rPr lang="en-US" sz="2800" dirty="0"/>
              <a:t> the testicles and epididymis</a:t>
            </a:r>
            <a:r>
              <a:rPr lang="en-US" dirty="0"/>
              <a:t>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198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309634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136904" cy="1052736"/>
          </a:xfrm>
        </p:spPr>
        <p:txBody>
          <a:bodyPr>
            <a:normAutofit/>
          </a:bodyPr>
          <a:lstStyle/>
          <a:p>
            <a:pPr algn="ctr"/>
            <a:r>
              <a:rPr lang="es-PA" sz="4400" dirty="0"/>
              <a:t>T</a:t>
            </a:r>
            <a:r>
              <a:rPr lang="es-PA" sz="4400" dirty="0" smtClean="0"/>
              <a:t>he penis </a:t>
            </a:r>
            <a:endParaRPr lang="es-PA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5940152" cy="4104456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What role does the </a:t>
            </a:r>
            <a:r>
              <a:rPr lang="en-US" dirty="0" smtClean="0"/>
              <a:t>penis?</a:t>
            </a:r>
            <a:endParaRPr lang="en-US" dirty="0"/>
          </a:p>
          <a:p>
            <a:pPr lvl="1" algn="just"/>
            <a:r>
              <a:rPr lang="en-US" sz="2800" dirty="0" smtClean="0"/>
              <a:t>Reproductive</a:t>
            </a:r>
            <a:r>
              <a:rPr lang="en-US" sz="2800" dirty="0"/>
              <a:t> </a:t>
            </a:r>
            <a:r>
              <a:rPr lang="en-US" sz="2800" dirty="0" smtClean="0"/>
              <a:t>function</a:t>
            </a:r>
            <a:r>
              <a:rPr lang="en-US" dirty="0" smtClean="0"/>
              <a:t>.</a:t>
            </a:r>
          </a:p>
          <a:p>
            <a:pPr marL="6858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How </a:t>
            </a:r>
            <a:r>
              <a:rPr lang="en-US" dirty="0"/>
              <a:t>is shaped </a:t>
            </a:r>
            <a:r>
              <a:rPr lang="en-US" dirty="0" smtClean="0"/>
              <a:t>penis?</a:t>
            </a:r>
            <a:endParaRPr lang="en-US" dirty="0"/>
          </a:p>
          <a:p>
            <a:pPr lvl="1" algn="just"/>
            <a:r>
              <a:rPr lang="en-US" sz="2800" dirty="0" smtClean="0"/>
              <a:t>The penis is </a:t>
            </a:r>
            <a:r>
              <a:rPr lang="en-US" sz="2800" dirty="0"/>
              <a:t>a cylindrical organ containing erectile tissue spongy bodies contains three full length into the </a:t>
            </a:r>
            <a:r>
              <a:rPr lang="en-US" sz="2800" dirty="0" smtClean="0"/>
              <a:t>penis.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743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6164685" cy="482453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427984" cy="105156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PA" sz="4400" dirty="0" smtClean="0"/>
              <a:t>                                     </a:t>
            </a:r>
            <a:r>
              <a:rPr lang="es-PA" sz="4400" dirty="0" err="1" smtClean="0"/>
              <a:t>Urethra</a:t>
            </a:r>
            <a:endParaRPr lang="es-PA" sz="4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844824"/>
            <a:ext cx="5580112" cy="4389120"/>
          </a:xfrm>
        </p:spPr>
        <p:txBody>
          <a:bodyPr>
            <a:noAutofit/>
          </a:bodyPr>
          <a:lstStyle/>
          <a:p>
            <a:r>
              <a:rPr lang="en-US" sz="3200" dirty="0"/>
              <a:t>Regions of the urethra</a:t>
            </a:r>
          </a:p>
          <a:p>
            <a:r>
              <a:rPr lang="en-US" sz="3200" dirty="0"/>
              <a:t>Prostatic urethra –surrounded by prostate</a:t>
            </a:r>
          </a:p>
          <a:p>
            <a:r>
              <a:rPr lang="en-US" sz="3200" dirty="0"/>
              <a:t>Membranous urethra – from prostatic urethra to penis</a:t>
            </a:r>
          </a:p>
          <a:p>
            <a:r>
              <a:rPr lang="en-US" sz="3200" dirty="0"/>
              <a:t>Spongy (penile) urethra – runs the length of the penis</a:t>
            </a:r>
          </a:p>
          <a:p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286345606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mage.shutterstock.com/display_pic_with_logo/486922/486922,1300966375,1/stock-photo-anatomy-male-reproductive-system-d-digital-rendering-73841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77356">
            <a:off x="918770" y="1689783"/>
            <a:ext cx="3848100" cy="4476751"/>
          </a:xfrm>
          <a:prstGeom prst="rect">
            <a:avLst/>
          </a:prstGeom>
          <a:noFill/>
        </p:spPr>
      </p:pic>
      <p:pic>
        <p:nvPicPr>
          <p:cNvPr id="15362" name="Picture 2" descr="http://www.sciencephoto.com/images/download_wm_image.html/P608142-Male_Reproductive_System-SPL.jpg%3Fid%3D806080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0"/>
            <a:ext cx="3848100" cy="504825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1828800"/>
          </a:xfrm>
        </p:spPr>
        <p:txBody>
          <a:bodyPr/>
          <a:lstStyle/>
          <a:p>
            <a:pPr algn="ctr"/>
            <a:r>
              <a:rPr lang="en-US" dirty="0" smtClean="0"/>
              <a:t>Male Reproductive System 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772400" cy="324036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By: 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sz="3200" dirty="0" err="1" smtClean="0"/>
              <a:t>Arauz</a:t>
            </a:r>
            <a:r>
              <a:rPr lang="en-US" sz="3200" dirty="0" smtClean="0"/>
              <a:t>, </a:t>
            </a:r>
            <a:r>
              <a:rPr lang="en-US" sz="3200" dirty="0" err="1" smtClean="0"/>
              <a:t>Yiralis</a:t>
            </a:r>
            <a:endParaRPr lang="en-US" sz="3200" dirty="0" smtClean="0"/>
          </a:p>
          <a:p>
            <a:pPr lvl="1" algn="l">
              <a:buFont typeface="Wingdings" pitchFamily="2" charset="2"/>
              <a:buChar char="ü"/>
            </a:pPr>
            <a:r>
              <a:rPr lang="en-US" sz="3200" dirty="0" smtClean="0"/>
              <a:t>Caballero, </a:t>
            </a:r>
            <a:r>
              <a:rPr lang="en-US" sz="3200" dirty="0" err="1" smtClean="0"/>
              <a:t>Guerson</a:t>
            </a:r>
            <a:endParaRPr lang="en-US" sz="3200" dirty="0" smtClean="0"/>
          </a:p>
          <a:p>
            <a:pPr lvl="1" algn="l">
              <a:buFont typeface="Wingdings" pitchFamily="2" charset="2"/>
              <a:buChar char="ü"/>
            </a:pPr>
            <a:r>
              <a:rPr lang="en-US" sz="3200" dirty="0" smtClean="0"/>
              <a:t>Castillo, </a:t>
            </a:r>
            <a:r>
              <a:rPr lang="en-US" sz="3200" dirty="0" err="1" smtClean="0"/>
              <a:t>Belychy</a:t>
            </a:r>
            <a:endParaRPr lang="en-US" sz="3200" dirty="0" smtClean="0"/>
          </a:p>
          <a:p>
            <a:pPr lvl="1" algn="l">
              <a:buFont typeface="Wingdings" pitchFamily="2" charset="2"/>
              <a:buChar char="ü"/>
            </a:pPr>
            <a:r>
              <a:rPr lang="en-US" sz="3200" dirty="0" smtClean="0"/>
              <a:t>Vega, Gerardo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sz="3200" dirty="0" smtClean="0"/>
              <a:t>Vega, Jean</a:t>
            </a:r>
            <a:endParaRPr lang="en-US" sz="3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dindia.net/know_ur_body/images/male-reproductive-system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12096"/>
          <a:stretch>
            <a:fillRect/>
          </a:stretch>
        </p:blipFill>
        <p:spPr bwMode="auto">
          <a:xfrm rot="728707">
            <a:off x="1949627" y="477026"/>
            <a:ext cx="5145115" cy="5737566"/>
          </a:xfrm>
          <a:prstGeom prst="rect">
            <a:avLst/>
          </a:prstGeom>
          <a:noFill/>
        </p:spPr>
      </p:pic>
      <p:sp>
        <p:nvSpPr>
          <p:cNvPr id="6" name="5 Rectángulo">
            <a:hlinkClick r:id="rId2" action="ppaction://hlinksldjump"/>
          </p:cNvPr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Anatomy</a:t>
            </a:r>
            <a:br>
              <a:rPr lang="en-US" sz="4400" b="1" dirty="0" smtClean="0">
                <a:solidFill>
                  <a:srgbClr val="00B050"/>
                </a:solidFill>
              </a:rPr>
            </a:br>
            <a:r>
              <a:rPr lang="en-US" sz="4400" b="1" dirty="0" smtClean="0">
                <a:solidFill>
                  <a:srgbClr val="00B050"/>
                </a:solidFill>
              </a:rPr>
              <a:t>Basic Structure, accessory organs</a:t>
            </a:r>
            <a:endParaRPr lang="es-PA" sz="4400" b="1" dirty="0"/>
          </a:p>
        </p:txBody>
      </p:sp>
      <p:sp>
        <p:nvSpPr>
          <p:cNvPr id="7" name="6 Rectángulo">
            <a:hlinkClick r:id="rId2" action="ppaction://hlinksldjump"/>
          </p:cNvPr>
          <p:cNvSpPr/>
          <p:nvPr/>
        </p:nvSpPr>
        <p:spPr>
          <a:xfrm>
            <a:off x="0" y="1700808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Seminal</a:t>
            </a:r>
          </a:p>
          <a:p>
            <a:pPr algn="ctr"/>
            <a:r>
              <a:rPr lang="en-US" sz="3600" dirty="0" smtClean="0"/>
              <a:t>Vesicles </a:t>
            </a:r>
            <a:endParaRPr lang="es-PA" sz="3600" dirty="0"/>
          </a:p>
        </p:txBody>
      </p:sp>
      <p:sp>
        <p:nvSpPr>
          <p:cNvPr id="8" name="7 Rectángulo">
            <a:hlinkClick r:id="rId2" action="ppaction://hlinksldjump"/>
          </p:cNvPr>
          <p:cNvSpPr/>
          <p:nvPr/>
        </p:nvSpPr>
        <p:spPr>
          <a:xfrm>
            <a:off x="539552" y="3429000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Prostate </a:t>
            </a:r>
            <a:endParaRPr lang="es-PA" sz="3600" dirty="0"/>
          </a:p>
        </p:txBody>
      </p:sp>
      <p:sp>
        <p:nvSpPr>
          <p:cNvPr id="9" name="8 Rectángulo">
            <a:hlinkClick r:id="rId2" action="ppaction://hlinksldjump"/>
          </p:cNvPr>
          <p:cNvSpPr/>
          <p:nvPr/>
        </p:nvSpPr>
        <p:spPr>
          <a:xfrm>
            <a:off x="0" y="5085184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 err="1" smtClean="0"/>
              <a:t>Bulbourethral</a:t>
            </a:r>
            <a:endParaRPr lang="en-US" sz="3600" dirty="0" smtClean="0"/>
          </a:p>
          <a:p>
            <a:pPr lvl="1" algn="ctr"/>
            <a:r>
              <a:rPr lang="en-US" sz="3600" dirty="0" smtClean="0"/>
              <a:t>gland</a:t>
            </a:r>
            <a:endParaRPr lang="es-PA" dirty="0"/>
          </a:p>
        </p:txBody>
      </p:sp>
      <p:cxnSp>
        <p:nvCxnSpPr>
          <p:cNvPr id="11" name="10 Conector recto de flecha"/>
          <p:cNvCxnSpPr>
            <a:endCxn id="7" idx="3"/>
          </p:cNvCxnSpPr>
          <p:nvPr/>
        </p:nvCxnSpPr>
        <p:spPr>
          <a:xfrm flipH="1" flipV="1">
            <a:off x="2016224" y="2300973"/>
            <a:ext cx="2123728" cy="4799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endCxn id="8" idx="3"/>
          </p:cNvCxnSpPr>
          <p:nvPr/>
        </p:nvCxnSpPr>
        <p:spPr>
          <a:xfrm flipH="1">
            <a:off x="2327221" y="3332892"/>
            <a:ext cx="1992243" cy="419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9" idx="3"/>
          </p:cNvCxnSpPr>
          <p:nvPr/>
        </p:nvCxnSpPr>
        <p:spPr>
          <a:xfrm flipH="1">
            <a:off x="3347864" y="3356992"/>
            <a:ext cx="1440160" cy="23283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4818112" cy="3854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556792"/>
            <a:ext cx="5076056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Seminal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vesicle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Prostate gland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Bulbourethral gland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/>
            <a:endParaRPr lang="es-P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620688"/>
            <a:ext cx="57358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Accessory organs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6 Rectángulo">
            <a:hlinkClick r:id="rId6" action="ppaction://hlinksldjump"/>
          </p:cNvPr>
          <p:cNvSpPr/>
          <p:nvPr/>
        </p:nvSpPr>
        <p:spPr>
          <a:xfrm>
            <a:off x="7740352" y="5921896"/>
            <a:ext cx="14036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95390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aipals.com/wp-content/uploads/2011/03/11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1579" b="22726"/>
          <a:stretch>
            <a:fillRect/>
          </a:stretch>
        </p:blipFill>
        <p:spPr bwMode="auto">
          <a:xfrm>
            <a:off x="3995936" y="1844824"/>
            <a:ext cx="5148064" cy="405822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344816" cy="1051560"/>
          </a:xfrm>
        </p:spPr>
        <p:txBody>
          <a:bodyPr>
            <a:noAutofit/>
          </a:bodyPr>
          <a:lstStyle/>
          <a:p>
            <a:pPr algn="ctr"/>
            <a:r>
              <a:rPr lang="es-PA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Seminal </a:t>
            </a:r>
            <a:r>
              <a:rPr lang="es-PA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Vesicles</a:t>
            </a:r>
            <a:endParaRPr lang="es-PA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560" y="2021641"/>
            <a:ext cx="7992888" cy="3783623"/>
          </a:xfrm>
        </p:spPr>
        <p:txBody>
          <a:bodyPr>
            <a:normAutofit/>
          </a:bodyPr>
          <a:lstStyle/>
          <a:p>
            <a:r>
              <a:rPr lang="en-US" sz="2800" dirty="0"/>
              <a:t>Located at the base of the bladder</a:t>
            </a:r>
          </a:p>
          <a:p>
            <a:r>
              <a:rPr lang="en-US" sz="2800" dirty="0"/>
              <a:t>Produces a thick, yellowish secretion (60% of semen)</a:t>
            </a:r>
          </a:p>
          <a:p>
            <a:r>
              <a:rPr lang="en-US" sz="2800" dirty="0"/>
              <a:t>Fructose (sugar)</a:t>
            </a:r>
          </a:p>
          <a:p>
            <a:r>
              <a:rPr lang="en-US" sz="2800" dirty="0"/>
              <a:t>Vitamin C</a:t>
            </a:r>
          </a:p>
          <a:p>
            <a:r>
              <a:rPr lang="en-US" sz="2800" dirty="0"/>
              <a:t>Prostaglandins</a:t>
            </a:r>
          </a:p>
          <a:p>
            <a:r>
              <a:rPr lang="en-US" sz="2800" dirty="0"/>
              <a:t>Other substances that nourish and activate </a:t>
            </a:r>
            <a:r>
              <a:rPr lang="en-US" sz="2800" dirty="0" smtClean="0"/>
              <a:t>sperm</a:t>
            </a:r>
          </a:p>
          <a:p>
            <a:endParaRPr lang="en-US" sz="2800" dirty="0"/>
          </a:p>
          <a:p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247206290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181350"/>
            <a:ext cx="5353050" cy="36766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951632" cy="1051560"/>
          </a:xfrm>
        </p:spPr>
        <p:txBody>
          <a:bodyPr>
            <a:normAutofit/>
          </a:bodyPr>
          <a:lstStyle/>
          <a:p>
            <a:pPr algn="ctr"/>
            <a:r>
              <a:rPr lang="es-PA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PA" sz="44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Prostate</a:t>
            </a:r>
            <a:r>
              <a:rPr lang="es-PA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PA" sz="44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Gland</a:t>
            </a:r>
            <a:endParaRPr lang="es-PA" sz="4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504" y="2060848"/>
            <a:ext cx="4824536" cy="438912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Encircles the upper part of the urethra</a:t>
            </a:r>
          </a:p>
          <a:p>
            <a:pPr algn="just"/>
            <a:r>
              <a:rPr lang="en-US" sz="3200" dirty="0"/>
              <a:t>Secretes a milky fluid</a:t>
            </a:r>
          </a:p>
          <a:p>
            <a:pPr algn="just"/>
            <a:r>
              <a:rPr lang="en-US" sz="3200" dirty="0"/>
              <a:t>Helps to activate sperm</a:t>
            </a:r>
          </a:p>
          <a:p>
            <a:pPr algn="just"/>
            <a:r>
              <a:rPr lang="en-US" sz="3200" dirty="0"/>
              <a:t>Enters the urethra through several small ducts</a:t>
            </a:r>
          </a:p>
          <a:p>
            <a:pPr algn="just"/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324529351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456"/>
            <a:ext cx="6170987" cy="489654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s-PA" sz="4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Bulbourethral</a:t>
            </a:r>
            <a:r>
              <a:rPr lang="es-PA" sz="4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PA" sz="44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Glands</a:t>
            </a:r>
            <a:endParaRPr lang="es-PA" sz="4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91880" y="1628800"/>
            <a:ext cx="5652120" cy="4389120"/>
          </a:xfrm>
        </p:spPr>
        <p:txBody>
          <a:bodyPr>
            <a:noAutofit/>
          </a:bodyPr>
          <a:lstStyle/>
          <a:p>
            <a:r>
              <a:rPr lang="en-US" sz="2800" dirty="0"/>
              <a:t>Pea-sized gland inferior to the prostate</a:t>
            </a:r>
          </a:p>
          <a:p>
            <a:r>
              <a:rPr lang="en-US" sz="2800" dirty="0"/>
              <a:t>Produces a thick, clear mucus</a:t>
            </a:r>
          </a:p>
          <a:p>
            <a:r>
              <a:rPr lang="en-US" sz="2800" dirty="0"/>
              <a:t>Cleanses the urethra of acidic urine</a:t>
            </a:r>
          </a:p>
          <a:p>
            <a:r>
              <a:rPr lang="en-US" sz="2800" dirty="0"/>
              <a:t>Serves as a lubricant during sexual intercourse</a:t>
            </a:r>
          </a:p>
          <a:p>
            <a:r>
              <a:rPr lang="en-US" sz="2800" dirty="0"/>
              <a:t>Secreted into the penile urethra</a:t>
            </a:r>
          </a:p>
          <a:p>
            <a:endParaRPr lang="es-PA" sz="2800" dirty="0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7740352" y="5921896"/>
            <a:ext cx="14036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667126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99592" y="2996952"/>
            <a:ext cx="70866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Male Reproductive System Diseases. </a:t>
            </a:r>
            <a:endParaRPr kumimoji="0" lang="en-US" sz="3600" b="1" i="0" u="none" strike="noStrike" kern="1200" cap="none" spc="0" normalizeH="0" baseline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43608" y="260648"/>
            <a:ext cx="70866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Male Reproductive System Diseases. </a:t>
            </a:r>
            <a:endParaRPr kumimoji="0" lang="en-US" sz="3600" b="1" i="0" u="none" strike="noStrike" kern="1200" cap="none" spc="0" normalizeH="0" baseline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1115616" y="1844824"/>
          <a:ext cx="69364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>
            <a:hlinkClick r:id="rId7" action="ppaction://hlinksldjump"/>
          </p:cNvPr>
          <p:cNvSpPr/>
          <p:nvPr/>
        </p:nvSpPr>
        <p:spPr>
          <a:xfrm>
            <a:off x="7740352" y="5921896"/>
            <a:ext cx="14036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Table of contents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4860032" y="1844824"/>
            <a:ext cx="3888432" cy="3888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This is a varicose vein in the network of veins that run from the testicles. </a:t>
            </a:r>
            <a:endParaRPr lang="es-PA" sz="3200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755576" y="620688"/>
            <a:ext cx="770485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400" b="1" dirty="0" smtClean="0">
                <a:solidFill>
                  <a:schemeClr val="tx1"/>
                </a:solidFill>
              </a:rPr>
              <a:t>Varicocele.</a:t>
            </a:r>
            <a:endParaRPr lang="es-PA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unidadurologia.com/portal/ficheros/inguina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3608065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hlinkClick r:id="rId2" action="ppaction://hlinksldjump"/>
          </p:cNvPr>
          <p:cNvSpPr/>
          <p:nvPr/>
        </p:nvSpPr>
        <p:spPr>
          <a:xfrm>
            <a:off x="755576" y="620688"/>
            <a:ext cx="770485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400" b="1" dirty="0" smtClean="0">
                <a:solidFill>
                  <a:schemeClr val="tx1"/>
                </a:solidFill>
              </a:rPr>
              <a:t>Testicular Cancer.</a:t>
            </a:r>
            <a:endParaRPr lang="es-PA" sz="4400" b="1" dirty="0">
              <a:solidFill>
                <a:schemeClr val="tx1"/>
              </a:solidFill>
            </a:endParaRPr>
          </a:p>
        </p:txBody>
      </p:sp>
      <p:sp>
        <p:nvSpPr>
          <p:cNvPr id="3" name="2 Rectángulo">
            <a:hlinkClick r:id="rId2" action="ppaction://hlinksldjump"/>
          </p:cNvPr>
          <p:cNvSpPr/>
          <p:nvPr/>
        </p:nvSpPr>
        <p:spPr>
          <a:xfrm>
            <a:off x="539552" y="2132856"/>
            <a:ext cx="3888432" cy="40324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This is one of the most common cancers in men younger than 40. </a:t>
            </a:r>
            <a:endParaRPr lang="es-PA" sz="3200" dirty="0"/>
          </a:p>
        </p:txBody>
      </p:sp>
      <p:pic>
        <p:nvPicPr>
          <p:cNvPr id="15362" name="Picture 2" descr="http://www.medindia.net/Patients/PatientInfo/images/testicular-canc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4283968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hlinkClick r:id="rId2" action="ppaction://hlinksldjump"/>
          </p:cNvPr>
          <p:cNvSpPr/>
          <p:nvPr/>
        </p:nvSpPr>
        <p:spPr>
          <a:xfrm>
            <a:off x="755576" y="620688"/>
            <a:ext cx="770485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400" b="1" dirty="0" smtClean="0">
                <a:solidFill>
                  <a:schemeClr val="tx1"/>
                </a:solidFill>
              </a:rPr>
              <a:t>Testicular Trauma.</a:t>
            </a:r>
            <a:endParaRPr lang="es-PA" sz="4400" b="1" dirty="0">
              <a:solidFill>
                <a:schemeClr val="tx1"/>
              </a:solidFill>
            </a:endParaRPr>
          </a:p>
        </p:txBody>
      </p:sp>
      <p:sp>
        <p:nvSpPr>
          <p:cNvPr id="3" name="2 Rectángulo">
            <a:hlinkClick r:id="rId2" action="ppaction://hlinksldjump"/>
          </p:cNvPr>
          <p:cNvSpPr/>
          <p:nvPr/>
        </p:nvSpPr>
        <p:spPr>
          <a:xfrm>
            <a:off x="539552" y="2060848"/>
            <a:ext cx="3888432" cy="42484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/>
              <a:t>Even a mild injury to the testicles can cause severe pain, bruising, or swelling. Most testicular injuries occur when the testicles are struck, hit, kicked, or crushed.</a:t>
            </a:r>
            <a:endParaRPr lang="es-PA" sz="2800" dirty="0"/>
          </a:p>
        </p:txBody>
      </p:sp>
      <p:pic>
        <p:nvPicPr>
          <p:cNvPr id="17410" name="Picture 2" descr="http://content.revolutionhealth.com/contentimages/images-image_popup-testicula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104456" cy="3672408"/>
          </a:xfrm>
          <a:prstGeom prst="rect">
            <a:avLst/>
          </a:prstGeom>
          <a:noFill/>
        </p:spPr>
      </p:pic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7884368" y="6425952"/>
            <a:ext cx="12596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Continue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80920" cy="64807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Table of Contents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8352928" cy="216024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hlinkClick r:id="rId2" action="ppaction://hlinksldjump"/>
              </a:rPr>
              <a:t>Introduction</a:t>
            </a:r>
            <a:r>
              <a:rPr lang="en-US" sz="2800" b="1" dirty="0" smtClean="0"/>
              <a:t>, The Male Reproductive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hlinkClick r:id="rId3" action="ppaction://hlinksldjump"/>
              </a:rPr>
              <a:t>What the Male Reproductive System Do?</a:t>
            </a:r>
            <a:endParaRPr lang="en-US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hlinkClick r:id="rId4" action="ppaction://hlinksldjump"/>
              </a:rPr>
              <a:t>Parts and Functions</a:t>
            </a:r>
            <a:endParaRPr lang="en-US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hlinkClick r:id="rId5" action="ppaction://hlinksldjump"/>
              </a:rPr>
              <a:t>Diseases</a:t>
            </a:r>
            <a:endParaRPr lang="en-US" sz="2800" b="1" dirty="0" smtClean="0"/>
          </a:p>
          <a:p>
            <a:pPr marL="342900" indent="-342900"/>
            <a:endParaRPr lang="en-US" sz="2800" b="1" dirty="0" smtClean="0"/>
          </a:p>
        </p:txBody>
      </p:sp>
      <p:sp>
        <p:nvSpPr>
          <p:cNvPr id="28674" name="AutoShape 2" descr="http://upload.wikimedia.org/wikipedia/commons/thumb/8/86/Sperm-egg.jpg/300px-Sperm-eg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28676" name="AutoShape 4" descr="http://upload.wikimedia.org/wikipedia/commons/thumb/8/86/Sperm-egg.jpg/300px-Sperm-eg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28678" name="AutoShape 6" descr="http://upload.wikimedia.org/wikipedia/commons/thumb/8/86/Sperm-egg.jpg/300px-Sperm-eg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28680" name="AutoShape 8" descr="http://www.salonhogar.net/la_adolescencia/img/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28682" name="AutoShape 10" descr="http://www.salonhogar.net/la_adolescencia/img/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28684" name="AutoShape 12" descr="http://1.bp.blogspot.com/_yd9OLN_xAiw/S7mFKVc8zoI/AAAAAAAAQVw/jX-xlNmQk1o/s40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0" name="9 Rectángulo">
            <a:hlinkClick r:id="rId6" action="ppaction://hlinksldjump"/>
          </p:cNvPr>
          <p:cNvSpPr/>
          <p:nvPr/>
        </p:nvSpPr>
        <p:spPr>
          <a:xfrm>
            <a:off x="7740352" y="6309320"/>
            <a:ext cx="140364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End </a:t>
            </a:r>
            <a:endParaRPr lang="en-US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814498" y="6150114"/>
            <a:ext cx="3528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Thanks</a:t>
            </a:r>
            <a:r>
              <a:rPr lang="es-P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PA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endParaRPr lang="es-P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0" y="0"/>
            <a:ext cx="14036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Table of contents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3653" t="28838" r="52387" b="32360"/>
          <a:stretch>
            <a:fillRect/>
          </a:stretch>
        </p:blipFill>
        <p:spPr bwMode="auto">
          <a:xfrm>
            <a:off x="3131840" y="692696"/>
            <a:ext cx="544471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3024336" cy="18288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rgbClr val="00B050"/>
                </a:solidFill>
                <a:effectLst/>
              </a:rPr>
              <a:t>General</a:t>
            </a:r>
            <a:br>
              <a:rPr lang="en-US" sz="4400" dirty="0" smtClean="0">
                <a:solidFill>
                  <a:srgbClr val="00B050"/>
                </a:solidFill>
                <a:effectLst/>
              </a:rPr>
            </a:br>
            <a:endParaRPr lang="es-PA" sz="4400" dirty="0">
              <a:effectLst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7776864" cy="9144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3200" smtClean="0">
                <a:solidFill>
                  <a:schemeClr val="tx1"/>
                </a:solidFill>
              </a:rPr>
              <a:t>Dependent on hormones</a:t>
            </a:r>
          </a:p>
          <a:p>
            <a:pPr algn="l">
              <a:buFont typeface="Wingdings" pitchFamily="2" charset="2"/>
              <a:buChar char="ü"/>
            </a:pPr>
            <a:r>
              <a:rPr lang="en-US" sz="3200" smtClean="0">
                <a:solidFill>
                  <a:schemeClr val="tx1"/>
                </a:solidFill>
              </a:rPr>
              <a:t>Sperm production</a:t>
            </a:r>
          </a:p>
          <a:p>
            <a:pPr algn="l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7740352" y="5921896"/>
            <a:ext cx="14036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Table of contents</a:t>
            </a:r>
            <a:endParaRPr lang="en-US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2" action="ppaction://hlinksldjump"/>
          </p:cNvPr>
          <p:cNvSpPr/>
          <p:nvPr/>
        </p:nvSpPr>
        <p:spPr>
          <a:xfrm>
            <a:off x="1187624" y="1340768"/>
            <a:ext cx="3168352" cy="15841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600" dirty="0" err="1" smtClean="0">
                <a:latin typeface="Forte" pitchFamily="66" charset="0"/>
              </a:rPr>
              <a:t>Definition</a:t>
            </a:r>
            <a:endParaRPr lang="es-PA" sz="3600" dirty="0">
              <a:latin typeface="Forte" pitchFamily="66" charset="0"/>
            </a:endParaRPr>
          </a:p>
        </p:txBody>
      </p:sp>
      <p:sp>
        <p:nvSpPr>
          <p:cNvPr id="3" name="2 Rectángulo">
            <a:hlinkClick r:id="rId3" action="ppaction://hlinksldjump"/>
          </p:cNvPr>
          <p:cNvSpPr/>
          <p:nvPr/>
        </p:nvSpPr>
        <p:spPr>
          <a:xfrm>
            <a:off x="4788024" y="1340768"/>
            <a:ext cx="3168352" cy="15841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Forte" pitchFamily="66" charset="0"/>
              </a:rPr>
              <a:t>Development at puberty</a:t>
            </a:r>
            <a:endParaRPr lang="en-US" sz="3600" dirty="0">
              <a:latin typeface="Forte" pitchFamily="66" charset="0"/>
            </a:endParaRPr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1187624" y="3284984"/>
            <a:ext cx="3168352" cy="15841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>
                <a:latin typeface="Forte" pitchFamily="66" charset="0"/>
              </a:rPr>
              <a:t>The</a:t>
            </a:r>
            <a:r>
              <a:rPr lang="es-ES" sz="3600" dirty="0" smtClean="0">
                <a:latin typeface="Forte" pitchFamily="66" charset="0"/>
              </a:rPr>
              <a:t> </a:t>
            </a:r>
            <a:r>
              <a:rPr lang="es-ES" sz="3600" dirty="0" err="1" smtClean="0">
                <a:latin typeface="Forte" pitchFamily="66" charset="0"/>
              </a:rPr>
              <a:t>Sperm</a:t>
            </a:r>
            <a:endParaRPr lang="es-ES" sz="3600" dirty="0" smtClean="0">
              <a:latin typeface="Forte" pitchFamily="66" charset="0"/>
            </a:endParaRPr>
          </a:p>
        </p:txBody>
      </p:sp>
      <p:sp>
        <p:nvSpPr>
          <p:cNvPr id="5" name="4 Rectángulo">
            <a:hlinkClick r:id="rId5" action="ppaction://hlinksldjump"/>
          </p:cNvPr>
          <p:cNvSpPr/>
          <p:nvPr/>
        </p:nvSpPr>
        <p:spPr>
          <a:xfrm>
            <a:off x="4788024" y="3284984"/>
            <a:ext cx="3168352" cy="15841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>
                <a:latin typeface="Forte" pitchFamily="66" charset="0"/>
              </a:rPr>
              <a:t>The</a:t>
            </a:r>
            <a:r>
              <a:rPr lang="es-ES" sz="3600" dirty="0" smtClean="0">
                <a:latin typeface="Forte" pitchFamily="66" charset="0"/>
              </a:rPr>
              <a:t> </a:t>
            </a:r>
            <a:r>
              <a:rPr lang="en-US" sz="3600" dirty="0" smtClean="0">
                <a:latin typeface="Forte" pitchFamily="66" charset="0"/>
              </a:rPr>
              <a:t>Fertilization</a:t>
            </a:r>
          </a:p>
          <a:p>
            <a:pPr algn="ctr"/>
            <a:endParaRPr lang="es-PA" sz="3600" dirty="0">
              <a:latin typeface="Forte" pitchFamily="66" charset="0"/>
            </a:endParaRPr>
          </a:p>
        </p:txBody>
      </p:sp>
      <p:sp>
        <p:nvSpPr>
          <p:cNvPr id="7" name="6 Rectángulo">
            <a:hlinkClick r:id="rId6" action="ppaction://hlinksldjump"/>
          </p:cNvPr>
          <p:cNvSpPr/>
          <p:nvPr/>
        </p:nvSpPr>
        <p:spPr>
          <a:xfrm>
            <a:off x="7740352" y="5921896"/>
            <a:ext cx="14036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Table of contents</a:t>
            </a:r>
            <a:endParaRPr lang="en-US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000372"/>
            <a:ext cx="2762250" cy="27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071538" y="714356"/>
            <a:ext cx="699032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Reproductive </a:t>
            </a:r>
            <a:r>
              <a:rPr lang="en-US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Do?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910" y="3071810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male sex organs work together to produce and release semen into the reproductive system of the female during sexual intercourse. </a:t>
            </a:r>
            <a:endParaRPr lang="en-US" sz="2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http://www.telefuerza.com/sabias_que/archivos/c3feda_espermatozoide%20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8350" t="22680" r="18731" b="9281"/>
          <a:stretch>
            <a:fillRect/>
          </a:stretch>
        </p:blipFill>
        <p:spPr bwMode="auto">
          <a:xfrm>
            <a:off x="0" y="0"/>
            <a:ext cx="942376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28802"/>
            <a:ext cx="2857500" cy="3438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785786" y="857232"/>
            <a:ext cx="76313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ibl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The Stages of Puberty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628800"/>
            <a:ext cx="54726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"/>
            </a:pP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first stage:</a:t>
            </a:r>
          </a:p>
          <a:p>
            <a:pPr lvl="1" algn="just">
              <a:buFont typeface="Wingdings" pitchFamily="2" charset="2"/>
              <a:buChar char=""/>
            </a:pP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scrotum and testes grow larger.</a:t>
            </a:r>
          </a:p>
          <a:p>
            <a:pPr algn="just">
              <a:buFont typeface="Wingdings" pitchFamily="2" charset="2"/>
              <a:buChar char=""/>
            </a:pP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Next:</a:t>
            </a:r>
          </a:p>
          <a:p>
            <a:pPr lvl="1" algn="just">
              <a:buFont typeface="Wingdings" pitchFamily="2" charset="2"/>
              <a:buChar char=""/>
            </a:pP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penis becomes longer, and the seminal vesicles and prostate gland grow.</a:t>
            </a:r>
          </a:p>
          <a:p>
            <a:pPr algn="just">
              <a:buFont typeface="Wingdings" pitchFamily="2" charset="2"/>
              <a:buChar char=""/>
            </a:pP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Finally:</a:t>
            </a:r>
          </a:p>
          <a:p>
            <a:pPr lvl="1" algn="just">
              <a:buFont typeface="Wingdings" pitchFamily="2" charset="2"/>
              <a:buChar char=""/>
            </a:pP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Hair begins to appear in the pubic area and later it grows on the face and underarms. </a:t>
            </a:r>
          </a:p>
        </p:txBody>
      </p:sp>
      <p:pic>
        <p:nvPicPr>
          <p:cNvPr id="7" name="Picture 2" descr="http://www.telefuerza.com/sabias_que/archivos/c3feda_espermatozoide%20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8350" t="22680" r="18731" b="9281"/>
          <a:stretch>
            <a:fillRect/>
          </a:stretch>
        </p:blipFill>
        <p:spPr bwMode="auto">
          <a:xfrm>
            <a:off x="0" y="0"/>
            <a:ext cx="942376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381531" cy="32861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2 Rectángulo"/>
          <p:cNvSpPr/>
          <p:nvPr/>
        </p:nvSpPr>
        <p:spPr>
          <a:xfrm>
            <a:off x="2571736" y="714356"/>
            <a:ext cx="3278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Sperm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14942" y="1928802"/>
            <a:ext cx="33895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Sperm develop in the testicles within a system of tiny tubes called the seminiferous tubules. </a:t>
            </a:r>
            <a:endParaRPr lang="en-US" sz="2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3362">
            <a:off x="4339730" y="866351"/>
            <a:ext cx="4075678" cy="368412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17074" y="4043358"/>
            <a:ext cx="3826926" cy="2814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365104"/>
            <a:ext cx="2880320" cy="1857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http://www.telefuerza.com/sabias_que/archivos/c3feda_espermatozoide%20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28350" t="22680" r="18731" b="9281"/>
          <a:stretch>
            <a:fillRect/>
          </a:stretch>
        </p:blipFill>
        <p:spPr bwMode="auto">
          <a:xfrm>
            <a:off x="0" y="0"/>
            <a:ext cx="942376" cy="90872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395536" y="1412776"/>
            <a:ext cx="4643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head contains genetic material (genes). The sperm use their tails to push themselves into the epididymis. </a:t>
            </a:r>
            <a:endParaRPr lang="en-US" sz="32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Personalizado 9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F6FC6"/>
      </a:folHlink>
    </a:clrScheme>
    <a:fontScheme name="Personalizado 2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517</TotalTime>
  <Words>518</Words>
  <Application>Microsoft Office PowerPoint</Application>
  <PresentationFormat>Presentación en pantalla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Aspecto</vt:lpstr>
      <vt:lpstr>Presentación de PowerPoint</vt:lpstr>
      <vt:lpstr>Male Reproductive System </vt:lpstr>
      <vt:lpstr>Table of Contents</vt:lpstr>
      <vt:lpstr>General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Male Reproductive System </vt:lpstr>
      <vt:lpstr>Presentación de PowerPoint</vt:lpstr>
      <vt:lpstr>Presentación de PowerPoint</vt:lpstr>
      <vt:lpstr>Anatomy Basic Structure </vt:lpstr>
      <vt:lpstr>The Vas Deferens</vt:lpstr>
      <vt:lpstr>The Testicles</vt:lpstr>
      <vt:lpstr>The Scrotum</vt:lpstr>
      <vt:lpstr>The penis </vt:lpstr>
      <vt:lpstr>                                     Urethra</vt:lpstr>
      <vt:lpstr>Presentación de PowerPoint</vt:lpstr>
      <vt:lpstr>Presentación de PowerPoint</vt:lpstr>
      <vt:lpstr>Seminal Vesicles</vt:lpstr>
      <vt:lpstr> Prostate Gland</vt:lpstr>
      <vt:lpstr>Bulbourethral Glands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BELYCHY</dc:creator>
  <cp:lastModifiedBy>Marisol Barraza</cp:lastModifiedBy>
  <cp:revision>67</cp:revision>
  <dcterms:created xsi:type="dcterms:W3CDTF">2011-11-13T14:38:00Z</dcterms:created>
  <dcterms:modified xsi:type="dcterms:W3CDTF">2011-11-24T07:29:45Z</dcterms:modified>
</cp:coreProperties>
</file>