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5" r:id="rId8"/>
    <p:sldId id="260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51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87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95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0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7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1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47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47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3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3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46F22-C7C0-4036-A0EF-A5D3B9C807D6}" type="datetimeFigureOut">
              <a:rPr lang="en-US" smtClean="0"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02788-3367-4835-922C-0B5298691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5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7086600" cy="17526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Progress Report </a:t>
            </a:r>
          </a:p>
          <a:p>
            <a:pPr algn="r"/>
            <a:r>
              <a:rPr lang="en-US" sz="2400" dirty="0" smtClean="0"/>
              <a:t>9/22/2011-10/25/2011</a:t>
            </a:r>
          </a:p>
          <a:p>
            <a:pPr algn="r"/>
            <a:r>
              <a:rPr lang="en-US" sz="2000" dirty="0" smtClean="0"/>
              <a:t>Prepared by Matthew </a:t>
            </a:r>
            <a:r>
              <a:rPr lang="en-US" sz="2000" dirty="0" err="1" smtClean="0"/>
              <a:t>Rasler</a:t>
            </a:r>
            <a:r>
              <a:rPr lang="en-US" sz="2000" dirty="0" smtClean="0"/>
              <a:t>, Andrew </a:t>
            </a:r>
            <a:r>
              <a:rPr lang="en-US" sz="2000" dirty="0" err="1" smtClean="0"/>
              <a:t>Habegger</a:t>
            </a:r>
            <a:r>
              <a:rPr lang="en-US" sz="2000" dirty="0" smtClean="0"/>
              <a:t>, Mark Parker</a:t>
            </a: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772400" cy="1470025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 smtClean="0"/>
              <a:t>The Egg Flow Communicator Group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7002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504950"/>
            <a:ext cx="3086100" cy="481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600"/>
            <a:ext cx="2895600" cy="561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Systems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60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1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Management Plan V1.0</a:t>
            </a:r>
            <a:br>
              <a:rPr lang="en-US" dirty="0" smtClean="0"/>
            </a:br>
            <a:r>
              <a:rPr lang="en-US" sz="3100" dirty="0" smtClean="0"/>
              <a:t>Internal Structure</a:t>
            </a:r>
            <a:endParaRPr lang="en-US" sz="3100" dirty="0"/>
          </a:p>
        </p:txBody>
      </p:sp>
      <p:pic>
        <p:nvPicPr>
          <p:cNvPr id="4" name="Picture 3" descr="C:\Users\mdras\Documents\school\Software\RoleChart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943600" cy="39535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5410200" y="3220486"/>
            <a:ext cx="37338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Sponsor/</a:t>
            </a:r>
            <a:endParaRPr lang="en-US" sz="1000" i="1" dirty="0"/>
          </a:p>
          <a:p>
            <a:r>
              <a:rPr lang="en-US" sz="1000" dirty="0"/>
              <a:t>Customer</a:t>
            </a:r>
            <a:r>
              <a:rPr lang="en-US" sz="1000" dirty="0" smtClean="0"/>
              <a:t>/		</a:t>
            </a:r>
            <a:r>
              <a:rPr lang="en-US" sz="1000" dirty="0" smtClean="0"/>
              <a:t> </a:t>
            </a:r>
            <a:r>
              <a:rPr lang="en-US" sz="1000" b="1" dirty="0" smtClean="0"/>
              <a:t>Tim </a:t>
            </a:r>
            <a:r>
              <a:rPr lang="en-US" sz="1000" b="1" dirty="0" err="1" smtClean="0"/>
              <a:t>Habegger</a:t>
            </a:r>
            <a:r>
              <a:rPr lang="en-US" sz="1000" dirty="0" smtClean="0"/>
              <a:t>, Proprietor of</a:t>
            </a:r>
            <a:endParaRPr lang="en-US" sz="1000" i="1" dirty="0"/>
          </a:p>
          <a:p>
            <a:r>
              <a:rPr lang="en-US" sz="1000" dirty="0"/>
              <a:t>Hardware Developer-	</a:t>
            </a:r>
            <a:r>
              <a:rPr lang="en-US" sz="1000" dirty="0" smtClean="0"/>
              <a:t> </a:t>
            </a:r>
            <a:r>
              <a:rPr lang="en-US" sz="1000" dirty="0" err="1" smtClean="0"/>
              <a:t>Habegger</a:t>
            </a:r>
            <a:r>
              <a:rPr lang="en-US" sz="1000" dirty="0" smtClean="0"/>
              <a:t> Poultry</a:t>
            </a:r>
            <a:endParaRPr lang="en-US" sz="1000" i="1" dirty="0" smtClean="0"/>
          </a:p>
          <a:p>
            <a:r>
              <a:rPr lang="en-US" sz="1000" dirty="0" smtClean="0"/>
              <a:t>		</a:t>
            </a:r>
            <a:r>
              <a:rPr lang="en-US" sz="1000" dirty="0"/>
              <a:t> </a:t>
            </a:r>
            <a:endParaRPr lang="en-US" sz="1000" i="1" dirty="0"/>
          </a:p>
          <a:p>
            <a:r>
              <a:rPr lang="en-US" sz="1000" dirty="0" smtClean="0"/>
              <a:t>Project Supervisor-	</a:t>
            </a:r>
            <a:r>
              <a:rPr lang="en-US" sz="1000" b="1" dirty="0" smtClean="0"/>
              <a:t>Professor  </a:t>
            </a:r>
            <a:r>
              <a:rPr lang="en-US" sz="1000" b="1" dirty="0" err="1" smtClean="0"/>
              <a:t>Tanik</a:t>
            </a:r>
            <a:r>
              <a:rPr lang="en-US" sz="1000" dirty="0"/>
              <a:t>	</a:t>
            </a:r>
            <a:endParaRPr lang="en-US" sz="1000" i="1" dirty="0"/>
          </a:p>
          <a:p>
            <a:r>
              <a:rPr lang="en-US" sz="1000" dirty="0"/>
              <a:t>Project Manager/</a:t>
            </a:r>
            <a:endParaRPr lang="en-US" sz="1000" i="1" dirty="0"/>
          </a:p>
          <a:p>
            <a:r>
              <a:rPr lang="en-US" sz="1000" dirty="0"/>
              <a:t>Low Level Programmer/</a:t>
            </a:r>
            <a:endParaRPr lang="en-US" sz="1000" i="1" dirty="0"/>
          </a:p>
          <a:p>
            <a:r>
              <a:rPr lang="en-US" sz="1000" dirty="0"/>
              <a:t>Assistant Application Architect/</a:t>
            </a:r>
            <a:endParaRPr lang="en-US" sz="1000" i="1" dirty="0"/>
          </a:p>
          <a:p>
            <a:r>
              <a:rPr lang="en-US" sz="1000" dirty="0"/>
              <a:t>System Analyst Backup-	</a:t>
            </a:r>
            <a:r>
              <a:rPr lang="en-US" sz="1000" b="1" dirty="0"/>
              <a:t>Matthew </a:t>
            </a:r>
            <a:r>
              <a:rPr lang="en-US" sz="1000" b="1" dirty="0" err="1"/>
              <a:t>Rasler</a:t>
            </a:r>
            <a:endParaRPr lang="en-US" sz="1000" b="1" i="1" dirty="0"/>
          </a:p>
          <a:p>
            <a:r>
              <a:rPr lang="en-US" sz="1000" dirty="0"/>
              <a:t> </a:t>
            </a:r>
            <a:endParaRPr lang="en-US" sz="1000" i="1" dirty="0"/>
          </a:p>
          <a:p>
            <a:r>
              <a:rPr lang="en-US" sz="1000" dirty="0"/>
              <a:t>Assistant Project Manager</a:t>
            </a:r>
            <a:endParaRPr lang="en-US" sz="1000" i="1" dirty="0"/>
          </a:p>
          <a:p>
            <a:r>
              <a:rPr lang="en-US" sz="1000" dirty="0"/>
              <a:t>System Designer/</a:t>
            </a:r>
            <a:endParaRPr lang="en-US" sz="1000" i="1" dirty="0"/>
          </a:p>
          <a:p>
            <a:r>
              <a:rPr lang="en-US" sz="1000" dirty="0"/>
              <a:t>Hardware Developer/</a:t>
            </a:r>
            <a:endParaRPr lang="en-US" sz="1000" i="1" dirty="0"/>
          </a:p>
          <a:p>
            <a:r>
              <a:rPr lang="en-US" sz="1000" dirty="0"/>
              <a:t>Customer Interface-	</a:t>
            </a:r>
            <a:r>
              <a:rPr lang="en-US" sz="1000" b="1" dirty="0" smtClean="0"/>
              <a:t>Andrew </a:t>
            </a:r>
            <a:r>
              <a:rPr lang="en-US" sz="1000" b="1" dirty="0" err="1"/>
              <a:t>Habegger</a:t>
            </a:r>
            <a:endParaRPr lang="en-US" sz="1000" b="1" i="1" dirty="0"/>
          </a:p>
          <a:p>
            <a:r>
              <a:rPr lang="en-US" sz="1000" dirty="0"/>
              <a:t> </a:t>
            </a:r>
            <a:endParaRPr lang="en-US" sz="1000" i="1" dirty="0"/>
          </a:p>
          <a:p>
            <a:r>
              <a:rPr lang="en-US" sz="1000" dirty="0"/>
              <a:t>Assistant System Designer</a:t>
            </a:r>
            <a:endParaRPr lang="en-US" sz="1000" i="1" dirty="0"/>
          </a:p>
          <a:p>
            <a:r>
              <a:rPr lang="en-US" sz="1000" dirty="0"/>
              <a:t>System Analyst/</a:t>
            </a:r>
            <a:endParaRPr lang="en-US" sz="1000" i="1" dirty="0"/>
          </a:p>
          <a:p>
            <a:r>
              <a:rPr lang="en-US" sz="1000" dirty="0"/>
              <a:t>Programmer-		</a:t>
            </a:r>
            <a:r>
              <a:rPr lang="en-US" sz="1000" b="1" dirty="0" smtClean="0"/>
              <a:t>Mark </a:t>
            </a:r>
            <a:r>
              <a:rPr lang="en-US" sz="1000" b="1" dirty="0"/>
              <a:t>Parker</a:t>
            </a:r>
            <a:endParaRPr lang="en-US" sz="1000" b="1" i="1" dirty="0"/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99042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273672"/>
              </p:ext>
            </p:extLst>
          </p:nvPr>
        </p:nvGraphicFramePr>
        <p:xfrm>
          <a:off x="0" y="1187243"/>
          <a:ext cx="9143999" cy="55945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9079"/>
                <a:gridCol w="1212770"/>
                <a:gridCol w="986810"/>
                <a:gridCol w="984109"/>
                <a:gridCol w="2951231"/>
              </a:tblGrid>
              <a:tr h="30259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b="1" dirty="0">
                          <a:effectLst/>
                        </a:rPr>
                        <a:t>Deliverable</a:t>
                      </a:r>
                      <a:endParaRPr lang="en-US" sz="10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b="1">
                          <a:effectLst/>
                        </a:rPr>
                        <a:t>Recipients</a:t>
                      </a:r>
                      <a:endParaRPr lang="en-US" sz="105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b="1">
                          <a:effectLst/>
                        </a:rPr>
                        <a:t>Delivery Date</a:t>
                      </a:r>
                      <a:endParaRPr lang="en-US" sz="105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b="1">
                          <a:effectLst/>
                        </a:rPr>
                        <a:t>Delivery Method</a:t>
                      </a:r>
                      <a:endParaRPr lang="en-US" sz="105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050" b="1" dirty="0">
                          <a:effectLst/>
                        </a:rPr>
                        <a:t>Comments</a:t>
                      </a:r>
                      <a:endParaRPr lang="en-US" sz="105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26781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Module Driver Software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Development Team and Sponsor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November, 2012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Software provided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 dirty="0">
                          <a:effectLst/>
                        </a:rPr>
                        <a:t>Includes both on Module PBASIC software and PC communication driver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302596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Programmed Hardware Module Prototype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Development Team and Sponsor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November, 2012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Hardware provided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Pre-Requisite is Module Driver Software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 dirty="0">
                          <a:effectLst/>
                        </a:rPr>
                        <a:t>Programmed Hardware Modules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Customer/Sponsor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May, 2012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Integrate into existing components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Pre-Requisites are Module Driver Software and Module Prototype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Application Architecture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9/7/2011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Assigned to Andrew Habegger/ Backups: Mark Parker and Matthew Rasler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GUI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Customer/Sponsor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May, 2012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Integrate into existing components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Pre-Requisite is Module Driver Software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Vision Document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9/16/2011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Sections Distributed amongst team members by Project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SRS V1.0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9/23/2011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Assigned to Matthew Rasler/Mark Parker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SRS v2.0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9/25/2011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Sections Distributed amongst team members by Project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FR-DP Decomposition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9/29/2011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Sections Distributed amongst team members by Project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Design Matrix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 dirty="0">
                          <a:effectLst/>
                        </a:rPr>
                        <a:t>9/29/2011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Assigned to Project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45389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FMEA/RISK Report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10/3/2011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Accomplished by group during team meeting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  <a:tr h="545580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PMP V1.0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Project Team/Program Manager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10/10/2011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>
                          <a:effectLst/>
                        </a:rPr>
                        <a:t>Email/Cmap</a:t>
                      </a:r>
                      <a:endParaRPr lang="en-US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050" dirty="0">
                          <a:effectLst/>
                        </a:rPr>
                        <a:t>Assigned to Matthew </a:t>
                      </a:r>
                      <a:r>
                        <a:rPr lang="en-US" sz="1050" dirty="0" err="1">
                          <a:effectLst/>
                        </a:rPr>
                        <a:t>Rasler</a:t>
                      </a:r>
                      <a:r>
                        <a:rPr lang="en-US" sz="1050" dirty="0">
                          <a:effectLst/>
                        </a:rPr>
                        <a:t>/Andrew </a:t>
                      </a:r>
                      <a:r>
                        <a:rPr lang="en-US" sz="1050" dirty="0" err="1">
                          <a:effectLst/>
                        </a:rPr>
                        <a:t>Habegger</a:t>
                      </a:r>
                      <a:endParaRPr lang="en-US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430" marR="2743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Management Plan V1.0</a:t>
            </a:r>
            <a:br>
              <a:rPr lang="en-US" dirty="0" smtClean="0"/>
            </a:br>
            <a:r>
              <a:rPr lang="en-US" sz="3100" dirty="0" smtClean="0"/>
              <a:t>Deliverables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5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Management Plan V2.0</a:t>
            </a:r>
            <a:br>
              <a:rPr lang="en-US" dirty="0" smtClean="0"/>
            </a:br>
            <a:r>
              <a:rPr lang="en-US" sz="3100" dirty="0" smtClean="0"/>
              <a:t>Deliverables</a:t>
            </a:r>
            <a:endParaRPr lang="en-US" sz="31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651268"/>
              </p:ext>
            </p:extLst>
          </p:nvPr>
        </p:nvGraphicFramePr>
        <p:xfrm>
          <a:off x="-14378" y="1143000"/>
          <a:ext cx="9158377" cy="24054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9212"/>
                <a:gridCol w="1727886"/>
                <a:gridCol w="1405950"/>
                <a:gridCol w="1402106"/>
                <a:gridCol w="2163223"/>
              </a:tblGrid>
              <a:tr h="45720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b="1" dirty="0">
                          <a:effectLst/>
                        </a:rPr>
                        <a:t>Version 2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705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PMP V2.0(this)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Team/Program Manager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10/19/2011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Email/Cmap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Assigned to Matthew </a:t>
                      </a:r>
                      <a:r>
                        <a:rPr lang="en-US" sz="1100" dirty="0" err="1">
                          <a:effectLst/>
                        </a:rPr>
                        <a:t>Rasler</a:t>
                      </a:r>
                      <a:r>
                        <a:rPr lang="en-US" sz="1100" dirty="0">
                          <a:effectLst/>
                        </a:rPr>
                        <a:t>/Andrew </a:t>
                      </a:r>
                      <a:r>
                        <a:rPr lang="en-US" sz="1100" dirty="0" err="1">
                          <a:effectLst/>
                        </a:rPr>
                        <a:t>Habegger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48705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IEEE 1016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Team/Program Manager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10/31/2011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Email/Cmap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Assigned toMatthew Rasler/Mark Parker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48705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UML Diagram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Team/Program Manager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10/25/2011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Email/Cmap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Assigned to Andrew Habegger/Matthew Rasler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48705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House Of Quality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Project Team/Program Manager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10/25/2011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Email/Cmap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Assigned to Mark Parker/Matthew </a:t>
                      </a:r>
                      <a:r>
                        <a:rPr lang="en-US" sz="1100" dirty="0" err="1">
                          <a:effectLst/>
                        </a:rPr>
                        <a:t>Rasler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730211"/>
              </p:ext>
            </p:extLst>
          </p:nvPr>
        </p:nvGraphicFramePr>
        <p:xfrm>
          <a:off x="0" y="4419600"/>
          <a:ext cx="9144001" cy="2045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1336"/>
                <a:gridCol w="1778477"/>
                <a:gridCol w="2063452"/>
                <a:gridCol w="1640278"/>
                <a:gridCol w="1880458"/>
              </a:tblGrid>
              <a:tr h="582176">
                <a:tc>
                  <a:txBody>
                    <a:bodyPr/>
                    <a:lstStyle/>
                    <a:p>
                      <a:pPr marL="5080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>
                          <a:effectLst/>
                        </a:rPr>
                        <a:t>Type of Communication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064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>
                          <a:effectLst/>
                        </a:rPr>
                        <a:t>Communication Schedule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>
                          <a:effectLst/>
                        </a:rPr>
                        <a:t>Typical Communication Mechanism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>
                          <a:effectLst/>
                        </a:rPr>
                        <a:t>Who Initiates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100" b="1" dirty="0">
                          <a:effectLst/>
                        </a:rPr>
                        <a:t>Recipient</a:t>
                      </a:r>
                      <a:endParaRPr lang="en-US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6024">
                <a:tc>
                  <a:txBody>
                    <a:bodyPr/>
                    <a:lstStyle/>
                    <a:p>
                      <a:pPr marL="5080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Status Report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every Friday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team meeting face to face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Manager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Project Team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344993">
                <a:tc>
                  <a:txBody>
                    <a:bodyPr/>
                    <a:lstStyle/>
                    <a:p>
                      <a:pPr marL="5080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Schedule and Effort Tracking Report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weekly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Email/CMap/Basecamp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Manager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Program Manager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344993">
                <a:tc>
                  <a:txBody>
                    <a:bodyPr/>
                    <a:lstStyle/>
                    <a:p>
                      <a:pPr marL="5080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Review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At infrequent intervals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In class and via email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Program Manager/Project Sponsor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Team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172497">
                <a:tc>
                  <a:txBody>
                    <a:bodyPr/>
                    <a:lstStyle/>
                    <a:p>
                      <a:pPr marL="5080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Requirement Changes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as changes are approved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Via client interface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Sponsor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Project Team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  <a:tr h="344993">
                <a:tc>
                  <a:txBody>
                    <a:bodyPr/>
                    <a:lstStyle/>
                    <a:p>
                      <a:pPr marL="5080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Information or Knowledge Collected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When information or knowledge is collected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Team meeting face to face and email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>
                          <a:effectLst/>
                        </a:rPr>
                        <a:t>Team Member</a:t>
                      </a: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2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dirty="0">
                          <a:effectLst/>
                        </a:rPr>
                        <a:t>Other Team Members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3657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/>
            <a:r>
              <a:rPr lang="en-US" sz="2400" dirty="0"/>
              <a:t>Communication, Tracking, and Reporting Plan</a:t>
            </a:r>
          </a:p>
        </p:txBody>
      </p:sp>
    </p:spTree>
    <p:extLst>
      <p:ext uri="{BB962C8B-B14F-4D97-AF65-F5344CB8AC3E}">
        <p14:creationId xmlns:p14="http://schemas.microsoft.com/office/powerpoint/2010/main" val="204851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FMEA/RISK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9" y="1790700"/>
            <a:ext cx="9107301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990600"/>
            <a:ext cx="2876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704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Hardware Constraining Software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 smtClean="0"/>
              <a:t>Why? </a:t>
            </a:r>
          </a:p>
          <a:p>
            <a:r>
              <a:rPr lang="en-US" sz="2000" dirty="0" smtClean="0"/>
              <a:t>Specific Hardware Requires Specific Software</a:t>
            </a:r>
          </a:p>
          <a:p>
            <a:r>
              <a:rPr lang="en-US" sz="2000" dirty="0" smtClean="0"/>
              <a:t>Specific Software Requires Specific Staff-Training, Staffing to Appropriate, and Factors in to Feasibility Assessment</a:t>
            </a:r>
          </a:p>
          <a:p>
            <a:pPr marL="0" indent="0">
              <a:buNone/>
            </a:pPr>
            <a:r>
              <a:rPr lang="en-US" sz="2000" b="1" dirty="0" smtClean="0"/>
              <a:t>Factors:</a:t>
            </a:r>
          </a:p>
          <a:p>
            <a:r>
              <a:rPr lang="en-US" sz="2000" dirty="0" smtClean="0"/>
              <a:t>Microcontroller runs PBASIC</a:t>
            </a:r>
          </a:p>
          <a:p>
            <a:r>
              <a:rPr lang="en-US" sz="2000" dirty="0" smtClean="0"/>
              <a:t>Communication Channel to UART driven by C</a:t>
            </a:r>
          </a:p>
          <a:p>
            <a:r>
              <a:rPr lang="en-US" sz="2000" dirty="0" smtClean="0"/>
              <a:t>Communication Standards are defined by Communication Protocols RS232, RS485, USB</a:t>
            </a:r>
          </a:p>
          <a:p>
            <a:pPr marL="0" indent="0">
              <a:buNone/>
            </a:pPr>
            <a:r>
              <a:rPr lang="en-US" sz="2000" b="1" dirty="0" smtClean="0"/>
              <a:t>Elaborating:</a:t>
            </a:r>
          </a:p>
          <a:p>
            <a:r>
              <a:rPr lang="en-US" sz="2000" dirty="0" smtClean="0"/>
              <a:t>Revisit and Revise Application Architecture</a:t>
            </a:r>
          </a:p>
          <a:p>
            <a:r>
              <a:rPr lang="en-US" sz="2000" dirty="0" smtClean="0"/>
              <a:t>Revisit and Revise  Design Matrix</a:t>
            </a:r>
          </a:p>
          <a:p>
            <a:r>
              <a:rPr lang="en-US" sz="2000" dirty="0" smtClean="0"/>
              <a:t>Revisit and Revise  SRS, involving newly defined constraints</a:t>
            </a:r>
          </a:p>
          <a:p>
            <a:r>
              <a:rPr lang="en-US" sz="2000" dirty="0" smtClean="0"/>
              <a:t>Dedicate Training Time for Software Education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885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6" y="1354826"/>
            <a:ext cx="8353424" cy="5503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Hardware Constraining Software Specifications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6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House Of Quality (QFD)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7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Architecture V3.0</a:t>
            </a:r>
            <a:br>
              <a:rPr lang="en-US" dirty="0" smtClean="0"/>
            </a:br>
            <a:r>
              <a:rPr lang="en-US" sz="3100" dirty="0" smtClean="0"/>
              <a:t>With Refined Functional Requirements</a:t>
            </a:r>
            <a:endParaRPr lang="en-US" sz="31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76" r="35135" b="13832"/>
          <a:stretch/>
        </p:blipFill>
        <p:spPr bwMode="auto">
          <a:xfrm>
            <a:off x="1828800" y="1371600"/>
            <a:ext cx="5589917" cy="5417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368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464</Words>
  <Application>Microsoft Office PowerPoint</Application>
  <PresentationFormat>On-screen Show (4:3)</PresentationFormat>
  <Paragraphs>165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Egg Flow Communicator Group</vt:lpstr>
      <vt:lpstr>Project Management Plan V1.0 Internal Structure</vt:lpstr>
      <vt:lpstr>Project Management Plan V1.0 Deliverables</vt:lpstr>
      <vt:lpstr>Project Management Plan V2.0 Deliverables</vt:lpstr>
      <vt:lpstr>FMEA/RISK</vt:lpstr>
      <vt:lpstr>Hardware Constraining Software Specifications</vt:lpstr>
      <vt:lpstr>Hardware Constraining Software Specifications</vt:lpstr>
      <vt:lpstr>House Of Quality (QFD)</vt:lpstr>
      <vt:lpstr>Application Architecture V3.0 With Refined Functional Requirements</vt:lpstr>
      <vt:lpstr>Systems Architecture</vt:lpstr>
      <vt:lpstr>UML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Egg Jam Communicator</dc:title>
  <dc:creator>mdras</dc:creator>
  <cp:lastModifiedBy>mdras</cp:lastModifiedBy>
  <cp:revision>18</cp:revision>
  <dcterms:created xsi:type="dcterms:W3CDTF">2011-10-25T21:12:03Z</dcterms:created>
  <dcterms:modified xsi:type="dcterms:W3CDTF">2011-10-26T00:52:12Z</dcterms:modified>
</cp:coreProperties>
</file>