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6" r:id="rId4"/>
    <p:sldId id="270" r:id="rId5"/>
    <p:sldId id="271" r:id="rId6"/>
    <p:sldId id="272" r:id="rId7"/>
    <p:sldId id="259" r:id="rId8"/>
    <p:sldId id="256" r:id="rId9"/>
    <p:sldId id="268" r:id="rId10"/>
    <p:sldId id="269" r:id="rId11"/>
    <p:sldId id="265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2116-EA74-4654-B42C-E6A4A7232F69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B511-C6D7-4A86-8458-916E9ECB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Egg Flow Communicator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819400"/>
            <a:ext cx="3657600" cy="1752600"/>
          </a:xfrm>
        </p:spPr>
        <p:txBody>
          <a:bodyPr/>
          <a:lstStyle/>
          <a:p>
            <a:r>
              <a:rPr lang="en-US" smtClean="0"/>
              <a:t>Matthew Rasler</a:t>
            </a:r>
            <a:endParaRPr lang="en-US" dirty="0" smtClean="0"/>
          </a:p>
          <a:p>
            <a:r>
              <a:rPr lang="en-US" dirty="0" smtClean="0"/>
              <a:t>Andrew Habbeger</a:t>
            </a:r>
          </a:p>
          <a:p>
            <a:r>
              <a:rPr lang="en-US" dirty="0" smtClean="0"/>
              <a:t>Mark Parker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Scheduling Tasks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40334"/>
            <a:ext cx="5791200" cy="322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990600"/>
            <a:ext cx="4581525" cy="21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469" y="1905000"/>
            <a:ext cx="194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Microsoft Project’s</a:t>
            </a:r>
          </a:p>
          <a:p>
            <a:r>
              <a:rPr lang="en-US" dirty="0" smtClean="0"/>
              <a:t>Gantt Charting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(Sponsor Req.)</a:t>
            </a:r>
          </a:p>
          <a:p>
            <a:pPr lvl="1"/>
            <a:r>
              <a:rPr lang="en-US" dirty="0" smtClean="0"/>
              <a:t>Desktop /w Touch Screen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Presentation Layer</a:t>
            </a:r>
          </a:p>
          <a:p>
            <a:pPr lvl="1"/>
            <a:r>
              <a:rPr lang="en-US" dirty="0" smtClean="0"/>
              <a:t>RS485 Trunk Line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Communication Layer</a:t>
            </a:r>
          </a:p>
          <a:p>
            <a:pPr lvl="1"/>
            <a:r>
              <a:rPr lang="en-US" dirty="0" smtClean="0"/>
              <a:t>BS2P40 /w </a:t>
            </a:r>
            <a:r>
              <a:rPr lang="en-US" dirty="0"/>
              <a:t>UART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Hardware Layer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7" name="Picture 3" descr="C:\AHabegger\Papers\CS 360\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18144"/>
            <a:ext cx="307963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FR-DP: Sponsor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Windows Platform</a:t>
            </a:r>
          </a:p>
          <a:p>
            <a:pPr lvl="1"/>
            <a:r>
              <a:rPr lang="en-US" dirty="0" smtClean="0"/>
              <a:t>Touchscreen input</a:t>
            </a:r>
          </a:p>
          <a:p>
            <a:r>
              <a:rPr lang="en-US" dirty="0" smtClean="0"/>
              <a:t>BS2P40</a:t>
            </a:r>
          </a:p>
          <a:p>
            <a:pPr lvl="1"/>
            <a:r>
              <a:rPr lang="en-US" dirty="0" smtClean="0"/>
              <a:t>24-pin microprocessor</a:t>
            </a:r>
          </a:p>
          <a:p>
            <a:pPr lvl="1"/>
            <a:r>
              <a:rPr lang="en-US" dirty="0" smtClean="0"/>
              <a:t>16 I/O</a:t>
            </a:r>
          </a:p>
          <a:p>
            <a:pPr lvl="1"/>
            <a:r>
              <a:rPr lang="en-US" dirty="0" smtClean="0"/>
              <a:t>Serial communication</a:t>
            </a:r>
          </a:p>
          <a:p>
            <a:r>
              <a:rPr lang="en-US" dirty="0" smtClean="0"/>
              <a:t>Universal </a:t>
            </a:r>
            <a:r>
              <a:rPr lang="en-US" dirty="0"/>
              <a:t>asynchronous receiver/transmitter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uffers </a:t>
            </a:r>
            <a:r>
              <a:rPr lang="en-US" dirty="0" smtClean="0"/>
              <a:t>serial </a:t>
            </a:r>
            <a:r>
              <a:rPr lang="en-US" dirty="0"/>
              <a:t>communication</a:t>
            </a:r>
          </a:p>
        </p:txBody>
      </p:sp>
      <p:pic>
        <p:nvPicPr>
          <p:cNvPr id="2050" name="Picture 2" descr="http://www.parallax.com/Portals/0/Images/Prod/B/BS2P40-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0800" y1="47200" x2="20800" y2="47200"/>
                        <a14:backgroundMark x1="29600" y1="43600" x2="29600" y2="43600"/>
                        <a14:backgroundMark x1="85600" y1="51200" x2="85600" y2="5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-asia.electrocomponents.com/images/R6666634-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0" b="98230" l="1000" r="98500">
                        <a14:foregroundMark x1="81000" y1="28319" x2="81000" y2="28319"/>
                        <a14:foregroundMark x1="80000" y1="23894" x2="80000" y2="23894"/>
                        <a14:foregroundMark x1="81500" y1="49558" x2="81500" y2="49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02380"/>
            <a:ext cx="1905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971800" cy="2228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586740" cy="42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14800"/>
            <a:ext cx="2971800" cy="222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1447800"/>
            <a:ext cx="39095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Automation in the poultry industry</a:t>
            </a:r>
          </a:p>
          <a:p>
            <a:r>
              <a:rPr lang="en-US" dirty="0"/>
              <a:t>h</a:t>
            </a:r>
            <a:r>
              <a:rPr lang="en-US" dirty="0" smtClean="0"/>
              <a:t>as allowed farmers to replace farm</a:t>
            </a:r>
          </a:p>
          <a:p>
            <a:r>
              <a:rPr lang="en-US" dirty="0" smtClean="0"/>
              <a:t>hands with a conveyor system to collect</a:t>
            </a:r>
          </a:p>
          <a:p>
            <a:r>
              <a:rPr lang="en-US" dirty="0" smtClean="0"/>
              <a:t>eggs.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Saves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Saves $$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9362" y="4213562"/>
            <a:ext cx="39127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However, conveyance can stop due to </a:t>
            </a:r>
          </a:p>
          <a:p>
            <a:r>
              <a:rPr lang="en-US" dirty="0" smtClean="0"/>
              <a:t>mechanical</a:t>
            </a:r>
            <a:r>
              <a:rPr lang="en-US" dirty="0"/>
              <a:t> </a:t>
            </a:r>
            <a:r>
              <a:rPr lang="en-US" dirty="0" smtClean="0"/>
              <a:t>issues or a system overload </a:t>
            </a:r>
          </a:p>
          <a:p>
            <a:r>
              <a:rPr lang="en-US" dirty="0" smtClean="0"/>
              <a:t>(egg-jam). Users are often remote and</a:t>
            </a:r>
          </a:p>
          <a:p>
            <a:r>
              <a:rPr lang="en-US" dirty="0" smtClean="0"/>
              <a:t>unaware of the problem.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Loss of time locating issue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Potential loss of product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8160"/>
            <a:ext cx="58674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8" name="Straight Arrow Connector 2067"/>
          <p:cNvCxnSpPr>
            <a:stCxn id="12" idx="3"/>
          </p:cNvCxnSpPr>
          <p:nvPr/>
        </p:nvCxnSpPr>
        <p:spPr>
          <a:xfrm>
            <a:off x="2385025" y="3500231"/>
            <a:ext cx="59458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(Continued)</a:t>
            </a:r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>
            <a:off x="1202600" y="1209262"/>
            <a:ext cx="1447800" cy="1905000"/>
          </a:xfrm>
          <a:prstGeom prst="trapezoid">
            <a:avLst>
              <a:gd name="adj" fmla="val 370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75317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61017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30483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02600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42125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56425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54491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85025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61017" y="3347831"/>
            <a:ext cx="924008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2" name="Elbow Connector 2051"/>
          <p:cNvCxnSpPr>
            <a:stCxn id="14" idx="6"/>
          </p:cNvCxnSpPr>
          <p:nvPr/>
        </p:nvCxnSpPr>
        <p:spPr>
          <a:xfrm>
            <a:off x="1559083" y="2276062"/>
            <a:ext cx="363938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4" name="Elbow Connector 2053"/>
          <p:cNvCxnSpPr>
            <a:stCxn id="15" idx="6"/>
          </p:cNvCxnSpPr>
          <p:nvPr/>
        </p:nvCxnSpPr>
        <p:spPr>
          <a:xfrm>
            <a:off x="1431200" y="2738231"/>
            <a:ext cx="491821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6" name="Elbow Connector 2055"/>
          <p:cNvCxnSpPr>
            <a:stCxn id="13" idx="6"/>
          </p:cNvCxnSpPr>
          <p:nvPr/>
        </p:nvCxnSpPr>
        <p:spPr>
          <a:xfrm>
            <a:off x="1689617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0" name="Elbow Connector 2059"/>
          <p:cNvCxnSpPr>
            <a:stCxn id="16" idx="2"/>
          </p:cNvCxnSpPr>
          <p:nvPr/>
        </p:nvCxnSpPr>
        <p:spPr>
          <a:xfrm rot="10800000" flipV="1">
            <a:off x="1923021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2" name="Elbow Connector 2061"/>
          <p:cNvCxnSpPr>
            <a:stCxn id="17" idx="2"/>
          </p:cNvCxnSpPr>
          <p:nvPr/>
        </p:nvCxnSpPr>
        <p:spPr>
          <a:xfrm rot="10800000" flipV="1">
            <a:off x="1923021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4" name="Elbow Connector 2063"/>
          <p:cNvCxnSpPr>
            <a:stCxn id="18" idx="2"/>
          </p:cNvCxnSpPr>
          <p:nvPr/>
        </p:nvCxnSpPr>
        <p:spPr>
          <a:xfrm rot="10800000" flipV="1">
            <a:off x="1923021" y="2276061"/>
            <a:ext cx="331470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6" name="Elbow Connector 2065"/>
          <p:cNvCxnSpPr>
            <a:stCxn id="19" idx="2"/>
          </p:cNvCxnSpPr>
          <p:nvPr/>
        </p:nvCxnSpPr>
        <p:spPr>
          <a:xfrm rot="10800000" flipV="1">
            <a:off x="1923021" y="2738231"/>
            <a:ext cx="462004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rapezoid 67"/>
          <p:cNvSpPr/>
          <p:nvPr/>
        </p:nvSpPr>
        <p:spPr>
          <a:xfrm>
            <a:off x="2949565" y="1209262"/>
            <a:ext cx="1447800" cy="1905000"/>
          </a:xfrm>
          <a:prstGeom prst="trapezoid">
            <a:avLst>
              <a:gd name="adj" fmla="val 370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22282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207982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77448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949565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789090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903390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001456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131990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207982" y="3347831"/>
            <a:ext cx="924008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Elbow Connector 77"/>
          <p:cNvCxnSpPr>
            <a:stCxn id="71" idx="6"/>
          </p:cNvCxnSpPr>
          <p:nvPr/>
        </p:nvCxnSpPr>
        <p:spPr>
          <a:xfrm>
            <a:off x="3306048" y="2276062"/>
            <a:ext cx="363938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72" idx="6"/>
          </p:cNvCxnSpPr>
          <p:nvPr/>
        </p:nvCxnSpPr>
        <p:spPr>
          <a:xfrm>
            <a:off x="3178165" y="2738231"/>
            <a:ext cx="491821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0" idx="6"/>
          </p:cNvCxnSpPr>
          <p:nvPr/>
        </p:nvCxnSpPr>
        <p:spPr>
          <a:xfrm>
            <a:off x="3436582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9" idx="6"/>
          </p:cNvCxnSpPr>
          <p:nvPr/>
        </p:nvCxnSpPr>
        <p:spPr>
          <a:xfrm>
            <a:off x="3550882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73" idx="2"/>
          </p:cNvCxnSpPr>
          <p:nvPr/>
        </p:nvCxnSpPr>
        <p:spPr>
          <a:xfrm rot="10800000" flipV="1">
            <a:off x="3669986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74" idx="2"/>
          </p:cNvCxnSpPr>
          <p:nvPr/>
        </p:nvCxnSpPr>
        <p:spPr>
          <a:xfrm rot="10800000" flipV="1">
            <a:off x="3669986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5" idx="2"/>
          </p:cNvCxnSpPr>
          <p:nvPr/>
        </p:nvCxnSpPr>
        <p:spPr>
          <a:xfrm rot="10800000" flipV="1">
            <a:off x="3669986" y="2276061"/>
            <a:ext cx="331470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76" idx="2"/>
          </p:cNvCxnSpPr>
          <p:nvPr/>
        </p:nvCxnSpPr>
        <p:spPr>
          <a:xfrm rot="10800000" flipV="1">
            <a:off x="3669986" y="2738231"/>
            <a:ext cx="462004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Trapezoid 85"/>
          <p:cNvSpPr/>
          <p:nvPr/>
        </p:nvSpPr>
        <p:spPr>
          <a:xfrm>
            <a:off x="4787729" y="1209262"/>
            <a:ext cx="1447800" cy="1905000"/>
          </a:xfrm>
          <a:prstGeom prst="trapezoid">
            <a:avLst>
              <a:gd name="adj" fmla="val 370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160446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046146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915612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87729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627254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741554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839620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70154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046146" y="3347831"/>
            <a:ext cx="924008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Elbow Connector 95"/>
          <p:cNvCxnSpPr>
            <a:stCxn id="89" idx="6"/>
          </p:cNvCxnSpPr>
          <p:nvPr/>
        </p:nvCxnSpPr>
        <p:spPr>
          <a:xfrm>
            <a:off x="5144212" y="2276062"/>
            <a:ext cx="363938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90" idx="6"/>
          </p:cNvCxnSpPr>
          <p:nvPr/>
        </p:nvCxnSpPr>
        <p:spPr>
          <a:xfrm>
            <a:off x="5016329" y="2738231"/>
            <a:ext cx="491821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88" idx="6"/>
          </p:cNvCxnSpPr>
          <p:nvPr/>
        </p:nvCxnSpPr>
        <p:spPr>
          <a:xfrm>
            <a:off x="5274746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87" idx="6"/>
          </p:cNvCxnSpPr>
          <p:nvPr/>
        </p:nvCxnSpPr>
        <p:spPr>
          <a:xfrm>
            <a:off x="5389046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91" idx="2"/>
          </p:cNvCxnSpPr>
          <p:nvPr/>
        </p:nvCxnSpPr>
        <p:spPr>
          <a:xfrm rot="10800000" flipV="1">
            <a:off x="5508150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92" idx="2"/>
          </p:cNvCxnSpPr>
          <p:nvPr/>
        </p:nvCxnSpPr>
        <p:spPr>
          <a:xfrm rot="10800000" flipV="1">
            <a:off x="5508150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93" idx="2"/>
          </p:cNvCxnSpPr>
          <p:nvPr/>
        </p:nvCxnSpPr>
        <p:spPr>
          <a:xfrm rot="10800000" flipV="1">
            <a:off x="5508150" y="2276061"/>
            <a:ext cx="331470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94" idx="2"/>
          </p:cNvCxnSpPr>
          <p:nvPr/>
        </p:nvCxnSpPr>
        <p:spPr>
          <a:xfrm rot="10800000" flipV="1">
            <a:off x="5508150" y="2738231"/>
            <a:ext cx="462004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" name="Trapezoid 103"/>
          <p:cNvSpPr/>
          <p:nvPr/>
        </p:nvSpPr>
        <p:spPr>
          <a:xfrm>
            <a:off x="6534694" y="1209262"/>
            <a:ext cx="1447800" cy="1905000"/>
          </a:xfrm>
          <a:prstGeom prst="trapezoid">
            <a:avLst>
              <a:gd name="adj" fmla="val 370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907411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793111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62577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534694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374219" y="1366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488519" y="17476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586585" y="2161762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717119" y="262393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6793111" y="3347831"/>
            <a:ext cx="924008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Elbow Connector 113"/>
          <p:cNvCxnSpPr>
            <a:stCxn id="107" idx="6"/>
          </p:cNvCxnSpPr>
          <p:nvPr/>
        </p:nvCxnSpPr>
        <p:spPr>
          <a:xfrm>
            <a:off x="6891177" y="2276062"/>
            <a:ext cx="363938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108" idx="6"/>
          </p:cNvCxnSpPr>
          <p:nvPr/>
        </p:nvCxnSpPr>
        <p:spPr>
          <a:xfrm>
            <a:off x="6763294" y="2738231"/>
            <a:ext cx="491821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06" idx="6"/>
          </p:cNvCxnSpPr>
          <p:nvPr/>
        </p:nvCxnSpPr>
        <p:spPr>
          <a:xfrm>
            <a:off x="7021711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5" idx="6"/>
          </p:cNvCxnSpPr>
          <p:nvPr/>
        </p:nvCxnSpPr>
        <p:spPr>
          <a:xfrm>
            <a:off x="7136011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109" idx="2"/>
          </p:cNvCxnSpPr>
          <p:nvPr/>
        </p:nvCxnSpPr>
        <p:spPr>
          <a:xfrm rot="10800000" flipV="1">
            <a:off x="7255115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10" idx="2"/>
          </p:cNvCxnSpPr>
          <p:nvPr/>
        </p:nvCxnSpPr>
        <p:spPr>
          <a:xfrm rot="10800000" flipV="1">
            <a:off x="7255115" y="1861931"/>
            <a:ext cx="233404" cy="1485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111" idx="2"/>
          </p:cNvCxnSpPr>
          <p:nvPr/>
        </p:nvCxnSpPr>
        <p:spPr>
          <a:xfrm rot="10800000" flipV="1">
            <a:off x="7255115" y="2276061"/>
            <a:ext cx="331470" cy="107176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112" idx="2"/>
          </p:cNvCxnSpPr>
          <p:nvPr/>
        </p:nvCxnSpPr>
        <p:spPr>
          <a:xfrm rot="10800000" flipV="1">
            <a:off x="7255115" y="2738231"/>
            <a:ext cx="462004" cy="6096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>
            <a:off x="1803917" y="1480931"/>
            <a:ext cx="119104" cy="1866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69" name="TextBox 2068"/>
          <p:cNvSpPr txBox="1"/>
          <p:nvPr/>
        </p:nvSpPr>
        <p:spPr>
          <a:xfrm>
            <a:off x="990600" y="3749159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Line Failure Condition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O</a:t>
            </a:r>
            <a:r>
              <a:rPr lang="en-US" dirty="0" smtClean="0"/>
              <a:t>ne or more inputs unresponsive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Other inputs on the same collector are responsive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Collector Failure </a:t>
            </a:r>
            <a:r>
              <a:rPr lang="en-US" dirty="0"/>
              <a:t>Condition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All inputs on a single collector are </a:t>
            </a:r>
            <a:r>
              <a:rPr lang="en-US" dirty="0"/>
              <a:t>unresponsive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Other collectors are responsive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Module Failure </a:t>
            </a:r>
            <a:r>
              <a:rPr lang="en-US" dirty="0"/>
              <a:t>Condition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One or more modules unresponsive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Other modules are responsive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System Failure Condition</a:t>
            </a:r>
            <a:endParaRPr lang="en-US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All </a:t>
            </a:r>
            <a:r>
              <a:rPr lang="en-US" dirty="0" smtClean="0"/>
              <a:t>modules are unresponsive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Create a system to automate the determination and mitigation of abnormal conveyor flow.</a:t>
            </a:r>
          </a:p>
          <a:p>
            <a:pPr lvl="1"/>
            <a:r>
              <a:rPr lang="en-US" dirty="0" smtClean="0"/>
              <a:t>Monitor multiple conveyor lines.</a:t>
            </a:r>
          </a:p>
          <a:p>
            <a:pPr lvl="1"/>
            <a:r>
              <a:rPr lang="en-US" dirty="0" smtClean="0"/>
              <a:t>Automatically determine the presence and location of a jam.</a:t>
            </a:r>
          </a:p>
          <a:p>
            <a:pPr lvl="1"/>
            <a:r>
              <a:rPr lang="en-US" dirty="0" smtClean="0"/>
              <a:t>Alert operator to the presence and location of the jam in real time.</a:t>
            </a:r>
            <a:endParaRPr lang="en-US" dirty="0"/>
          </a:p>
          <a:p>
            <a:pPr lvl="2"/>
            <a:r>
              <a:rPr lang="en-US" sz="2000" dirty="0" smtClean="0"/>
              <a:t>Audio alert - presence of jam</a:t>
            </a:r>
          </a:p>
          <a:p>
            <a:pPr lvl="2"/>
            <a:r>
              <a:rPr lang="en-US" sz="2000" dirty="0" smtClean="0"/>
              <a:t>Visual alert – presence and location of jam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4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overhead (labor costs)</a:t>
            </a:r>
          </a:p>
          <a:p>
            <a:r>
              <a:rPr lang="en-US" dirty="0" smtClean="0"/>
              <a:t>Reduces time lost to finding jams</a:t>
            </a:r>
          </a:p>
          <a:p>
            <a:r>
              <a:rPr lang="en-US" dirty="0" smtClean="0"/>
              <a:t>Reduces product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Habegger</a:t>
            </a:r>
            <a:r>
              <a:rPr lang="en-US" dirty="0" smtClean="0"/>
              <a:t>/</a:t>
            </a:r>
            <a:r>
              <a:rPr lang="en-US" dirty="0" err="1" smtClean="0"/>
              <a:t>Habegger</a:t>
            </a:r>
            <a:r>
              <a:rPr lang="en-US" dirty="0" smtClean="0"/>
              <a:t> Farms: sponsor, end user/client, systems specifications</a:t>
            </a:r>
          </a:p>
          <a:p>
            <a:r>
              <a:rPr lang="en-US" dirty="0" smtClean="0"/>
              <a:t>Professor John </a:t>
            </a:r>
            <a:r>
              <a:rPr lang="en-US" dirty="0" err="1" smtClean="0"/>
              <a:t>Tanik</a:t>
            </a:r>
            <a:r>
              <a:rPr lang="en-US" dirty="0" smtClean="0"/>
              <a:t>: instructor and overseer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Rasler</a:t>
            </a:r>
            <a:r>
              <a:rPr lang="en-US" dirty="0" smtClean="0"/>
              <a:t>: Project leader</a:t>
            </a:r>
          </a:p>
          <a:p>
            <a:r>
              <a:rPr lang="en-US" dirty="0" smtClean="0"/>
              <a:t>Andrew </a:t>
            </a:r>
            <a:r>
              <a:rPr lang="en-US" dirty="0" err="1" smtClean="0"/>
              <a:t>Habegger</a:t>
            </a:r>
            <a:r>
              <a:rPr lang="en-US" dirty="0" smtClean="0"/>
              <a:t>, Mark Parker: Project team</a:t>
            </a:r>
          </a:p>
          <a:p>
            <a:r>
              <a:rPr lang="en-US" dirty="0" smtClean="0"/>
              <a:t>Poultry industry at large: potential end users/clients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4425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Roadmap to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60286"/>
            <a:ext cx="14189586" cy="113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83333E-6 4.81481E-6 L 5.83333E-6 -0.34445 L -0.01111 -0.3463 L -0.01111 0.02592 L -0.33472 0.02592 " pathEditMode="relative" ptsTypes="AAAAA">
                                      <p:cBhvr>
                                        <p:cTn id="6" dur="9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Functional Requirements</a:t>
            </a:r>
            <a:br>
              <a:rPr lang="en-US" sz="4000" b="1" dirty="0" smtClean="0"/>
            </a:br>
            <a:r>
              <a:rPr lang="en-US" sz="2400" b="1" dirty="0" smtClean="0"/>
              <a:t>Demarcating the Client’s Needs into Functional Components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11" y="876300"/>
            <a:ext cx="68770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71600"/>
            <a:ext cx="74104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926" y="228600"/>
            <a:ext cx="5547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Design Matrix</a:t>
            </a:r>
          </a:p>
          <a:p>
            <a:r>
              <a:rPr lang="en-US" sz="2000" dirty="0" smtClean="0"/>
              <a:t>Utilizing Technology for Organization and Efficiency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71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310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Egg Flow Communicator</vt:lpstr>
      <vt:lpstr>The Problem</vt:lpstr>
      <vt:lpstr>The Problem (Continued)</vt:lpstr>
      <vt:lpstr>Our Proposal</vt:lpstr>
      <vt:lpstr>Benefits</vt:lpstr>
      <vt:lpstr>Stakeholders</vt:lpstr>
      <vt:lpstr>PowerPoint Presentation</vt:lpstr>
      <vt:lpstr>Functional Requirements Demarcating the Client’s Needs into Functional Components </vt:lpstr>
      <vt:lpstr>PowerPoint Presentation</vt:lpstr>
      <vt:lpstr>Scheduling Tasks</vt:lpstr>
      <vt:lpstr>Application Architecture</vt:lpstr>
      <vt:lpstr>FR-DP: Sponsor Requirements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Jam Communicator Andrew Habegger, Matthew Rasler, Mark Parker</dc:title>
  <dc:creator>mdras</dc:creator>
  <cp:lastModifiedBy>mdras</cp:lastModifiedBy>
  <cp:revision>26</cp:revision>
  <dcterms:created xsi:type="dcterms:W3CDTF">2011-09-21T19:12:48Z</dcterms:created>
  <dcterms:modified xsi:type="dcterms:W3CDTF">2011-09-26T19:32:10Z</dcterms:modified>
</cp:coreProperties>
</file>