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5" r:id="rId3"/>
    <p:sldId id="282" r:id="rId4"/>
    <p:sldId id="283" r:id="rId5"/>
    <p:sldId id="284" r:id="rId6"/>
    <p:sldId id="261" r:id="rId7"/>
    <p:sldId id="262" r:id="rId8"/>
    <p:sldId id="263" r:id="rId9"/>
    <p:sldId id="285" r:id="rId10"/>
    <p:sldId id="271" r:id="rId11"/>
    <p:sldId id="286" r:id="rId12"/>
    <p:sldId id="287" r:id="rId13"/>
    <p:sldId id="260" r:id="rId14"/>
    <p:sldId id="28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09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5" autoAdjust="0"/>
    <p:restoredTop sz="94660"/>
  </p:normalViewPr>
  <p:slideViewPr>
    <p:cSldViewPr>
      <p:cViewPr>
        <p:scale>
          <a:sx n="100" d="100"/>
          <a:sy n="100" d="100"/>
        </p:scale>
        <p:origin x="-941" y="-1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36626-77D7-4B7C-A22A-56F95176287E}" type="datetimeFigureOut">
              <a:rPr lang="en-US" smtClean="0"/>
              <a:t>10/26/2011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12124-8CD6-4433-B916-016146B2C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10BCE-8A9F-425C-95DD-E15C968A6112}" type="datetimeFigureOut">
              <a:rPr lang="en-US" smtClean="0"/>
              <a:t>10/26/2011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A3A55-EB76-4EC7-9620-D5A0297BF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17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A3A55-EB76-4EC7-9620-D5A0297BF9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35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A3A55-EB76-4EC7-9620-D5A0297BF9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80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A3A55-EB76-4EC7-9620-D5A0297BF9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80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A3A55-EB76-4EC7-9620-D5A0297BF9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80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68DBE-A81D-4A65-AF42-1F34D8DA9076}" type="datetimeFigureOut">
              <a:rPr lang="en-US" smtClean="0"/>
              <a:t>10/26/2011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46F8-B36D-41C4-A552-F849C0B0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99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68DBE-A81D-4A65-AF42-1F34D8DA9076}" type="datetimeFigureOut">
              <a:rPr lang="en-US" smtClean="0"/>
              <a:t>10/26/2011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46F8-B36D-41C4-A552-F849C0B0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43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68DBE-A81D-4A65-AF42-1F34D8DA9076}" type="datetimeFigureOut">
              <a:rPr lang="en-US" smtClean="0"/>
              <a:t>10/26/2011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46F8-B36D-41C4-A552-F849C0B0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13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68DBE-A81D-4A65-AF42-1F34D8DA9076}" type="datetimeFigureOut">
              <a:rPr lang="en-US" smtClean="0"/>
              <a:t>10/26/2011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46F8-B36D-41C4-A552-F849C0B0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2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68DBE-A81D-4A65-AF42-1F34D8DA9076}" type="datetimeFigureOut">
              <a:rPr lang="en-US" smtClean="0"/>
              <a:t>10/26/2011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46F8-B36D-41C4-A552-F849C0B0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6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68DBE-A81D-4A65-AF42-1F34D8DA9076}" type="datetimeFigureOut">
              <a:rPr lang="en-US" smtClean="0"/>
              <a:t>10/26/2011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46F8-B36D-41C4-A552-F849C0B0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9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68DBE-A81D-4A65-AF42-1F34D8DA9076}" type="datetimeFigureOut">
              <a:rPr lang="en-US" smtClean="0"/>
              <a:t>10/26/2011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46F8-B36D-41C4-A552-F849C0B0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1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68DBE-A81D-4A65-AF42-1F34D8DA9076}" type="datetimeFigureOut">
              <a:rPr lang="en-US" smtClean="0"/>
              <a:t>10/26/2011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46F8-B36D-41C4-A552-F849C0B0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6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68DBE-A81D-4A65-AF42-1F34D8DA9076}" type="datetimeFigureOut">
              <a:rPr lang="en-US" smtClean="0"/>
              <a:t>10/26/2011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46F8-B36D-41C4-A552-F849C0B0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75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68DBE-A81D-4A65-AF42-1F34D8DA9076}" type="datetimeFigureOut">
              <a:rPr lang="en-US" smtClean="0"/>
              <a:t>10/26/2011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46F8-B36D-41C4-A552-F849C0B0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6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68DBE-A81D-4A65-AF42-1F34D8DA9076}" type="datetimeFigureOut">
              <a:rPr lang="en-US" smtClean="0"/>
              <a:t>10/26/2011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46F8-B36D-41C4-A552-F849C0B0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00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68DBE-A81D-4A65-AF42-1F34D8DA9076}" type="datetimeFigureOut">
              <a:rPr lang="en-US" smtClean="0"/>
              <a:t>10/26/2011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F46F8-B36D-41C4-A552-F849C0B0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1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avi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tleCS360-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8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3900" y="1099066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Software</a:t>
            </a: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Application	System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575" y="3182898"/>
            <a:ext cx="3962400" cy="3200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" name="TextBox 4"/>
          <p:cNvSpPr txBox="1"/>
          <p:nvPr/>
        </p:nvSpPr>
        <p:spPr>
          <a:xfrm>
            <a:off x="59575" y="3182898"/>
            <a:ext cx="839585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err="1" smtClean="0"/>
              <a:t>PutChar</a:t>
            </a:r>
            <a:r>
              <a:rPr lang="en-US" sz="1000" dirty="0" smtClean="0"/>
              <a:t> ( char c )</a:t>
            </a:r>
          </a:p>
          <a:p>
            <a:r>
              <a:rPr lang="en-US" sz="1000" dirty="0" smtClean="0"/>
              <a:t>{</a:t>
            </a:r>
          </a:p>
          <a:p>
            <a:r>
              <a:rPr lang="en-US" sz="1000" dirty="0" err="1" smtClean="0"/>
              <a:t>EnQueue</a:t>
            </a:r>
            <a:r>
              <a:rPr lang="en-US" sz="1000" dirty="0" smtClean="0"/>
              <a:t> ( </a:t>
            </a:r>
            <a:r>
              <a:rPr lang="en-US" sz="1000" dirty="0" err="1" smtClean="0"/>
              <a:t>txqueue</a:t>
            </a:r>
            <a:r>
              <a:rPr lang="en-US" sz="1000" dirty="0" smtClean="0"/>
              <a:t>, c );</a:t>
            </a:r>
          </a:p>
          <a:p>
            <a:r>
              <a:rPr lang="en-US" sz="1000" dirty="0" smtClean="0"/>
              <a:t>/* enable the transmit-buffer-empty interrupt */</a:t>
            </a:r>
          </a:p>
          <a:p>
            <a:r>
              <a:rPr lang="en-US" sz="1000" dirty="0" err="1" smtClean="0"/>
              <a:t>config</a:t>
            </a:r>
            <a:r>
              <a:rPr lang="en-US" sz="1000" dirty="0" smtClean="0"/>
              <a:t> = </a:t>
            </a:r>
            <a:r>
              <a:rPr lang="en-US" sz="1000" dirty="0" err="1" smtClean="0"/>
              <a:t>config</a:t>
            </a:r>
            <a:r>
              <a:rPr lang="en-US" sz="1000" dirty="0" smtClean="0"/>
              <a:t> | 0x0800; /* set the TM bit */</a:t>
            </a:r>
          </a:p>
          <a:p>
            <a:r>
              <a:rPr lang="en-US" sz="1000" dirty="0" err="1" smtClean="0"/>
              <a:t>config</a:t>
            </a:r>
            <a:r>
              <a:rPr lang="en-US" sz="1000" dirty="0" smtClean="0"/>
              <a:t> = </a:t>
            </a:r>
            <a:r>
              <a:rPr lang="en-US" sz="1000" dirty="0" err="1" smtClean="0"/>
              <a:t>config</a:t>
            </a:r>
            <a:r>
              <a:rPr lang="en-US" sz="1000" dirty="0" smtClean="0"/>
              <a:t> | 0xC000; /* set bits 15 and 14 */</a:t>
            </a:r>
          </a:p>
          <a:p>
            <a:r>
              <a:rPr lang="en-US" sz="1000" dirty="0" smtClean="0"/>
              <a:t>MAX3110E  ( </a:t>
            </a:r>
            <a:r>
              <a:rPr lang="en-US" sz="1000" dirty="0" err="1" smtClean="0"/>
              <a:t>config</a:t>
            </a:r>
            <a:r>
              <a:rPr lang="en-US" sz="1000" dirty="0" smtClean="0"/>
              <a:t> );</a:t>
            </a:r>
          </a:p>
          <a:p>
            <a:r>
              <a:rPr lang="en-US" sz="1000" dirty="0" smtClean="0"/>
              <a:t>}</a:t>
            </a:r>
          </a:p>
          <a:p>
            <a:r>
              <a:rPr lang="en-US" sz="1000" dirty="0" smtClean="0"/>
              <a:t>/* High level interface routine to get a character from the MAX3110E .</a:t>
            </a:r>
          </a:p>
          <a:p>
            <a:r>
              <a:rPr lang="en-US" sz="1000" dirty="0" smtClean="0"/>
              <a:t>** Wait for a character to be received, if necessary.</a:t>
            </a:r>
          </a:p>
          <a:p>
            <a:r>
              <a:rPr lang="en-US" sz="1000" dirty="0" smtClean="0"/>
              <a:t>*/</a:t>
            </a:r>
          </a:p>
          <a:p>
            <a:r>
              <a:rPr lang="en-US" sz="1000" dirty="0" smtClean="0"/>
              <a:t>char </a:t>
            </a:r>
            <a:r>
              <a:rPr lang="en-US" sz="1000" dirty="0" err="1" smtClean="0"/>
              <a:t>GetChar</a:t>
            </a:r>
            <a:r>
              <a:rPr lang="en-US" sz="1000" dirty="0" smtClean="0"/>
              <a:t> ( )</a:t>
            </a:r>
          </a:p>
          <a:p>
            <a:r>
              <a:rPr lang="en-US" sz="1000" dirty="0" smtClean="0"/>
              <a:t>{</a:t>
            </a:r>
          </a:p>
          <a:p>
            <a:r>
              <a:rPr lang="en-US" sz="1000" dirty="0" smtClean="0"/>
              <a:t>while ( </a:t>
            </a:r>
            <a:r>
              <a:rPr lang="en-US" sz="1000" dirty="0" err="1" smtClean="0"/>
              <a:t>IsQueueEmpty</a:t>
            </a:r>
            <a:r>
              <a:rPr lang="en-US" sz="1000" dirty="0" smtClean="0"/>
              <a:t> ( </a:t>
            </a:r>
            <a:r>
              <a:rPr lang="en-US" sz="1000" dirty="0" err="1" smtClean="0"/>
              <a:t>rxqueue</a:t>
            </a:r>
            <a:r>
              <a:rPr lang="en-US" sz="1000" dirty="0" smtClean="0"/>
              <a:t> ) )</a:t>
            </a:r>
          </a:p>
          <a:p>
            <a:r>
              <a:rPr lang="en-US" sz="1000" dirty="0" smtClean="0"/>
              <a:t>/* wait for data to be received */ ;</a:t>
            </a:r>
          </a:p>
          <a:p>
            <a:r>
              <a:rPr lang="en-US" sz="1000" dirty="0" smtClean="0"/>
              <a:t>return </a:t>
            </a:r>
            <a:r>
              <a:rPr lang="en-US" sz="1000" dirty="0" err="1" smtClean="0"/>
              <a:t>DeQueue</a:t>
            </a:r>
            <a:r>
              <a:rPr lang="en-US" sz="1000" dirty="0" smtClean="0"/>
              <a:t> ( </a:t>
            </a:r>
            <a:r>
              <a:rPr lang="en-US" sz="1000" dirty="0" err="1" smtClean="0"/>
              <a:t>rxqueue</a:t>
            </a:r>
            <a:r>
              <a:rPr lang="en-US" sz="1000" dirty="0" smtClean="0"/>
              <a:t> );</a:t>
            </a:r>
          </a:p>
          <a:p>
            <a:r>
              <a:rPr lang="en-US" sz="1000" dirty="0" smtClean="0"/>
              <a:t>}</a:t>
            </a:r>
          </a:p>
          <a:p>
            <a:r>
              <a:rPr lang="en-US" sz="1000" dirty="0" smtClean="0"/>
              <a:t>/* Configure the MAX3110E  with the specified baud rate. */</a:t>
            </a:r>
          </a:p>
          <a:p>
            <a:r>
              <a:rPr lang="en-US" sz="1000" dirty="0" smtClean="0"/>
              <a:t>ConfigureMAX3110E  ( </a:t>
            </a:r>
            <a:r>
              <a:rPr lang="en-US" sz="1000" dirty="0" err="1" smtClean="0"/>
              <a:t>int</a:t>
            </a:r>
            <a:r>
              <a:rPr lang="en-US" sz="1000" dirty="0" smtClean="0"/>
              <a:t> </a:t>
            </a:r>
            <a:r>
              <a:rPr lang="en-US" sz="1000" dirty="0" err="1" smtClean="0"/>
              <a:t>baud_rate_index</a:t>
            </a:r>
            <a:r>
              <a:rPr lang="en-US" sz="1000" dirty="0" smtClean="0"/>
              <a:t> )…</a:t>
            </a:r>
          </a:p>
        </p:txBody>
      </p:sp>
      <p:pic>
        <p:nvPicPr>
          <p:cNvPr id="8" name="Picture 7" descr="driver1.jpg"/>
          <p:cNvPicPr>
            <a:picLocks noChangeAspect="1"/>
          </p:cNvPicPr>
          <p:nvPr/>
        </p:nvPicPr>
        <p:blipFill rotWithShape="1">
          <a:blip r:embed="rId3" cstate="print"/>
          <a:srcRect l="1042" r="32575" b="43751"/>
          <a:stretch/>
        </p:blipFill>
        <p:spPr>
          <a:xfrm>
            <a:off x="4257502" y="3063094"/>
            <a:ext cx="4856018" cy="3853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7"/>
          <p:cNvSpPr txBox="1"/>
          <p:nvPr/>
        </p:nvSpPr>
        <p:spPr>
          <a:xfrm>
            <a:off x="59575" y="2813566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PBASIC              Microcontroller Driver</a:t>
            </a:r>
            <a:endParaRPr lang="en-US" dirty="0"/>
          </a:p>
        </p:txBody>
      </p:sp>
      <p:sp>
        <p:nvSpPr>
          <p:cNvPr id="12" name="TextBox 8"/>
          <p:cNvSpPr txBox="1"/>
          <p:nvPr/>
        </p:nvSpPr>
        <p:spPr>
          <a:xfrm>
            <a:off x="4257502" y="2719791"/>
            <a:ext cx="151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3" name="Left-Right Arrow 12"/>
          <p:cNvSpPr/>
          <p:nvPr/>
        </p:nvSpPr>
        <p:spPr>
          <a:xfrm>
            <a:off x="3640975" y="4783098"/>
            <a:ext cx="990600" cy="349210"/>
          </a:xfrm>
          <a:prstGeom prst="leftRightArrow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TextBox 11"/>
          <p:cNvSpPr txBox="1"/>
          <p:nvPr/>
        </p:nvSpPr>
        <p:spPr>
          <a:xfrm>
            <a:off x="6003175" y="2731459"/>
            <a:ext cx="2663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Communications Driver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92975" y="1881591"/>
            <a:ext cx="8229600" cy="838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Primary Application (High Level Language, C++/Java)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Up-Down Arrow 15"/>
          <p:cNvSpPr/>
          <p:nvPr/>
        </p:nvSpPr>
        <p:spPr>
          <a:xfrm>
            <a:off x="5774575" y="2567391"/>
            <a:ext cx="304800" cy="1219200"/>
          </a:xfrm>
          <a:prstGeom prst="upDownArrow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576" y="1430298"/>
            <a:ext cx="905394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Defining Language Specifications and How to Communicate Effectively Between Them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542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3900" y="1099066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Software</a:t>
            </a:r>
            <a:r>
              <a:rPr lang="en-US" dirty="0"/>
              <a:t>		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Application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System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6" r="35135" b="13832"/>
          <a:stretch/>
        </p:blipFill>
        <p:spPr bwMode="auto">
          <a:xfrm>
            <a:off x="1901981" y="1468398"/>
            <a:ext cx="5340038" cy="517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21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3900" y="1099066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Software</a:t>
            </a: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Application	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System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00" y="2028645"/>
            <a:ext cx="2750768" cy="429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199"/>
            <a:ext cx="2580968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21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ESTIONS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1.74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838200"/>
            <a:ext cx="9143999" cy="5143499"/>
          </a:xfrm>
        </p:spPr>
      </p:pic>
    </p:spTree>
    <p:extLst>
      <p:ext uri="{BB962C8B-B14F-4D97-AF65-F5344CB8AC3E}">
        <p14:creationId xmlns:p14="http://schemas.microsoft.com/office/powerpoint/2010/main" val="14611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Thank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63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Management Plan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3900" y="1099066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Structure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/>
              <a:t>	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Deliverables		Risk Analysis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 descr="C:\Users\mdras\Documents\school\Software\RoleChar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" y="1676400"/>
            <a:ext cx="5943600" cy="39535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5"/>
          <p:cNvSpPr txBox="1"/>
          <p:nvPr/>
        </p:nvSpPr>
        <p:spPr>
          <a:xfrm>
            <a:off x="5341620" y="3372886"/>
            <a:ext cx="3733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Sponsor/</a:t>
            </a:r>
            <a:endParaRPr lang="en-US" sz="1000" i="1" dirty="0"/>
          </a:p>
          <a:p>
            <a:r>
              <a:rPr lang="en-US" sz="1000" dirty="0"/>
              <a:t>Customer</a:t>
            </a:r>
            <a:r>
              <a:rPr lang="en-US" sz="1000" dirty="0" smtClean="0"/>
              <a:t>/		 </a:t>
            </a:r>
            <a:r>
              <a:rPr lang="en-US" sz="1000" b="1" dirty="0" smtClean="0"/>
              <a:t>Tim Habegger</a:t>
            </a:r>
            <a:endParaRPr lang="en-US" sz="1000" i="1" dirty="0"/>
          </a:p>
          <a:p>
            <a:r>
              <a:rPr lang="en-US" sz="1000" dirty="0"/>
              <a:t>Hardware Developer-	</a:t>
            </a:r>
            <a:endParaRPr lang="en-US" sz="1000" i="1" dirty="0" smtClean="0"/>
          </a:p>
          <a:p>
            <a:r>
              <a:rPr lang="en-US" sz="1000" dirty="0" smtClean="0"/>
              <a:t>		</a:t>
            </a:r>
            <a:r>
              <a:rPr lang="en-US" sz="1000" dirty="0"/>
              <a:t> </a:t>
            </a:r>
            <a:endParaRPr lang="en-US" sz="1000" i="1" dirty="0"/>
          </a:p>
          <a:p>
            <a:r>
              <a:rPr lang="en-US" sz="1000" dirty="0" smtClean="0"/>
              <a:t>Project Supervisor-	</a:t>
            </a:r>
            <a:r>
              <a:rPr lang="en-US" sz="1000" b="1" dirty="0" smtClean="0"/>
              <a:t>Professor  </a:t>
            </a:r>
            <a:r>
              <a:rPr lang="en-US" sz="1000" b="1" dirty="0" err="1" smtClean="0"/>
              <a:t>Tanik</a:t>
            </a:r>
            <a:r>
              <a:rPr lang="en-US" sz="1000" dirty="0"/>
              <a:t>	</a:t>
            </a:r>
            <a:endParaRPr lang="en-US" sz="1000" i="1" dirty="0"/>
          </a:p>
          <a:p>
            <a:endParaRPr lang="en-US" sz="1000" dirty="0" smtClean="0"/>
          </a:p>
          <a:p>
            <a:r>
              <a:rPr lang="en-US" sz="1000" dirty="0" smtClean="0"/>
              <a:t>Project </a:t>
            </a:r>
            <a:r>
              <a:rPr lang="en-US" sz="1000" dirty="0"/>
              <a:t>Manager/</a:t>
            </a:r>
            <a:endParaRPr lang="en-US" sz="1000" i="1" dirty="0"/>
          </a:p>
          <a:p>
            <a:r>
              <a:rPr lang="en-US" sz="1000" dirty="0"/>
              <a:t>Low Level Programmer/</a:t>
            </a:r>
            <a:endParaRPr lang="en-US" sz="1000" i="1" dirty="0"/>
          </a:p>
          <a:p>
            <a:r>
              <a:rPr lang="en-US" sz="1000" dirty="0"/>
              <a:t>Assistant Application Architect/</a:t>
            </a:r>
            <a:endParaRPr lang="en-US" sz="1000" i="1" dirty="0"/>
          </a:p>
          <a:p>
            <a:r>
              <a:rPr lang="en-US" sz="1000" dirty="0"/>
              <a:t>System Analyst Backup-	</a:t>
            </a:r>
            <a:r>
              <a:rPr lang="en-US" sz="1000" b="1" dirty="0"/>
              <a:t>Matthew </a:t>
            </a:r>
            <a:r>
              <a:rPr lang="en-US" sz="1000" b="1" dirty="0" err="1"/>
              <a:t>Rasler</a:t>
            </a:r>
            <a:endParaRPr lang="en-US" sz="1000" b="1" i="1" dirty="0"/>
          </a:p>
          <a:p>
            <a:r>
              <a:rPr lang="en-US" sz="1000" dirty="0"/>
              <a:t> </a:t>
            </a:r>
            <a:endParaRPr lang="en-US" sz="1000" i="1" dirty="0"/>
          </a:p>
          <a:p>
            <a:r>
              <a:rPr lang="en-US" sz="1000" dirty="0"/>
              <a:t>Assistant Project Manager</a:t>
            </a:r>
            <a:endParaRPr lang="en-US" sz="1000" i="1" dirty="0"/>
          </a:p>
          <a:p>
            <a:r>
              <a:rPr lang="en-US" sz="1000" dirty="0"/>
              <a:t>System Designer/</a:t>
            </a:r>
            <a:endParaRPr lang="en-US" sz="1000" i="1" dirty="0"/>
          </a:p>
          <a:p>
            <a:r>
              <a:rPr lang="en-US" sz="1000" dirty="0"/>
              <a:t>Hardware Developer/</a:t>
            </a:r>
            <a:endParaRPr lang="en-US" sz="1000" i="1" dirty="0"/>
          </a:p>
          <a:p>
            <a:r>
              <a:rPr lang="en-US" sz="1000" dirty="0"/>
              <a:t>Customer Interface-	</a:t>
            </a:r>
            <a:r>
              <a:rPr lang="en-US" sz="1000" b="1" dirty="0" smtClean="0"/>
              <a:t>Andrew </a:t>
            </a:r>
            <a:r>
              <a:rPr lang="en-US" sz="1000" b="1" dirty="0" err="1"/>
              <a:t>Habegger</a:t>
            </a:r>
            <a:endParaRPr lang="en-US" sz="1000" b="1" i="1" dirty="0"/>
          </a:p>
          <a:p>
            <a:r>
              <a:rPr lang="en-US" sz="1000" dirty="0"/>
              <a:t> </a:t>
            </a:r>
            <a:endParaRPr lang="en-US" sz="1000" i="1" dirty="0"/>
          </a:p>
          <a:p>
            <a:r>
              <a:rPr lang="en-US" sz="1000" dirty="0"/>
              <a:t>Assistant System Designer</a:t>
            </a:r>
            <a:endParaRPr lang="en-US" sz="1000" i="1" dirty="0"/>
          </a:p>
          <a:p>
            <a:r>
              <a:rPr lang="en-US" sz="1000" dirty="0"/>
              <a:t>System Analyst/</a:t>
            </a:r>
            <a:endParaRPr lang="en-US" sz="1000" i="1" dirty="0"/>
          </a:p>
          <a:p>
            <a:r>
              <a:rPr lang="en-US" sz="1000" dirty="0"/>
              <a:t>Programmer-		</a:t>
            </a:r>
            <a:r>
              <a:rPr lang="en-US" sz="1000" b="1" dirty="0" smtClean="0"/>
              <a:t>Mark </a:t>
            </a:r>
            <a:r>
              <a:rPr lang="en-US" sz="1000" b="1" dirty="0"/>
              <a:t>Parker</a:t>
            </a:r>
            <a:endParaRPr lang="en-US" sz="1000" b="1" i="1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6040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Management Plan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3900" y="1099066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Structure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US" dirty="0"/>
              <a:t>	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Deliverables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	Risk Analysis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752600"/>
            <a:ext cx="7391399" cy="4522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752600"/>
            <a:ext cx="7391400" cy="1941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99" y="3886200"/>
            <a:ext cx="7391399" cy="1653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350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Management Plan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3900" y="1099066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Structure </a:t>
            </a: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Deliverables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Risk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Analysis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760221"/>
            <a:ext cx="7772400" cy="3609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59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kTransition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6" y="1695383"/>
            <a:ext cx="9136544" cy="5139757"/>
          </a:xfrm>
        </p:spPr>
      </p:pic>
    </p:spTree>
    <p:extLst>
      <p:ext uri="{BB962C8B-B14F-4D97-AF65-F5344CB8AC3E}">
        <p14:creationId xmlns:p14="http://schemas.microsoft.com/office/powerpoint/2010/main" val="15907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Elaboration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3900" y="1099066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Specifications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		Diagram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	Quality Assessment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Why? </a:t>
            </a:r>
          </a:p>
          <a:p>
            <a:r>
              <a:rPr lang="en-US" sz="2000" dirty="0" smtClean="0"/>
              <a:t>Specific Hardware Requires Specific Software</a:t>
            </a:r>
          </a:p>
          <a:p>
            <a:r>
              <a:rPr lang="en-US" sz="2000" dirty="0" smtClean="0"/>
              <a:t>Specific Software Requires Specific Staff-Training, Staffing to Appropriate, and Factors in to Feasibility Assessment</a:t>
            </a:r>
          </a:p>
          <a:p>
            <a:pPr marL="0" indent="0">
              <a:buNone/>
            </a:pPr>
            <a:r>
              <a:rPr lang="en-US" sz="2000" b="1" dirty="0" smtClean="0"/>
              <a:t>Factors:</a:t>
            </a:r>
          </a:p>
          <a:p>
            <a:r>
              <a:rPr lang="en-US" sz="2000" dirty="0" smtClean="0"/>
              <a:t>Microcontroller runs PBASIC</a:t>
            </a:r>
          </a:p>
          <a:p>
            <a:r>
              <a:rPr lang="en-US" sz="2000" dirty="0" smtClean="0"/>
              <a:t>Communication Channel to UART driven by C</a:t>
            </a:r>
          </a:p>
          <a:p>
            <a:r>
              <a:rPr lang="en-US" sz="2000" dirty="0" smtClean="0"/>
              <a:t>Communication Standards are defined by Communication Protocols RS232, RS485, USB</a:t>
            </a:r>
          </a:p>
          <a:p>
            <a:pPr marL="0" indent="0">
              <a:buNone/>
            </a:pPr>
            <a:r>
              <a:rPr lang="en-US" sz="2000" b="1" dirty="0" smtClean="0"/>
              <a:t>Elaborating:</a:t>
            </a:r>
          </a:p>
          <a:p>
            <a:r>
              <a:rPr lang="en-US" sz="2000" dirty="0" smtClean="0"/>
              <a:t>Revisit and Revise Application Architecture</a:t>
            </a:r>
          </a:p>
          <a:p>
            <a:r>
              <a:rPr lang="en-US" sz="2000" dirty="0" smtClean="0"/>
              <a:t>Revisit and Revise  Design Matrix</a:t>
            </a:r>
          </a:p>
          <a:p>
            <a:r>
              <a:rPr lang="en-US" sz="2000" dirty="0" smtClean="0"/>
              <a:t>Revisit and Revise  SRS, involving newly defined constraints</a:t>
            </a:r>
          </a:p>
          <a:p>
            <a:r>
              <a:rPr lang="en-US" sz="2000" dirty="0" smtClean="0"/>
              <a:t>Dedicate Training Time for Software Education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6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Elaboration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3900" y="1099066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Specifications		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Diagram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	Quality Assessment</a:t>
            </a:r>
          </a:p>
        </p:txBody>
      </p:sp>
      <p:pic>
        <p:nvPicPr>
          <p:cNvPr id="11" name="Content Placeholder 3" descr="pinout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8450" y="1947423"/>
            <a:ext cx="7620000" cy="5026805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268850" y="1414023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Microprocessor Serial Port: Programs microprocessor</a:t>
            </a:r>
          </a:p>
        </p:txBody>
      </p:sp>
      <p:sp>
        <p:nvSpPr>
          <p:cNvPr id="13" name="TextBox 5"/>
          <p:cNvSpPr txBox="1"/>
          <p:nvPr/>
        </p:nvSpPr>
        <p:spPr>
          <a:xfrm>
            <a:off x="3088250" y="1490223"/>
            <a:ext cx="1708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Microprocessor:</a:t>
            </a:r>
          </a:p>
          <a:p>
            <a:pPr algn="ctr"/>
            <a:r>
              <a:rPr lang="en-US" dirty="0" smtClean="0"/>
              <a:t>PBASIC</a:t>
            </a:r>
            <a:endParaRPr lang="en-US" dirty="0"/>
          </a:p>
        </p:txBody>
      </p:sp>
      <p:sp>
        <p:nvSpPr>
          <p:cNvPr id="14" name="TextBox 6"/>
          <p:cNvSpPr txBox="1"/>
          <p:nvPr/>
        </p:nvSpPr>
        <p:spPr>
          <a:xfrm>
            <a:off x="4917050" y="6062223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UART: char buffer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6974450" y="1566424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UART port:</a:t>
            </a:r>
          </a:p>
          <a:p>
            <a:pPr algn="ctr"/>
            <a:r>
              <a:rPr lang="en-US" dirty="0" smtClean="0"/>
              <a:t>Relays chars to PC (C driver)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640450" y="2328423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021450" y="2709423"/>
            <a:ext cx="1447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697850" y="2176023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0"/>
          </p:cNvCxnSpPr>
          <p:nvPr/>
        </p:nvCxnSpPr>
        <p:spPr>
          <a:xfrm flipH="1" flipV="1">
            <a:off x="5831450" y="5681223"/>
            <a:ext cx="1075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441050" y="4233423"/>
            <a:ext cx="1676400" cy="152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422250" y="2480823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383650" y="6443223"/>
            <a:ext cx="1066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4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Elaboration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3900" y="1099066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Specifications		Diagram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Quality Assessment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Content Placeholder 3" descr="qfd.gif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" y="1489803"/>
            <a:ext cx="5311140" cy="5306222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5738354" y="2304812"/>
            <a:ext cx="32004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1400" dirty="0" smtClean="0"/>
              <a:t>Competition: </a:t>
            </a:r>
            <a:r>
              <a:rPr lang="en-US" sz="1400" dirty="0" err="1" smtClean="0"/>
              <a:t>Omeletta</a:t>
            </a:r>
            <a:r>
              <a:rPr lang="en-US" sz="1400" dirty="0" smtClean="0"/>
              <a:t> </a:t>
            </a:r>
            <a:r>
              <a:rPr lang="en-US" sz="1400" dirty="0" err="1" smtClean="0"/>
              <a:t>Egnumerator</a:t>
            </a:r>
            <a:endParaRPr lang="en-US" sz="1400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Areas to improve: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GUI layout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# of sensor arrays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Cable Quality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QFD Issues: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Difficult to reconfigure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Options from handout not available or named differently</a:t>
            </a:r>
          </a:p>
        </p:txBody>
      </p:sp>
    </p:spTree>
    <p:extLst>
      <p:ext uri="{BB962C8B-B14F-4D97-AF65-F5344CB8AC3E}">
        <p14:creationId xmlns:p14="http://schemas.microsoft.com/office/powerpoint/2010/main" val="227182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drewTransition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049"/>
            <a:ext cx="9144000" cy="5143951"/>
          </a:xfrm>
        </p:spPr>
      </p:pic>
    </p:spTree>
    <p:extLst>
      <p:ext uri="{BB962C8B-B14F-4D97-AF65-F5344CB8AC3E}">
        <p14:creationId xmlns:p14="http://schemas.microsoft.com/office/powerpoint/2010/main" val="9041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307</Words>
  <Application>Microsoft Office PowerPoint</Application>
  <PresentationFormat>On-screen Show (4:3)</PresentationFormat>
  <Paragraphs>94</Paragraphs>
  <Slides>14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Project Management Plan</vt:lpstr>
      <vt:lpstr>Project Management Plan</vt:lpstr>
      <vt:lpstr>Project Management Plan</vt:lpstr>
      <vt:lpstr>PowerPoint Presentation</vt:lpstr>
      <vt:lpstr>Elaboration</vt:lpstr>
      <vt:lpstr>Elaboration</vt:lpstr>
      <vt:lpstr>Elaboration</vt:lpstr>
      <vt:lpstr>PowerPoint Presentation</vt:lpstr>
      <vt:lpstr>Architecture</vt:lpstr>
      <vt:lpstr>Architecture</vt:lpstr>
      <vt:lpstr>Architecture</vt:lpstr>
      <vt:lpstr>PowerPoint Presentation</vt:lpstr>
      <vt:lpstr>PowerPoint Presentation</vt:lpstr>
    </vt:vector>
  </TitlesOfParts>
  <Company>IPFW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Habegger</dc:creator>
  <cp:lastModifiedBy>Admin</cp:lastModifiedBy>
  <cp:revision>85</cp:revision>
  <cp:lastPrinted>2011-10-13T17:23:51Z</cp:lastPrinted>
  <dcterms:created xsi:type="dcterms:W3CDTF">2011-10-12T05:37:56Z</dcterms:created>
  <dcterms:modified xsi:type="dcterms:W3CDTF">2011-10-26T20:31:06Z</dcterms:modified>
</cp:coreProperties>
</file>