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9" r:id="rId13"/>
    <p:sldId id="266" r:id="rId14"/>
    <p:sldId id="267" r:id="rId15"/>
  </p:sldIdLst>
  <p:sldSz cx="9144000" cy="6858000" type="screen4x3"/>
  <p:notesSz cx="6858000" cy="9144000"/>
  <p:defaultTextStyle>
    <a:defPPr>
      <a:defRPr lang="es-P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1" d="100"/>
        <a:sy n="5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A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DD3560-954B-4D5E-A3D0-A84F091836C7}" type="datetimeFigureOut">
              <a:rPr lang="es-PA" smtClean="0"/>
              <a:t>11/22/2011</a:t>
            </a:fld>
            <a:endParaRPr lang="es-PA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A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A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664F42-E619-4E64-A460-1D060F02B2E6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039534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664F42-E619-4E64-A460-1D060F02B2E6}" type="slidenum">
              <a:rPr lang="es-PA" smtClean="0"/>
              <a:t>13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661388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201A3-3A9A-45AC-BF5D-7F5A0C459471}" type="datetimeFigureOut">
              <a:rPr lang="es-PA" smtClean="0"/>
              <a:pPr/>
              <a:t>11/22/2011</a:t>
            </a:fld>
            <a:endParaRPr lang="es-PA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A9F92-AB7E-4C4C-9B43-4B95FD273ED4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201A3-3A9A-45AC-BF5D-7F5A0C459471}" type="datetimeFigureOut">
              <a:rPr lang="es-PA" smtClean="0"/>
              <a:pPr/>
              <a:t>11/22/2011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A9F92-AB7E-4C4C-9B43-4B95FD273ED4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201A3-3A9A-45AC-BF5D-7F5A0C459471}" type="datetimeFigureOut">
              <a:rPr lang="es-PA" smtClean="0"/>
              <a:pPr/>
              <a:t>11/22/2011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A9F92-AB7E-4C4C-9B43-4B95FD273ED4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201A3-3A9A-45AC-BF5D-7F5A0C459471}" type="datetimeFigureOut">
              <a:rPr lang="es-PA" smtClean="0"/>
              <a:pPr/>
              <a:t>11/22/2011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A9F92-AB7E-4C4C-9B43-4B95FD273ED4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201A3-3A9A-45AC-BF5D-7F5A0C459471}" type="datetimeFigureOut">
              <a:rPr lang="es-PA" smtClean="0"/>
              <a:pPr/>
              <a:t>11/22/2011</a:t>
            </a:fld>
            <a:endParaRPr lang="es-PA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A9F92-AB7E-4C4C-9B43-4B95FD273ED4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201A3-3A9A-45AC-BF5D-7F5A0C459471}" type="datetimeFigureOut">
              <a:rPr lang="es-PA" smtClean="0"/>
              <a:pPr/>
              <a:t>11/22/2011</a:t>
            </a:fld>
            <a:endParaRPr lang="es-PA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A9F92-AB7E-4C4C-9B43-4B95FD273ED4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201A3-3A9A-45AC-BF5D-7F5A0C459471}" type="datetimeFigureOut">
              <a:rPr lang="es-PA" smtClean="0"/>
              <a:pPr/>
              <a:t>11/22/2011</a:t>
            </a:fld>
            <a:endParaRPr lang="es-PA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A9F92-AB7E-4C4C-9B43-4B95FD273ED4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201A3-3A9A-45AC-BF5D-7F5A0C459471}" type="datetimeFigureOut">
              <a:rPr lang="es-PA" smtClean="0"/>
              <a:pPr/>
              <a:t>11/22/2011</a:t>
            </a:fld>
            <a:endParaRPr lang="es-PA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BA9F92-AB7E-4C4C-9B43-4B95FD273ED4}" type="slidenum">
              <a:rPr lang="es-PA" smtClean="0"/>
              <a:pPr/>
              <a:t>‹Nº›</a:t>
            </a:fld>
            <a:endParaRPr lang="es-PA"/>
          </a:p>
        </p:txBody>
      </p:sp>
      <p:sp>
        <p:nvSpPr>
          <p:cNvPr id="9" name="8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P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201A3-3A9A-45AC-BF5D-7F5A0C459471}" type="datetimeFigureOut">
              <a:rPr lang="es-PA" smtClean="0"/>
              <a:pPr/>
              <a:t>11/22/2011</a:t>
            </a:fld>
            <a:endParaRPr lang="es-PA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A9F92-AB7E-4C4C-9B43-4B95FD273ED4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201A3-3A9A-45AC-BF5D-7F5A0C459471}" type="datetimeFigureOut">
              <a:rPr lang="es-PA" smtClean="0"/>
              <a:pPr/>
              <a:t>11/22/2011</a:t>
            </a:fld>
            <a:endParaRPr lang="es-PA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3DBA9F92-AB7E-4C4C-9B43-4B95FD273ED4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894201A3-3A9A-45AC-BF5D-7F5A0C459471}" type="datetimeFigureOut">
              <a:rPr lang="es-PA" smtClean="0"/>
              <a:pPr/>
              <a:t>11/22/2011</a:t>
            </a:fld>
            <a:endParaRPr lang="es-PA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A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A9F92-AB7E-4C4C-9B43-4B95FD273ED4}" type="slidenum">
              <a:rPr lang="es-PA" smtClean="0"/>
              <a:pPr/>
              <a:t>‹Nº›</a:t>
            </a:fld>
            <a:endParaRPr lang="es-P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Forma libre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Forma libre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894201A3-3A9A-45AC-BF5D-7F5A0C459471}" type="datetimeFigureOut">
              <a:rPr lang="es-PA" smtClean="0"/>
              <a:pPr/>
              <a:t>11/22/2011</a:t>
            </a:fld>
            <a:endParaRPr lang="es-PA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s-PA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3DBA9F92-AB7E-4C4C-9B43-4B95FD273ED4}" type="slidenum">
              <a:rPr lang="es-PA" smtClean="0"/>
              <a:pPr/>
              <a:t>‹Nº›</a:t>
            </a:fld>
            <a:endParaRPr lang="es-PA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rvival-center.com/firstaid/heart.htm" TargetMode="External"/><Relationship Id="rId7" Type="http://schemas.openxmlformats.org/officeDocument/2006/relationships/hyperlink" Target="http://www.nlm.nih.gov/medlineplus/spanish/ency/article/000010.ht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s.wikipedia.org/wiki/Reanimaci%C3%B3n_cardiopulmonar" TargetMode="External"/><Relationship Id="rId5" Type="http://schemas.openxmlformats.org/officeDocument/2006/relationships/hyperlink" Target="http://www.metdoctor.com.uk/" TargetMode="External"/><Relationship Id="rId4" Type="http://schemas.openxmlformats.org/officeDocument/2006/relationships/hyperlink" Target="http://www.heartmut.gov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imagesCA5DEI5J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9393"/>
            <a:ext cx="9144000" cy="6857999"/>
          </a:xfrm>
          <a:prstGeom prst="rect">
            <a:avLst/>
          </a:prstGeom>
        </p:spPr>
      </p:pic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txBody>
          <a:bodyPr>
            <a:normAutofit fontScale="90000"/>
          </a:bodyPr>
          <a:lstStyle/>
          <a:p>
            <a:pPr algn="ctr"/>
            <a:r>
              <a:rPr lang="es-PA" sz="2400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UNIVERSIDAD AUTONOMA DE CHIRIQUI</a:t>
            </a:r>
            <a:br>
              <a:rPr lang="es-PA" sz="2400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A" sz="2400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FACULTAD DE MEDICINA</a:t>
            </a:r>
            <a:br>
              <a:rPr lang="es-PA" sz="2400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A" sz="2400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ESCUELA DE EMERGENCIA MEDICA </a:t>
            </a:r>
            <a:br>
              <a:rPr lang="es-PA" sz="2400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A" sz="2400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PA" sz="2400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A" sz="2400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SUBJECT: SCIENTIFIC ENGLISH</a:t>
            </a:r>
            <a:br>
              <a:rPr lang="es-PA" sz="2400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A" sz="2400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PA" sz="2400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A" sz="2400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ABREVATION: 120B</a:t>
            </a:r>
            <a:br>
              <a:rPr lang="es-PA" sz="2400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A" sz="2400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PA" sz="2400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A" sz="2400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INSTRUCTOR: MARISOL BARRAZA .M.S.C.</a:t>
            </a:r>
            <a:br>
              <a:rPr lang="es-PA" sz="2400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A" sz="2400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PA" sz="2400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A" sz="2400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 PRESENTATION PROJECT:</a:t>
            </a:r>
            <a:br>
              <a:rPr lang="es-PA" sz="2400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A" sz="2400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HEART ATTACK</a:t>
            </a:r>
            <a:br>
              <a:rPr lang="es-PA" sz="2400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A" sz="2400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PA" sz="2400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A" sz="2400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STUDENTS: LEZCANO HESLIN  4-763-101</a:t>
            </a:r>
            <a:br>
              <a:rPr lang="es-PA" sz="2400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A" sz="2400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A" sz="2400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CARRERA MAKIR 4-767-1900</a:t>
            </a:r>
            <a:br>
              <a:rPr lang="es-PA" sz="2400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A" sz="2400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A" sz="2400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BLAndford JOSÉ   1-730-867</a:t>
            </a:r>
            <a:br>
              <a:rPr lang="es-PA" sz="2400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A" sz="2400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PA" sz="2400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BLANdford AZRIEL 1-730-868</a:t>
            </a:r>
            <a:br>
              <a:rPr lang="es-PA" sz="2400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A" sz="2400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PA" sz="2400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PA" sz="2400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DATE: NOVEMBER 15 </a:t>
            </a:r>
            <a:endParaRPr lang="es-PA" sz="2400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Equipment</a:t>
            </a:r>
            <a:r>
              <a:rPr lang="es-PA" dirty="0" smtClean="0"/>
              <a:t> and medication for a heart attack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PA" dirty="0" smtClean="0"/>
              <a:t>Nitroglicerine (chest pain) </a:t>
            </a:r>
          </a:p>
          <a:p>
            <a:r>
              <a:rPr lang="es-PA" dirty="0" smtClean="0"/>
              <a:t>Morphine (chest pain) </a:t>
            </a:r>
          </a:p>
          <a:p>
            <a:r>
              <a:rPr lang="es-PA" dirty="0" smtClean="0"/>
              <a:t>Clopidrogel (anticoagulant)</a:t>
            </a:r>
          </a:p>
          <a:p>
            <a:r>
              <a:rPr lang="es-PA" dirty="0" smtClean="0"/>
              <a:t>Warfarine  (anticoagulant)</a:t>
            </a:r>
          </a:p>
          <a:p>
            <a:endParaRPr lang="es-PA" dirty="0"/>
          </a:p>
        </p:txBody>
      </p:sp>
      <p:pic>
        <p:nvPicPr>
          <p:cNvPr id="4" name="3 Imagen" descr="imagesCAE70E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27376" y="4077072"/>
            <a:ext cx="2252736" cy="2247131"/>
          </a:xfrm>
          <a:prstGeom prst="rect">
            <a:avLst/>
          </a:prstGeom>
        </p:spPr>
      </p:pic>
      <p:pic>
        <p:nvPicPr>
          <p:cNvPr id="5" name="4 Imagen" descr="imagesCAPYL0F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005064"/>
            <a:ext cx="2780894" cy="2316088"/>
          </a:xfrm>
          <a:prstGeom prst="rect">
            <a:avLst/>
          </a:prstGeom>
        </p:spPr>
      </p:pic>
      <p:pic>
        <p:nvPicPr>
          <p:cNvPr id="6" name="5 Imagen" descr="imagesCAQD84Y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4051344"/>
            <a:ext cx="3275856" cy="2219902"/>
          </a:xfrm>
          <a:prstGeom prst="rect">
            <a:avLst/>
          </a:prstGeom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15200" cy="1642194"/>
          </a:xfrm>
        </p:spPr>
        <p:txBody>
          <a:bodyPr>
            <a:normAutofit fontScale="90000"/>
          </a:bodyPr>
          <a:lstStyle/>
          <a:p>
            <a:pPr algn="ctr"/>
            <a:r>
              <a:rPr lang="es-PA" dirty="0" smtClean="0"/>
              <a:t>Suggestions and preventions for a heart attack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2332037"/>
            <a:ext cx="7467600" cy="4525963"/>
          </a:xfrm>
        </p:spPr>
        <p:txBody>
          <a:bodyPr/>
          <a:lstStyle/>
          <a:p>
            <a:r>
              <a:rPr lang="es-PA" dirty="0" smtClean="0"/>
              <a:t>The rescuer must constantly reassure the victim.</a:t>
            </a:r>
          </a:p>
          <a:p>
            <a:r>
              <a:rPr lang="es-PA" dirty="0" smtClean="0"/>
              <a:t>Keep victim calm.</a:t>
            </a:r>
          </a:p>
          <a:p>
            <a:r>
              <a:rPr lang="es-PA" dirty="0" smtClean="0"/>
              <a:t>Rescuer must be relaxed. </a:t>
            </a:r>
            <a:endParaRPr lang="es-PA" dirty="0"/>
          </a:p>
        </p:txBody>
      </p:sp>
      <p:pic>
        <p:nvPicPr>
          <p:cNvPr id="4" name="3 Imagen" descr="imagesCAJ3KWJ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2160" y="3645024"/>
            <a:ext cx="3059832" cy="2996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aque Cardíaco [www.bajaryoutube.com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7384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8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PA" dirty="0" smtClean="0"/>
              <a:t>Bibliography 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340768"/>
            <a:ext cx="8686800" cy="4785395"/>
          </a:xfrm>
        </p:spPr>
        <p:txBody>
          <a:bodyPr>
            <a:normAutofit/>
          </a:bodyPr>
          <a:lstStyle/>
          <a:p>
            <a:r>
              <a:rPr lang="es-PA" sz="2400" dirty="0" smtClean="0">
                <a:hlinkClick r:id="rId3"/>
              </a:rPr>
              <a:t> http://www.survival-center.com/firstaid/heart.htm</a:t>
            </a:r>
            <a:endParaRPr lang="es-PA" sz="2400" dirty="0" smtClean="0"/>
          </a:p>
          <a:p>
            <a:r>
              <a:rPr lang="es-PA" sz="2400" dirty="0" smtClean="0">
                <a:hlinkClick r:id="rId4"/>
              </a:rPr>
              <a:t>www.heartmut.gov</a:t>
            </a:r>
            <a:r>
              <a:rPr lang="es-PA" sz="2400" dirty="0" smtClean="0"/>
              <a:t>.</a:t>
            </a:r>
          </a:p>
          <a:p>
            <a:r>
              <a:rPr lang="es-PA" sz="2400" dirty="0" smtClean="0">
                <a:hlinkClick r:id="rId5"/>
              </a:rPr>
              <a:t>www.metdoctor.com.uk</a:t>
            </a:r>
            <a:endParaRPr lang="es-PA" sz="2400" dirty="0" smtClean="0"/>
          </a:p>
          <a:p>
            <a:r>
              <a:rPr lang="es-PA" sz="2400" dirty="0" smtClean="0">
                <a:hlinkClick r:id="rId6"/>
              </a:rPr>
              <a:t>http://es.wikipedia.org/wiki/Reanimaci%C3%B3n_cardiopulmonar</a:t>
            </a:r>
            <a:endParaRPr lang="es-PA" sz="2400" dirty="0" smtClean="0"/>
          </a:p>
          <a:p>
            <a:r>
              <a:rPr lang="es-PA" sz="2400" dirty="0" smtClean="0">
                <a:hlinkClick r:id="rId7"/>
              </a:rPr>
              <a:t>http://www.nlm.nih.gov/medlineplus/spanish/ency/article/000010.htm</a:t>
            </a:r>
            <a:endParaRPr lang="es-PA" sz="2400" dirty="0" smtClean="0"/>
          </a:p>
          <a:p>
            <a:pPr>
              <a:buNone/>
            </a:pPr>
            <a:endParaRPr lang="es-PA" sz="2400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algn="ctr"/>
            <a:r>
              <a:rPr lang="es-PA" sz="9600" dirty="0" smtClean="0">
                <a:solidFill>
                  <a:srgbClr val="CC0066"/>
                </a:solidFill>
              </a:rPr>
              <a:t>THANKS</a:t>
            </a:r>
            <a:r>
              <a:rPr lang="es-PA" dirty="0" smtClean="0"/>
              <a:t> </a:t>
            </a:r>
            <a:endParaRPr lang="es-PA" dirty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PA" dirty="0" smtClean="0"/>
              <a:t>TABLE OF CONTENT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589240"/>
          </a:xfrm>
        </p:spPr>
        <p:txBody>
          <a:bodyPr>
            <a:normAutofit fontScale="85000" lnSpcReduction="10000"/>
          </a:bodyPr>
          <a:lstStyle/>
          <a:p>
            <a:r>
              <a:rPr lang="es-PA" dirty="0" smtClean="0"/>
              <a:t>GLOSSARY…………………………...............................3</a:t>
            </a:r>
          </a:p>
          <a:p>
            <a:r>
              <a:rPr lang="es-PA" dirty="0" smtClean="0"/>
              <a:t>HEART ATTACK DEFINITION…………….………..…………4</a:t>
            </a:r>
          </a:p>
          <a:p>
            <a:r>
              <a:rPr lang="es-PA" dirty="0" smtClean="0"/>
              <a:t>CAUSE OF A HEART ATTACK.……..…….…………….…..5</a:t>
            </a:r>
          </a:p>
          <a:p>
            <a:r>
              <a:rPr lang="es-PA" dirty="0" smtClean="0"/>
              <a:t>TREATMENTS  FOR A HEART ATTACK..….……….……6</a:t>
            </a:r>
          </a:p>
          <a:p>
            <a:r>
              <a:rPr lang="es-PA" dirty="0" smtClean="0"/>
              <a:t>SIGNS AND SYMTOMS OF A HEART  ATTACK.….…7</a:t>
            </a:r>
          </a:p>
          <a:p>
            <a:r>
              <a:rPr lang="es-PA" dirty="0" smtClean="0"/>
              <a:t>FIRST AID FOR A HEART </a:t>
            </a:r>
            <a:r>
              <a:rPr lang="es-PA" smtClean="0"/>
              <a:t>ATTACK…………………..…..</a:t>
            </a:r>
            <a:r>
              <a:rPr lang="es-PA" dirty="0" smtClean="0"/>
              <a:t>8</a:t>
            </a:r>
          </a:p>
          <a:p>
            <a:r>
              <a:rPr lang="es-PA" dirty="0" smtClean="0"/>
              <a:t>CPR………………………………………………..……….............9</a:t>
            </a:r>
          </a:p>
          <a:p>
            <a:r>
              <a:rPr lang="es-PA" dirty="0" smtClean="0"/>
              <a:t>EQUITMENT AND MEDICATION FOR A HEART ATTACK………………………………………………..……………..10</a:t>
            </a:r>
          </a:p>
          <a:p>
            <a:r>
              <a:rPr lang="es-PA" dirty="0" smtClean="0"/>
              <a:t>SUGGESTIONS AND PREVENTIONS FOR A HEART ATTACK………………………………………………………………..11</a:t>
            </a:r>
          </a:p>
          <a:p>
            <a:r>
              <a:rPr lang="es-PA" dirty="0" smtClean="0"/>
              <a:t>BIBLIOGRAPHY…………………………………………………….12</a:t>
            </a:r>
          </a:p>
          <a:p>
            <a:endParaRPr lang="es-PA" dirty="0" smtClean="0"/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/>
          <a:lstStyle/>
          <a:p>
            <a:pPr algn="ctr"/>
            <a:r>
              <a:rPr lang="es-PA" dirty="0" smtClean="0"/>
              <a:t>GLOSSARY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733256"/>
          </a:xfrm>
        </p:spPr>
        <p:txBody>
          <a:bodyPr>
            <a:normAutofit fontScale="92500" lnSpcReduction="20000"/>
          </a:bodyPr>
          <a:lstStyle/>
          <a:p>
            <a:r>
              <a:rPr lang="es-PA" dirty="0" smtClean="0"/>
              <a:t>Heart  Attack: ataque al corazón.</a:t>
            </a:r>
          </a:p>
          <a:p>
            <a:r>
              <a:rPr lang="es-PA" dirty="0" smtClean="0"/>
              <a:t>Vital nourishment: alimentación vital.</a:t>
            </a:r>
          </a:p>
          <a:p>
            <a:r>
              <a:rPr lang="es-PA" dirty="0" smtClean="0"/>
              <a:t>Deprived of blood: privar la sangre.</a:t>
            </a:r>
          </a:p>
          <a:p>
            <a:r>
              <a:rPr lang="es-PA" dirty="0" smtClean="0"/>
              <a:t>Leading cause of death: principal causa de muerte.</a:t>
            </a:r>
          </a:p>
          <a:p>
            <a:r>
              <a:rPr lang="es-PA" dirty="0" smtClean="0"/>
              <a:t>Cardiac arrest: detención del corazón.</a:t>
            </a:r>
          </a:p>
          <a:p>
            <a:r>
              <a:rPr lang="es-PA" dirty="0" smtClean="0"/>
              <a:t>Heaving pain: dolor considerable o muy fuerte.</a:t>
            </a:r>
          </a:p>
          <a:p>
            <a:r>
              <a:rPr lang="es-PA" dirty="0" smtClean="0"/>
              <a:t>Chest pain: dolor de pecho.</a:t>
            </a:r>
          </a:p>
          <a:p>
            <a:r>
              <a:rPr lang="es-PA" dirty="0" smtClean="0"/>
              <a:t>Tightness: opresión.</a:t>
            </a:r>
          </a:p>
          <a:p>
            <a:r>
              <a:rPr lang="es-PA" dirty="0" smtClean="0"/>
              <a:t>Fullness chest pain: dolor completo del pecho. </a:t>
            </a:r>
          </a:p>
          <a:p>
            <a:r>
              <a:rPr lang="es-PA" dirty="0" smtClean="0"/>
              <a:t>Shortness of breath: falta de aliento.</a:t>
            </a:r>
          </a:p>
          <a:p>
            <a:r>
              <a:rPr lang="es-PA" dirty="0" smtClean="0"/>
              <a:t>Cruching pain: dolor al aplastante.</a:t>
            </a:r>
          </a:p>
          <a:p>
            <a:r>
              <a:rPr lang="es-PA" dirty="0" smtClean="0"/>
              <a:t>Sweating: sudoración.</a:t>
            </a:r>
          </a:p>
          <a:p>
            <a:endParaRPr lang="es-PA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PA" dirty="0" smtClean="0"/>
              <a:t>Heart Attack Definition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It is an obstruction  of one or more blood vessels that supply blood to the heart.</a:t>
            </a:r>
            <a:endParaRPr lang="en-US" dirty="0"/>
          </a:p>
        </p:txBody>
      </p:sp>
      <p:pic>
        <p:nvPicPr>
          <p:cNvPr id="4" name="3 Imagen" descr="imagesCAI7WQ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3717032"/>
            <a:ext cx="3588644" cy="2664296"/>
          </a:xfrm>
          <a:prstGeom prst="rect">
            <a:avLst/>
          </a:prstGeom>
        </p:spPr>
      </p:pic>
      <p:pic>
        <p:nvPicPr>
          <p:cNvPr id="5" name="4 Imagen" descr="imagesCA87XYE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7" y="3717032"/>
            <a:ext cx="3676748" cy="2664296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PA" dirty="0" smtClean="0"/>
              <a:t>Cause of a Heart Attack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Blocked blood vessels.</a:t>
            </a:r>
          </a:p>
          <a:p>
            <a:r>
              <a:rPr lang="en-US" dirty="0" smtClean="0"/>
              <a:t>The heart stops and the victim  suffers a cardiac arrest. </a:t>
            </a:r>
            <a:endParaRPr lang="en-US" dirty="0"/>
          </a:p>
        </p:txBody>
      </p:sp>
      <p:pic>
        <p:nvPicPr>
          <p:cNvPr id="5" name="4 Imagen" descr="imagesCA7YIH9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3284984"/>
            <a:ext cx="3528392" cy="3312368"/>
          </a:xfrm>
          <a:prstGeom prst="rect">
            <a:avLst/>
          </a:prstGeom>
        </p:spPr>
      </p:pic>
      <p:pic>
        <p:nvPicPr>
          <p:cNvPr id="6" name="5 Imagen" descr="imagesCAYT9UH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3272977"/>
            <a:ext cx="4104456" cy="3324375"/>
          </a:xfrm>
          <a:prstGeom prst="rect">
            <a:avLst/>
          </a:prstGeom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PA" dirty="0" smtClean="0"/>
              <a:t>Treatment for a heart attack 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PA" dirty="0" smtClean="0"/>
              <a:t>C.P.R</a:t>
            </a:r>
          </a:p>
          <a:p>
            <a:endParaRPr lang="es-PA" dirty="0"/>
          </a:p>
        </p:txBody>
      </p:sp>
      <p:pic>
        <p:nvPicPr>
          <p:cNvPr id="4" name="3 Imagen" descr="imagesCAYJIY3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2204864"/>
            <a:ext cx="5472608" cy="3888432"/>
          </a:xfrm>
          <a:prstGeom prst="rect">
            <a:avLst/>
          </a:prstGeom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PA" dirty="0" smtClean="0"/>
              <a:t>Signs and </a:t>
            </a:r>
            <a:r>
              <a:rPr lang="en-US" dirty="0" smtClean="0"/>
              <a:t>symptoms</a:t>
            </a:r>
            <a:r>
              <a:rPr lang="es-PA" dirty="0" smtClean="0"/>
              <a:t> of a heart attack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PA" dirty="0" smtClean="0"/>
              <a:t>Victim describes aching , crushing and heavy pain.</a:t>
            </a:r>
          </a:p>
          <a:p>
            <a:r>
              <a:rPr lang="es-PA" dirty="0" smtClean="0"/>
              <a:t>The pain maybe located in the center of the chest.</a:t>
            </a:r>
          </a:p>
          <a:p>
            <a:r>
              <a:rPr lang="es-PA" dirty="0" smtClean="0"/>
              <a:t>Sweating</a:t>
            </a:r>
          </a:p>
          <a:p>
            <a:r>
              <a:rPr lang="es-PA" dirty="0" smtClean="0"/>
              <a:t>Nausea</a:t>
            </a:r>
          </a:p>
          <a:p>
            <a:r>
              <a:rPr lang="es-PA" dirty="0" smtClean="0"/>
              <a:t>Shortnees of breath</a:t>
            </a:r>
            <a:endParaRPr lang="es-PA" dirty="0"/>
          </a:p>
        </p:txBody>
      </p:sp>
      <p:pic>
        <p:nvPicPr>
          <p:cNvPr id="4" name="3 Imagen" descr="imagesCAXMJX6Q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2" y="3429000"/>
            <a:ext cx="4032448" cy="2952328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s-PA" dirty="0" smtClean="0"/>
              <a:t>First aid for a heart attack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PA" dirty="0" smtClean="0"/>
              <a:t>Recognize the signs and </a:t>
            </a:r>
            <a:r>
              <a:rPr lang="en-US" dirty="0" smtClean="0"/>
              <a:t>symptoms</a:t>
            </a:r>
            <a:r>
              <a:rPr lang="es-PA" dirty="0" smtClean="0"/>
              <a:t> of a heart attack.</a:t>
            </a:r>
          </a:p>
          <a:p>
            <a:r>
              <a:rPr lang="es-PA" dirty="0" smtClean="0"/>
              <a:t>Confort and reassure the victim.</a:t>
            </a:r>
          </a:p>
          <a:p>
            <a:r>
              <a:rPr lang="es-PA" dirty="0" smtClean="0"/>
              <a:t>If the victim becomes unconsius, be prepared to perform C.P.R.</a:t>
            </a:r>
            <a:endParaRPr lang="es-PA" dirty="0"/>
          </a:p>
        </p:txBody>
      </p:sp>
      <p:pic>
        <p:nvPicPr>
          <p:cNvPr id="4" name="3 Imagen" descr="imagesCA0DWBU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6096" y="4077072"/>
            <a:ext cx="3707904" cy="2780928"/>
          </a:xfrm>
          <a:prstGeom prst="rect">
            <a:avLst/>
          </a:prstGeo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PA" dirty="0" smtClean="0"/>
              <a:t>C.P.R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PA" dirty="0" smtClean="0"/>
              <a:t> Open the airway.</a:t>
            </a:r>
          </a:p>
          <a:p>
            <a:r>
              <a:rPr lang="es-PA" dirty="0" smtClean="0"/>
              <a:t> 2 blows. </a:t>
            </a:r>
          </a:p>
          <a:p>
            <a:r>
              <a:rPr lang="es-PA" dirty="0" smtClean="0"/>
              <a:t> 30 compressions each 5 cycles for 2 minutes.</a:t>
            </a:r>
          </a:p>
          <a:p>
            <a:r>
              <a:rPr lang="es-PA" dirty="0" smtClean="0"/>
              <a:t> them check the pulse.</a:t>
            </a:r>
          </a:p>
          <a:p>
            <a:endParaRPr lang="es-PA" dirty="0"/>
          </a:p>
        </p:txBody>
      </p:sp>
      <p:sp>
        <p:nvSpPr>
          <p:cNvPr id="4098" name="AutoShape 2" descr="data:image/jpg;base64,/9j/4AAQSkZJRgABAQAAAQABAAD/2wBDAAkGBwgHBgkIBwgKCgkLDRYPDQwMDRsUFRAWIB0iIiAdHx8kKDQsJCYxJx8fLT0tMTU3Ojo6Iys/RD84QzQ5Ojf/2wBDAQoKCg0MDRoPDxo3JR8lNzc3Nzc3Nzc3Nzc3Nzc3Nzc3Nzc3Nzc3Nzc3Nzc3Nzc3Nzc3Nzc3Nzc3Nzc3Nzc3Nzf/wAARCACTALADASIAAhEBAxEB/8QAHAAAAQQDAQAAAAAAAAAAAAAAAAEEBQYCAwcI/8QAPBAAAgEDAwIEBAMGBQQDAQAAAQIDAAQRBRIhMUEGE1FhFCJxgTKRoQcjQlKxwRUzQ2KCJHLR8GOistL/xAAaAQACAwEBAAAAAAAAAAAAAAAAAgEDBAUG/8QAJhEAAgICAwABAwUBAAAAAAAAAAECEQMxBBIhIhMyUQUzQVJhcf/aAAwDAQACEQMRAD8A7XRRRXKLAooooAKSkLBQSxAA6kmomfxFp6syQyPcMvB8hCwB9N3T9alJvRDaWyRuru2s4vNup4oY/wCaRgo/WopfFuhtn/r0UDu6MAfpkc1z65ttW1e7lu76FllY8eZIvyjsq4zwPt9SajY7S5mumt4bac4yN20hTjvuIA7/AKVYsf5Gi8bVuR0tvGelmUpbLcz7VYsyR7VUAZOS5H6ZqGu/2hh4d1jpsiPzxdMAQfopOR96qOoWy2yWttJDF8QmZpJlcsWY8ADIBCgA8dyc01Ht/wCin+nGi3HjUvl/BZW8c60xB3Wi+oEJx+rGnFn491COYfG28E0Xfy1KPj8yP6VUqQkDGOv071LgqLXigdh0TXrHWo3azd98ePMjkUqy5H6j3GRUrXEbC8n0+7ju7Y/vYmyBnG71H3HFdotLhLq3iuIW3RyorqfUEZFUTj1ZnnDozdRRRSiBRRRQAUUUUAFJS0lDAWiiigBD0qG1LXo7aR7a1Tz7pThh0SM4z8zfTsMnp0pfEd+9pbpBbOVubklVYcmNR+J8e2QB7kVXI0EaBF6Dv3+p9T708Y36yjLl6+LZsvJJr9w97KZdvSMfKg/49D981iOAAOB6Vh5qeaItwMmCdo64rOrDHKTezCaVIIy8jBUGMk9BzjP0pJJlRghVmc42ovViSFA9OSQOazYbhjJHuKhtQ87TwbmQb4YiGR1BxEAQw3D0DqOR2J6Yp4q2TCKfjIy+tb+TVLyG4hzdRMWmVM7Y1A6gnHy7SOehJpi4dcrjDg42n19K6dqTGVodTsrOO5h1OK3gmbAYbN/cHqNsjc9iB606h8FaDHfT3hslleYLlJSXVCBjKg9CeM+uKu+n+GdWGfrGjlIRnSWRBujiXLkHhRnGT7dOawdMqwOcEYJrsEOieH9EJu4dOsLDahjaSOJYxtJzg4HPNRWoeF9A12E3GmTQ2rCQ7pbUIVY9ww/8YPvUPEx1yPyjmh+YNn1OTXYvDm5ND06Oby1mW1jDqjcA7RXM4/D4TVJ7U6hBd2qEt5sUBQHLHKDLHOO7D1x2qeaytmZSIUXb2VQM/XFUZI/wyjPyo2ki/vKiH5nVfqcUqSK4yjBh6g5qiiKMZ+RfuopFi8p1lt2eCQHIaI7SfqBwR9ar6f6Z1yF+C+UtVe11y8ilAuUjni7lRscf2b9KnbHULe9VjAx3IcMrDBWlcWi6OSMtDuiiilHCkpaShgLSGlpG6c0AUi7uTqGozXhI8v8Ayrfj+AdT7bjz9AtN7wyi0mNuCZvLOwDruxxWFqUiuLzT0cSCym8oOBwVIyOehI/Ccd1NOa0aOdNvu2zVbRxwwrFHgBQM85OffuSfU1trVLCHbeh2SjowHUeh9RWuxkd4ikxXzomKSbT37H7gg0b9Ffvo5pHQOjIw4YFT9DxS0UaI0LoOp3mmaLa2tqkEqQxKiRyZTYBxgEA9PTFTGn+KHFso1S0dLjoTbDzEb3HQjPoRx6nrVas5FgspGlcIkDSb2J4UAk8/bFNwt1JIk1xOUhnlULDGCpVMHAJz1J64A64zxVqnKy9ZJWWTWdatr5IoxpRuSr7nS4ZYyq46qQSQenb8qZXc6XlzEUtGgghhVI0chsPk7sYJ7bRnvTaC1t7cuYIVQucsQOWPqTW727elRLK34LLLJ+DDTZEup7q6X8PmeQhwR8qHnA/7i3PcAU/ppbyxQw3GAFjhcghR0AAx/WorxrrraHo808ShpSpAPPyZ4B4Pr/Sl62xablRCeLP2jW2lTyWelRLd3KHbIzEhIz7fzVzfVPF2vanOZJ9RuIgf9O3kZEH2BqEYlm3MSWPJJ7mkrSoKJqjCMdFg0vxp4g0xgY9RkmQf6dyxkX9TmuneDv2g2mpyWy3EiWWrA4AIIST2z7+h71xGlBIYY6g1EoKRLgmeyNL1OO/j4wk6gGSLOSvv7g9jUhXD/wBnurX0vhE3UkrSXdpKY7ds/MxGNqE98njHpXaLK4W4tYpgyHeoJ2HgHuB96w5IdWPCV+McUlLSVWOLUN4se+j0ZzpqSPMZYlby/wAQjLqJCMc5C7jxzUzSGpTp2Q9HPVjVngltZIxEoIwq/iU+h+vNOa13qS/4nqEtrsX/AKhl8k52HAUdvwknJyPXnNa1uWx89tMjfy4DfqDWjZz5x9ocVoeGQTvNb7dzKAyvkLxnB4HuRWPxLtEdtvPG/Qb0Df0NNpIbVwnxhnkCHLGWM4Y+4xgAe1CRCVG/Trm4v7t7WCzEsqJvbybhGAGcdyKkGs9QUc6XeH6CP/8Autej3YTXdONuMpIzxOVQhcFCRzj1UcVfh+Gro44yVl8McZK6OYnTUZfirmO5RzqbKYZWG0bYv5RkdecnPQdKdXcLTxhQ21g6uGIzyCD/AGqS8UWjWusW90ZyLS53L5OBj4jAw3rkorDHtUfKJHEcEBInncRRE9mOefsAT9qrlF9khMv3pIys7XV7y0S5g0+OSNiwG25APDEdCB6Vrvo9WsY0kuNKwryLGMXKHk/Sr9Z28dpaxW8WRHEoVc9fr9arfjpnkl0u3hn8qTzXmx13BVxgj0y4z9ateOKVlrxxSsr8du8lrMkgEbzMWIQ5x6c9+gqA8W+GZ/F502wt5ooLjzSk0jDdsUqW6Z5BKjFWaSVIo99w6RA4yWbAz9TWhb0wXUF9ayxXCQyYKKw+UMCmSwPRd2T3xmqoN9inHfazlniX9kfiDRHXyMakj/h+Eictn3GMAe+aol3by2dw9vcr5cqHDKSCQftXrnQbzUphHFd2++MFo5JS6ko68ckH5s9M4B9RTHVfDvhC+l8rUNDt3kK7t3wjAgH/AHKOK1Gs8nUYz6k+1d5/ar4I8K2PhqTVrSF7SYBY7SGBSFd+TjZjqeck88VTfB3hrTreL47Wra9tpo8Os12PKj9iiEZb6nih+EN0WnwBoMthoVi148iyBmmEBxhS3Qn1IHr0zV40m9a11e1gDjZeOyMjHqwQsCPf5T9vpTJLiJwCjfKSADtIBPYZxjPtSSxB3ikBKyRNuRgPwnHX7Vjn8tmVTanbL/SVH6PqI1CAlwEnjO2VAc4PqPY9RUhWZqvDcmnoKb3F9a2zqlxcRRswyqu4Bb6DqacGozw8VlhurqZQLlrmZJGPJCq5VRn02gce9WYsf1HQNlYuGiOrX6wypKrSiUOjAghh049CrD7VhJ52CYmjAC9GUnJ/MVI3OiT62ya3afD2VwR+7UQjdcR84ErdeeowPlPryCwifdkMpSRDteNuqN3B9/8A3vV8odDFmi1LsNGivpcbpoohj/T3E5/PBogg1CJQJL6GfHdrbaf0bH3xT2iltlXZjaG4vbfUtPnkSPykuF81lbO1TkZ5xjr7/aukDpXP2VXVkcblYYYeoqy+GNQkubU2t1IXubfAMjYzKvZv7H3FXYpKqNGGdqjR45E50u2+EhEtwb2FYwRkAsduTyOME59s0z03TLu08TWsdy0MkaWssgaJSPmyqjIPTq2Pqam/EJ2WUMuP8u6hbPoPMAJ/ImtVhGZPEeqXHnu6JHFAI2xiNgC7Y+odPyq2ldl3VXZME4WqLrVyb3XZHhiM7Qr8NbRpgsxyDIQemM7QSeBsqz6/ez2unlbIKb24Pk2wbp5jdCfYck+wqN0uwbRVVU0qaSR8+ZcJOJSMnJ/Fg4yc4ApMl9fEDV+G7RtEW1UzXxS4umOc7fliH8q5/qeSfTgB7c6Vp1yrLcWNtIHBVg0SnIPasTqsStsaC7EhOFQ27gueuAcY/WkZNTvUGGXT0PoBLIfz+Vf/ALVkUMkmOkkvCHW01i2l1Cx0e6j8jcr+ZJjzYmfJbaSGUnofmB5PQ5rVPoOrTSWrSGHdHH+/mk2zyTYBG35lAUnPUccEYGch3HFqejOyteTXnnSNI8rWYbJPRcKwPAA7VttPEjNqdvp93ahXuPwSwyb1B5OGBAZTgE9D9a2xVL0UzGhNNco2qOt/Gh3xPM2xoDt24RUAA6n5s55IrG8ltNUnW1ngD25fyopv4lYqSGUg9PlI7EFehFWHjrTLULmC1EZaIzTMSYIUALu2O2enXqeBTAUjWIZ9HuTa3JlvomVXBaOSUBfcmQBTu7Hrxjpis4op3uPhoYZZndBKi+XsUKe25mIYDrkMeKtOm/EXepXF5c2MtoixLBGsxUs3JZj8pIxyB17Go2zgjnaCAtKrQ6jcYWBiuYxvXkjkAAgcYyQKWUUxZRUtm3S7GfSL/fdyIwu1CZUECNlyQue+cnk45GO+Kn85xTV9ItWjdG84xuoDI0zMMgghhknDAjII5rDSpJntily2+aFzE74xvI/i+4wax8jH1+SLI0lQ9NRpAstW9IL/AII7LKB1/wCSj81HrUnTa/tReWzRbijZDI4GdjA5Vh7ggGq4TcJWSzXorBNPSzLlpbUCFweuR0P0I5FURYXdp7tABqDysblmG0ysCRtf6DAHoAMcdbhM6PcbbgmyvwgWO5XhJfbng8/wnn09agtXs9QtDJqt7b2cEQH/AFkkExIfGAJSpUbcDg8njHPFbZvvG4lGWLaGttMs8KyKCueCjdVPQg/ettNZCLWdpsjyZMeYQPwt03fTGAfoKdetZ2ZGgojupbC5ivYAT5XEiD+OM/iH1/iHuMd6QkDkkADk5NbNPtrrU3IsocQgZ+Kl4jP/AG92+3HvTQTvwmCd2i4XccOp6ZJGjq0VxEdjryORww/Q1HeCluDoMc99OlxdzyySTTRrtV23kDA5xwAPtTOCK90exutJW6aSSSJnsJioTLEcxjsCDyoPY98GpK1vbS2sIobERI6qNttK/lP75B5z/f8AOtZuGiXM934huJ47J57eyHkQurqAZCMyHk84G1c+zCn1xqk9su+XTnRMgB2niUZP1aoS71LRLdkMd/FpV3PIW8m4maMOxPzYUMA5yeq55NNZ5td3M9praNG4ykUukSyhfqeDQBYn1yK3UyanbT2cPG2ZwHRs+6E4++K2HXLF4t8BnnB6CG3kfd9MDFQXh278V3Fz5Wr2Vm1srhTIsLRArjllBYnrwAV+9WFNE02M5htEiP8A8OU//OKAK9qIvLu+F1a2F6F7gQeW54xyfOXP5ZpuugarrN1u1Bp7KCMjYTPvkJweVyCV4OM7vtVyt7ZLcMEeQhjnDyM+Ppk1hd29zKU+Hu/h1H4wIgxb6Z6flQAy1FJLezt1jvpBIsy7N/LTHkbDjn3z7c5Gai76DV7t7WKNLuOa2dWE58oox7ksDnHQHC+vHpJzaTdfFC7h1KVp1XaguIkdEz1wFCkE9zmmkD6m981nqd/HFJgvEtrDsEyd8MxY8cZHuOeaWUlFWwJHUr4w7ba2USXso/doOij+dvRR+vQU1s7e60iAxwBr5PxsGKrIzHJZs9DknPOMU9tbKC2LtEnzyEGR2JZnI6ZJ5OKcYrHLPJu46GojG1wFNkVje/FHhIZIGAz6l/w7ffPb1p3YWxtLVImcyPyzuerseSfzNOMUp60mTK5r0mgpDS0VWSYSRRyxskiKysMMpGQRTBtF09givb74oyCsLOxjGOnyE44+lSVGalNrTCik6jaNpd0IJObaUn4dz0A/kbtkdvUfQ1HeXLbzQW1iPNaTIitT+Lj0PZR3zkDPbpVz1i9tY0+Dkge7muBtFpGAWcepB6L6k4H3xWPhrQxpEDSTN5l5L/mPuLbFySsakgEqucAnk9Tya04U5bM8sK7f4N9O8NLkS6sy3DhgyQID5SEcjOfxHPc8dOBViAGKaSSagzHyILdVzw0kpyfsF/vTmHzREvn7fMx82zpn2zWpJIdJLRjc20N1A0NxEksTjDI4yDTC78P6dewmC7jlliyDsaZyARyCOeMVJCWMyNGHUyKAWUHkA9MisxzUkkPpvh6z0+5WaAykR7vKjcgrFu2htvGedo6k96l8UtFACYGc0tFIelAC5HrRULqFnPBM19BqTQHcP3bgGNyeAp+pIGRg9PpUnZJOlrGt26vMB87IMAn2oA3GovWHAutNVP8ANa54H+3Y279P7VJuwQEsQABkk9qgtLZtT1CXVm3fDgGGyBGMpxuf/kw49VUHvVWaSUGStkwOlLRRXPQ4UlLSUMApCcAmqr4i8d6Ro0j24Zrq8TrFDghT6M3Qf1rmWveMNZ1w7Z7g29vni3tyVX7nq39PatvH4GbN7VIy5uZixeN2zq3iHxppGhqySTfE3WOLeAhmz/u7L96od7+07V7jItba2t03dcF22/fgH3wfpVHCgAcBRQSDwDXXxfpuCC9XZnNyc/LJ/wBUdI8P+PVt7O5EOhr8RnzJGF4Pn9S7PyT6dfQCrX4Z8daTr8q28ZktrpgSIZwAWx/KQcH+vtXCyAcZAOOlLnJHUEHII7H1q18GNbBfqUrXh6bB5rLtXCdA8d61o5WNpzeWoPMVwct74fqPvkV1rw14n03xFAXsZCJUA8yCTh0+3ce9YcvHni3o6GHlY82tmPiaU2C22pRwSO8Uqo8kYBOxmAIYdSvOeOhA96nR0o4PB5ozVJoFopNw9awmmjgiaWaRY41GWdzgAe5NAGymmpajbaZavc3sojjX2JZj2CqOWJ7AZNRd3rM92ix6FGskkhISWUEKQOrAdWAyOenpmndjo6Q3K3l3NLd3oTYJpSMIM5IVRgL9cZPGSaAG0Vtd6teR3epRm3soSHt7NiNzOP45MemeF7dTzjE4eBRxULq+oztex6TpjKL2VPMkkPIt4s4Ln/cc4UHryeimobSVsDDUU/xu7exLn/D7c4ulX/XcjIjJ/lAIJx1yB0yKlkUBQF4A6AU20yxh06zS1twdiZ5Y5ZiTkknuSead1zsk3OVjpBRRRSEhSUtJQwPNOaAOp596Mc0Ensf1r2kvfEeVhvtIOejdPzpMVkhCSK+1WKno65B9iO4od97MxRVyc4XoPoOwqU5J1RDUGrsxooopioSnFjeXNhdxXVlM8NxGcrIh5+nuPatFAIJ+nXNRJJr5aHg5J3HZ3TwL4ti8SWbrKBHfwD99GOhHZl9v6GpTVNQuB5lppEUdxqG3OHbEcQPRnP54A5P05rnHgHwXqv8AiKahqHxFhbCJgvlybZJN3bjlR37HOK6va20NrCIoIljQdlH6n1NcPNGMZtQfh6PjynLGnNekVaWOrm323F+kDty7QjzGz7F+APYLRLpem2Cy6hqEkty0f7xpbqQybMd1X8K/8QKlbu5gs7aS4uZVihjXc7seAKilWTWp4JpYXi0+IiWNJRtaZ+xZeoUdQDyT1AwM1Fw40eF2R7+5jKXFxghT1jj/AIU9sDkj1JqSJwM0jMqIXchVAySTgCoMalPrKhdHdo7Rshr8qPm7fugev/cRt9M0spKKtgb9R1GdpnstKjEl2AN8kgPlQg92Pc4zhRz0zgHNZaXpsdgkn7x5p5X3zTyY3SN0ycdBjgDoKdW8CQxLGg4Hqck+5J6n3rbWHJkc/wDg6QUUUVUSFFFFABSUtJQwPNTcKBSUUV7WOjyeX7hD0pKKKdCIKWiiggK6N+yKwtLl7y6uLeOSeBlETuuSmc9P/NFFZeZ+0zbwP30dXH9qWiiuMd8hI1Fz4luFuAJFtreNoVbojMW3ED1+Uc9fzNTI6miigCD16NbrVdKs7hfMtpWlaSJvwuVTIyO4BPQ8VKx8DaOAOAKKKw8n7hkZ0UUVQMFFFFABRRRQAUlFFDA//9k="/>
          <p:cNvSpPr>
            <a:spLocks noChangeAspect="1" noChangeArrowheads="1"/>
          </p:cNvSpPr>
          <p:nvPr/>
        </p:nvSpPr>
        <p:spPr bwMode="auto">
          <a:xfrm>
            <a:off x="63500" y="-420688"/>
            <a:ext cx="1009650" cy="8477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A"/>
          </a:p>
        </p:txBody>
      </p:sp>
      <p:pic>
        <p:nvPicPr>
          <p:cNvPr id="5" name="4 Imagen" descr="images[2]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4293096"/>
            <a:ext cx="3041692" cy="2376264"/>
          </a:xfrm>
          <a:prstGeom prst="rect">
            <a:avLst/>
          </a:prstGeom>
        </p:spPr>
      </p:pic>
      <p:pic>
        <p:nvPicPr>
          <p:cNvPr id="6" name="5 Imagen" descr="images[2]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6" y="4285516"/>
            <a:ext cx="2664296" cy="2383844"/>
          </a:xfrm>
          <a:prstGeom prst="rect">
            <a:avLst/>
          </a:prstGeom>
        </p:spPr>
      </p:pic>
      <p:pic>
        <p:nvPicPr>
          <p:cNvPr id="7" name="6 Imagen" descr="images[8]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11498" y="4293096"/>
            <a:ext cx="2972669" cy="2304256"/>
          </a:xfrm>
          <a:prstGeom prst="rect">
            <a:avLst/>
          </a:prstGeom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écnico">
  <a:themeElements>
    <a:clrScheme name="Técnico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Aspecto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Técnic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693</TotalTime>
  <Words>360</Words>
  <Application>Microsoft Office PowerPoint</Application>
  <PresentationFormat>Presentación en pantalla (4:3)</PresentationFormat>
  <Paragraphs>64</Paragraphs>
  <Slides>14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5" baseType="lpstr">
      <vt:lpstr>Técnico</vt:lpstr>
      <vt:lpstr>UNIVERSIDAD AUTONOMA DE CHIRIQUI FACULTAD DE MEDICINA ESCUELA DE EMERGENCIA MEDICA   SUBJECT: SCIENTIFIC ENGLISH  ABREVATION: 120B  INSTRUCTOR: MARISOL BARRAZA .M.S.C.  GROUP PRESENTATION PROJECT: HEART ATTACK  STUDENTS: LEZCANO HESLIN  4-763-101                    CARRERA MAKIR 4-767-1900                      BLAndford JOSÉ   1-730-867                        BLANdford AZRIEL 1-730-868  DATE: NOVEMBER 15 </vt:lpstr>
      <vt:lpstr>TABLE OF CONTENT</vt:lpstr>
      <vt:lpstr>GLOSSARY</vt:lpstr>
      <vt:lpstr>Heart Attack Definition</vt:lpstr>
      <vt:lpstr>Cause of a Heart Attack</vt:lpstr>
      <vt:lpstr>Treatment for a heart attack </vt:lpstr>
      <vt:lpstr>Signs and symptoms of a heart attack</vt:lpstr>
      <vt:lpstr>First aid for a heart attack</vt:lpstr>
      <vt:lpstr>C.P.R</vt:lpstr>
      <vt:lpstr>Equipment and medication for a heart attack</vt:lpstr>
      <vt:lpstr>Suggestions and preventions for a heart attack</vt:lpstr>
      <vt:lpstr>Presentación de PowerPoint</vt:lpstr>
      <vt:lpstr>Bibliography </vt:lpstr>
      <vt:lpstr>THANKS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UNIVERSIDAD AUTONOMA DE CHIRIQUI FACULTAD DE MEDICINA ESCUELA DE EMERGENCIA MEDICA   SUBJECT:</dc:title>
  <dc:creator>Yaritza</dc:creator>
  <cp:lastModifiedBy>Marisol Barraza</cp:lastModifiedBy>
  <cp:revision>135</cp:revision>
  <dcterms:created xsi:type="dcterms:W3CDTF">2011-11-11T13:53:24Z</dcterms:created>
  <dcterms:modified xsi:type="dcterms:W3CDTF">2011-11-22T14:28:20Z</dcterms:modified>
</cp:coreProperties>
</file>