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76" r:id="rId2"/>
    <p:sldId id="272" r:id="rId3"/>
    <p:sldId id="273" r:id="rId4"/>
    <p:sldId id="260" r:id="rId5"/>
    <p:sldId id="257" r:id="rId6"/>
    <p:sldId id="264" r:id="rId7"/>
    <p:sldId id="270" r:id="rId8"/>
    <p:sldId id="258" r:id="rId9"/>
    <p:sldId id="262" r:id="rId10"/>
    <p:sldId id="265" r:id="rId11"/>
    <p:sldId id="267" r:id="rId12"/>
    <p:sldId id="268" r:id="rId13"/>
    <p:sldId id="269" r:id="rId14"/>
    <p:sldId id="277" r:id="rId15"/>
    <p:sldId id="274" r:id="rId16"/>
    <p:sldId id="278" r:id="rId17"/>
    <p:sldId id="266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94" autoAdjust="0"/>
    <p:restoredTop sz="94624" autoAdjust="0"/>
  </p:normalViewPr>
  <p:slideViewPr>
    <p:cSldViewPr>
      <p:cViewPr>
        <p:scale>
          <a:sx n="82" d="100"/>
          <a:sy n="82" d="100"/>
        </p:scale>
        <p:origin x="-9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972CC-1864-4B72-AF63-CBACBC522BDA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D1538-E2B0-448B-894B-8100298DA8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370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D1538-E2B0-448B-894B-8100298DA8B6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0002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D1538-E2B0-448B-894B-8100298DA8B6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911B-C137-48A4-9286-6EDCC7C49805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FB34-756A-497E-A4F4-2309052274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911B-C137-48A4-9286-6EDCC7C49805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FB34-756A-497E-A4F4-2309052274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911B-C137-48A4-9286-6EDCC7C49805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FB34-756A-497E-A4F4-2309052274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911B-C137-48A4-9286-6EDCC7C49805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FB34-756A-497E-A4F4-2309052274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911B-C137-48A4-9286-6EDCC7C49805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FB34-756A-497E-A4F4-2309052274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911B-C137-48A4-9286-6EDCC7C49805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FB34-756A-497E-A4F4-2309052274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911B-C137-48A4-9286-6EDCC7C49805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FB34-756A-497E-A4F4-2309052274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911B-C137-48A4-9286-6EDCC7C49805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FB34-756A-497E-A4F4-2309052274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911B-C137-48A4-9286-6EDCC7C49805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FB34-756A-497E-A4F4-2309052274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911B-C137-48A4-9286-6EDCC7C49805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FB34-756A-497E-A4F4-2309052274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911B-C137-48A4-9286-6EDCC7C49805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63FB34-756A-497E-A4F4-23090522748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FD911B-C137-48A4-9286-6EDCC7C49805}" type="datetimeFigureOut">
              <a:rPr lang="es-ES" smtClean="0"/>
              <a:pPr/>
              <a:t>15/11/2011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63FB34-756A-497E-A4F4-23090522748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spire\Videos\How%20To%20Perform%20the%20Heimlich%20Maneuver%20(Abdominal%20Thrusts).wmv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lm.nih.gov/medlineplus/ency/article/000067.htm" TargetMode="External"/><Relationship Id="rId2" Type="http://schemas.openxmlformats.org/officeDocument/2006/relationships/hyperlink" Target="http://en.wikibooks.org/wiki/First_Aid/Obstructed_Airwa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pub.com/content/medical/10669c/css/10669-c_88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5823520"/>
          </a:xfrm>
        </p:spPr>
        <p:txBody>
          <a:bodyPr>
            <a:noAutofit/>
          </a:bodyPr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UNIVERSIDAD AUTONOMA DE CHIRIQUI</a:t>
            </a:r>
            <a:b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FACULTY OF MEDICINE</a:t>
            </a:r>
            <a:b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EMERGENCY MEDICAL SCHOOL</a:t>
            </a:r>
            <a:b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SUBJECT:</a:t>
            </a:r>
            <a:b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SCIENTIFIC ENGLISH</a:t>
            </a:r>
            <a:b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ABBREVIATION:</a:t>
            </a:r>
            <a:b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120B</a:t>
            </a:r>
            <a:b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INSTRUCTOR: </a:t>
            </a:r>
            <a:b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MARISOL BARRAZA </a:t>
            </a:r>
            <a:r>
              <a:rPr lang="es-ES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M.Sc.</a:t>
            </a:r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GROUP MEMBERS:</a:t>
            </a:r>
            <a:b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ANIELKA, JARAMILLO </a:t>
            </a:r>
            <a:b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ID; 4-761-328</a:t>
            </a:r>
            <a:b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PATRICIO, LIZONDRO</a:t>
            </a:r>
            <a:b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ID;4-776-439</a:t>
            </a:r>
            <a:b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ZULLIRETH, QUINTERO</a:t>
            </a:r>
            <a:b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ID: 4-763-849</a:t>
            </a:r>
            <a:b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GROUP PROJEC: </a:t>
            </a:r>
            <a:b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OBSTRUCTION IN THE AIRWAY</a:t>
            </a:r>
            <a:b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DATE:</a:t>
            </a:r>
            <a:b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NOVEMBER 14, 2011</a:t>
            </a:r>
            <a:endParaRPr lang="es-PA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49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620688"/>
            <a:ext cx="8229600" cy="736602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>
                <a:latin typeface="Arial" pitchFamily="34" charset="0"/>
                <a:cs typeface="Arial" pitchFamily="34" charset="0"/>
              </a:rPr>
              <a:t>CAUSES OF OBSTRUCTION IN THE AIRWAY 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38912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Upper Airway: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ongue (due to unconsciousness)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oft tissue swelling.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lood, vomit.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irect injury.</a:t>
            </a:r>
          </a:p>
          <a:p>
            <a:pPr>
              <a:buFont typeface="Wingdings" pitchFamily="2" charset="2"/>
              <a:buChar char="q"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Larynx (voice box):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oreign material, direct injury, soft tissue swelling.</a:t>
            </a:r>
          </a:p>
          <a:p>
            <a:pPr>
              <a:buFont typeface="Wingdings" pitchFamily="2" charset="2"/>
              <a:buChar char="q"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Lower Airway: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ecretions, or edema blood.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Bronchospasm.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spiration of gastric contents.</a:t>
            </a:r>
          </a:p>
          <a:p>
            <a:endParaRPr lang="es-ES" dirty="0"/>
          </a:p>
        </p:txBody>
      </p:sp>
      <p:pic>
        <p:nvPicPr>
          <p:cNvPr id="6146" name="Picture 2" descr="http://www.georgiahealth.edu/pediatrics/allergy/rhino/images/fig3_1col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428736"/>
            <a:ext cx="2500330" cy="2000264"/>
          </a:xfrm>
          <a:prstGeom prst="rect">
            <a:avLst/>
          </a:prstGeom>
          <a:noFill/>
        </p:spPr>
      </p:pic>
      <p:pic>
        <p:nvPicPr>
          <p:cNvPr id="6148" name="Picture 4" descr="http://emssolutionsinc.files.wordpress.com/2009/12/lungs5c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4000504"/>
            <a:ext cx="2571768" cy="2857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782960"/>
          </a:xfrm>
        </p:spPr>
        <p:txBody>
          <a:bodyPr>
            <a:normAutofit/>
          </a:bodyPr>
          <a:lstStyle/>
          <a:p>
            <a:pPr algn="ctr"/>
            <a:r>
              <a:rPr lang="es-ES_tradnl" sz="4000" dirty="0" smtClean="0">
                <a:latin typeface="Arial" pitchFamily="34" charset="0"/>
                <a:cs typeface="Arial" pitchFamily="34" charset="0"/>
              </a:rPr>
              <a:t>FIRST AID TREATMENT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62836"/>
            <a:ext cx="8229600" cy="4389120"/>
          </a:xfrm>
        </p:spPr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If the person has a complete obstruction and is unable to speak or breathe, the Heimlich maneuver may be lifesaving.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Maintain a clear and open airway.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Monitor breathing and circulation.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Monitor  vital signs.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Cover the victim with a blanket.</a:t>
            </a:r>
          </a:p>
          <a:p>
            <a:endParaRPr lang="es-ES" dirty="0"/>
          </a:p>
        </p:txBody>
      </p:sp>
      <p:pic>
        <p:nvPicPr>
          <p:cNvPr id="4" name="Picture 2" descr="http://www.haworth21.karoo.net/Image2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064" y="3429000"/>
            <a:ext cx="3488456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_tradnl" sz="4000" dirty="0" smtClean="0">
                <a:latin typeface="Arial" pitchFamily="34" charset="0"/>
                <a:cs typeface="Arial" pitchFamily="34" charset="0"/>
              </a:rPr>
              <a:t>TREATMENT FOR INFANTS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38912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Hold the infant with the head in your hand, and the spine along your forearm and the head below the rest of the body.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Compress the chest 5 times.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Switch the infant to your other forearm.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Perform 5 back blows, keeping the infant's head below the rest of the body.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Continue until the obstruction is cleared, or the infant goes unconscious.</a:t>
            </a:r>
          </a:p>
          <a:p>
            <a:endParaRPr lang="es-ES" dirty="0"/>
          </a:p>
        </p:txBody>
      </p:sp>
      <p:pic>
        <p:nvPicPr>
          <p:cNvPr id="4098" name="Picture 2" descr="http://www.lib.uiowa.edu/hardin/simulation/images/babyan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857736"/>
            <a:ext cx="3500462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354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HEIMLICH MANEUVER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752528"/>
          </a:xfrm>
        </p:spPr>
        <p:txBody>
          <a:bodyPr>
            <a:normAutofit/>
          </a:bodyPr>
          <a:lstStyle/>
          <a:p>
            <a:r>
              <a:rPr lang="en-US" dirty="0" smtClean="0"/>
              <a:t>Stand behind the victim.</a:t>
            </a:r>
          </a:p>
          <a:p>
            <a:r>
              <a:rPr lang="en-US" dirty="0" smtClean="0"/>
              <a:t>Wrap your arms around the victim's waist.</a:t>
            </a:r>
          </a:p>
          <a:p>
            <a:r>
              <a:rPr lang="en-US" dirty="0" smtClean="0"/>
              <a:t>Make a fist with one hand and place the thumb side of the fist against the victim's abdomen.</a:t>
            </a:r>
          </a:p>
          <a:p>
            <a:r>
              <a:rPr lang="en-US" dirty="0" smtClean="0"/>
              <a:t>Grasp your fist with your other hand, with elbows out, and press your fist into the victim's abdomen with quick, upward thrusts.</a:t>
            </a:r>
          </a:p>
          <a:p>
            <a:r>
              <a:rPr lang="en-US" dirty="0" smtClean="0"/>
              <a:t>Repeat thrusts until foreign object is cleared or the victim becomes unconscious.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428604"/>
            <a:ext cx="8229600" cy="704104"/>
          </a:xfrm>
        </p:spPr>
        <p:txBody>
          <a:bodyPr>
            <a:normAutofit/>
          </a:bodyPr>
          <a:lstStyle/>
          <a:p>
            <a:pPr algn="ctr"/>
            <a:r>
              <a:rPr lang="es-ES_tradnl" sz="4000" dirty="0" smtClean="0">
                <a:latin typeface="Arial" pitchFamily="34" charset="0"/>
                <a:cs typeface="Arial" pitchFamily="34" charset="0"/>
              </a:rPr>
              <a:t>HEIMLICH MANEUVER 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>
              <a:buNone/>
            </a:pPr>
            <a:endParaRPr lang="es-ES" dirty="0"/>
          </a:p>
        </p:txBody>
      </p:sp>
      <p:pic>
        <p:nvPicPr>
          <p:cNvPr id="31746" name="Picture 2" descr="http://2.bp.blogspot.com/-D80z_8FHnxs/TpmAacFZKrI/AAAAAAAAA0k/briw8uaT2zo/s1600/heimlic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8286808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es-PA" sz="4000" dirty="0" smtClean="0">
                <a:latin typeface="Arial" pitchFamily="34" charset="0"/>
                <a:cs typeface="Arial" pitchFamily="34" charset="0"/>
              </a:rPr>
              <a:t>HEIMLICH MANEUVER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How To Perform the Heimlich Maneuver (Abdominal Thrusts)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04825" y="1654175"/>
            <a:ext cx="813435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58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5" name="4 Marcador de contenido" descr="thank-you-27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714356"/>
            <a:ext cx="8286808" cy="5030466"/>
          </a:xfrm>
        </p:spPr>
      </p:pic>
      <p:sp>
        <p:nvSpPr>
          <p:cNvPr id="32770" name="AutoShape 2" descr="http://img.whynotgif.com/thank-you/thank-you-27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BIBLIOGRAPHY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smtClean="0"/>
              <a:t>First Aid/Obstructed Airway: http://en.wikibooks.org/</a:t>
            </a:r>
            <a:endParaRPr lang="es-ES" sz="2400" dirty="0" smtClean="0"/>
          </a:p>
          <a:p>
            <a:pPr>
              <a:buNone/>
            </a:pPr>
            <a:r>
              <a:rPr lang="es-ES" sz="2400" b="1" dirty="0" smtClean="0">
                <a:latin typeface="Arial" pitchFamily="34" charset="0"/>
                <a:cs typeface="Arial" pitchFamily="34" charset="0"/>
                <a:hlinkClick r:id="rId2"/>
              </a:rPr>
              <a:t>http://en.wikibooks.org/wiki/First_Aid/Obstructed_Airway</a:t>
            </a:r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/>
              <a:t>Acute upper airway obstruction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hlinkClick r:id="rId3"/>
              </a:rPr>
              <a:t>http://www.nlm.nih.gov/medlineplus/ency/article/000067.htm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ES_tradnl" sz="2400" b="1" dirty="0" smtClean="0"/>
              <a:t> </a:t>
            </a:r>
            <a:r>
              <a:rPr lang="en-US" sz="2400" b="1" dirty="0" smtClean="0"/>
              <a:t>Complete and Partial airway obstruction </a:t>
            </a:r>
          </a:p>
          <a:p>
            <a:pPr lvl="1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  <a:hlinkClick r:id="rId4"/>
              </a:rPr>
              <a:t>http://www.tpub.com/content/medical/10669c/css/10669-c_88.htm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INDEX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marL="285750" lvl="0" indent="-285750">
              <a:buClrTx/>
              <a:buSzTx/>
              <a:buFont typeface="Wingdings" pitchFamily="2" charset="2"/>
              <a:buChar char="q"/>
            </a:pPr>
            <a:r>
              <a:rPr lang="es-ES" sz="2000" dirty="0">
                <a:solidFill>
                  <a:prstClr val="black"/>
                </a:solidFill>
                <a:latin typeface="Calibri"/>
              </a:rPr>
              <a:t>GLOSSARY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………………………………………………………………………….…........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1</a:t>
            </a:r>
          </a:p>
          <a:p>
            <a:pPr marL="285750" lvl="0" indent="-285750">
              <a:buClrTx/>
              <a:buSzTx/>
              <a:buFont typeface="Wingdings" pitchFamily="2" charset="2"/>
              <a:buChar char="q"/>
            </a:pPr>
            <a:r>
              <a:rPr lang="es-ES" sz="2000" dirty="0">
                <a:solidFill>
                  <a:prstClr val="black"/>
                </a:solidFill>
                <a:latin typeface="Calibri"/>
              </a:rPr>
              <a:t> OBSTRUCTION IN  THE AIRWAY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……………………………………………….…..2</a:t>
            </a:r>
          </a:p>
          <a:p>
            <a:pPr marL="285750" lvl="0" indent="-285750">
              <a:buClrTx/>
              <a:buSzTx/>
              <a:buFont typeface="Wingdings" pitchFamily="2" charset="2"/>
              <a:buChar char="q"/>
            </a:pPr>
            <a:r>
              <a:rPr lang="es-ES_tradnl" sz="2000" dirty="0" smtClean="0">
                <a:solidFill>
                  <a:prstClr val="black"/>
                </a:solidFill>
                <a:latin typeface="Calibri"/>
              </a:rPr>
              <a:t> OBSTRUCTED AIRWAY SIGNS AND SIPMTOMS………………….……….…3</a:t>
            </a:r>
            <a:endParaRPr lang="es-ES" sz="2000" dirty="0">
              <a:solidFill>
                <a:prstClr val="black"/>
              </a:solidFill>
              <a:latin typeface="Calibri"/>
            </a:endParaRPr>
          </a:p>
          <a:p>
            <a:pPr marL="285750" lvl="0" indent="-285750">
              <a:buClrTx/>
              <a:buSzTx/>
              <a:buFont typeface="Wingdings" pitchFamily="2" charset="2"/>
              <a:buChar char="q"/>
            </a:pP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INCOMPLETE 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OR PARTIAL OBSTRUCTION ……………………………………3.1</a:t>
            </a:r>
          </a:p>
          <a:p>
            <a:pPr marL="285750" lvl="0" indent="-285750">
              <a:buClrTx/>
              <a:buSzTx/>
              <a:buFont typeface="Wingdings" pitchFamily="2" charset="2"/>
              <a:buChar char="q"/>
            </a:pPr>
            <a:r>
              <a:rPr lang="es-ES" sz="2000" dirty="0">
                <a:solidFill>
                  <a:prstClr val="black"/>
                </a:solidFill>
                <a:latin typeface="Calibri"/>
              </a:rPr>
              <a:t> COMPLETE OR TOTAL OBSTRUCTION………………………………………....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3.2</a:t>
            </a:r>
          </a:p>
          <a:p>
            <a:pPr marL="285750" lvl="0" indent="-285750">
              <a:buClrTx/>
              <a:buSzTx/>
              <a:buFont typeface="Wingdings" pitchFamily="2" charset="2"/>
              <a:buChar char="q"/>
            </a:pPr>
            <a:r>
              <a:rPr lang="es-ES_tradnl" sz="2000" dirty="0" smtClean="0">
                <a:solidFill>
                  <a:prstClr val="black"/>
                </a:solidFill>
                <a:latin typeface="Calibri"/>
              </a:rPr>
              <a:t> CONSCIOUS VICTIMS …………………………………………………………….…….3.4</a:t>
            </a:r>
          </a:p>
          <a:p>
            <a:pPr marL="285750" lvl="0" indent="-285750">
              <a:buClrTx/>
              <a:buSzTx/>
              <a:buFont typeface="Wingdings" pitchFamily="2" charset="2"/>
              <a:buChar char="q"/>
            </a:pPr>
            <a:r>
              <a:rPr lang="es-ES_tradnl" sz="2000" dirty="0" smtClean="0">
                <a:solidFill>
                  <a:prstClr val="black"/>
                </a:solidFill>
                <a:latin typeface="Calibri"/>
              </a:rPr>
              <a:t> UNCONSCIOUS VICTIMS ……………………………………………………….…….3.5</a:t>
            </a:r>
            <a:endParaRPr lang="es-ES" sz="2000" dirty="0">
              <a:solidFill>
                <a:prstClr val="black"/>
              </a:solidFill>
              <a:latin typeface="Calibri"/>
            </a:endParaRPr>
          </a:p>
          <a:p>
            <a:pPr marL="285750" lvl="0" indent="-285750">
              <a:buClrTx/>
              <a:buSzTx/>
              <a:buFont typeface="Wingdings" pitchFamily="2" charset="2"/>
              <a:buChar char="q"/>
            </a:pP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CAUSES……………………………………………………………………………………..….4</a:t>
            </a:r>
          </a:p>
          <a:p>
            <a:pPr marL="285750" lvl="0" indent="-285750">
              <a:buClrTx/>
              <a:buSzTx/>
              <a:buFont typeface="Wingdings" pitchFamily="2" charset="2"/>
              <a:buChar char="q"/>
            </a:pP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FIRST AID TREATMENT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………………………………………………………............5</a:t>
            </a:r>
          </a:p>
          <a:p>
            <a:pPr marL="285750" lvl="0" indent="-285750">
              <a:buClrTx/>
              <a:buSzTx/>
              <a:buFont typeface="Wingdings" pitchFamily="2" charset="2"/>
              <a:buChar char="q"/>
            </a:pPr>
            <a:r>
              <a:rPr lang="es-ES_tradnl" sz="2000" dirty="0" smtClean="0">
                <a:solidFill>
                  <a:prstClr val="black"/>
                </a:solidFill>
                <a:latin typeface="Calibri"/>
              </a:rPr>
              <a:t> TREATMENT FOR INFANT………………………………………………………………6</a:t>
            </a:r>
            <a:endParaRPr lang="es-ES" sz="2000" dirty="0">
              <a:solidFill>
                <a:prstClr val="black"/>
              </a:solidFill>
              <a:latin typeface="Calibri"/>
            </a:endParaRPr>
          </a:p>
          <a:p>
            <a:pPr marL="285750" lvl="0" indent="-285750">
              <a:buClrTx/>
              <a:buSzTx/>
              <a:buFont typeface="Wingdings" pitchFamily="2" charset="2"/>
              <a:buChar char="q"/>
            </a:pPr>
            <a:r>
              <a:rPr lang="es-ES" sz="2000" dirty="0">
                <a:solidFill>
                  <a:prstClr val="black"/>
                </a:solidFill>
                <a:latin typeface="Calibri"/>
              </a:rPr>
              <a:t>HEIMLICH MANEUVER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………………………….…………………………….…………7</a:t>
            </a:r>
            <a:endParaRPr lang="es-ES" sz="2000" dirty="0">
              <a:solidFill>
                <a:prstClr val="black"/>
              </a:solidFill>
              <a:latin typeface="Calibri"/>
            </a:endParaRPr>
          </a:p>
          <a:p>
            <a:pPr marL="285750" lvl="0" indent="-285750">
              <a:buClrTx/>
              <a:buSzTx/>
              <a:buFont typeface="Wingdings" pitchFamily="2" charset="2"/>
              <a:buChar char="q"/>
            </a:pPr>
            <a:r>
              <a:rPr lang="es-ES" sz="2000" dirty="0">
                <a:solidFill>
                  <a:prstClr val="black"/>
                </a:solidFill>
                <a:latin typeface="Calibri"/>
              </a:rPr>
              <a:t> BIBLIOGRAPHY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………………………………………………………………….............8</a:t>
            </a:r>
            <a:endParaRPr lang="es-ES" sz="20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08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GLOSSARY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lnSpcReduction="10000"/>
          </a:bodyPr>
          <a:lstStyle/>
          <a:p>
            <a:pPr marL="285750" lvl="0" indent="-285750">
              <a:buClrTx/>
              <a:buSzTx/>
              <a:buFont typeface="Wingdings" pitchFamily="2" charset="2"/>
              <a:buChar char="v"/>
            </a:pPr>
            <a:r>
              <a:rPr lang="es-E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AIRWAY OBSTRUCTIONS: OBSTRUCCIÓN DE LAS VÍAS RESPIRATORIAS.</a:t>
            </a:r>
          </a:p>
          <a:p>
            <a:pPr marL="285750" lvl="0" indent="-285750">
              <a:buClrTx/>
              <a:buSzTx/>
              <a:buFont typeface="Wingdings" pitchFamily="2" charset="2"/>
              <a:buChar char="v"/>
            </a:pPr>
            <a:r>
              <a:rPr lang="es-E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EMERGENCY TREATMENT: TRATAMIENTO DE EMERGENCIAS.</a:t>
            </a:r>
          </a:p>
          <a:p>
            <a:pPr marL="285750" lvl="0" indent="-285750">
              <a:buClrTx/>
              <a:buSzTx/>
              <a:buFont typeface="Wingdings" pitchFamily="2" charset="2"/>
              <a:buChar char="v"/>
            </a:pPr>
            <a:r>
              <a:rPr lang="es-E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MECHANICS OF HANDLING: MECÁNICAS DE MANEJO.</a:t>
            </a:r>
          </a:p>
          <a:p>
            <a:pPr marL="285750" lvl="0" indent="-285750">
              <a:buClrTx/>
              <a:buSzTx/>
              <a:buFont typeface="Wingdings" pitchFamily="2" charset="2"/>
              <a:buChar char="v"/>
            </a:pPr>
            <a:r>
              <a:rPr lang="es-E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EXCHANGE OF AIR: INTERCAMBIO DE AIRE.</a:t>
            </a:r>
          </a:p>
          <a:p>
            <a:pPr marL="285750" lvl="0" indent="-285750">
              <a:buClrTx/>
              <a:buSzTx/>
              <a:buFont typeface="Wingdings" pitchFamily="2" charset="2"/>
              <a:buChar char="v"/>
            </a:pPr>
            <a:r>
              <a:rPr lang="es-E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ENCOURAGE THE VICTIM: ANIMAR A LA VICTIMA.</a:t>
            </a:r>
          </a:p>
          <a:p>
            <a:pPr marL="285750" lvl="0" indent="-285750">
              <a:buClrTx/>
              <a:buSzTx/>
              <a:buFont typeface="Wingdings" pitchFamily="2" charset="2"/>
              <a:buChar char="v"/>
            </a:pPr>
            <a:r>
              <a:rPr lang="es-E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HEIMLICH MANEUVER: MANIOBRA DE HEIMLICH.</a:t>
            </a:r>
          </a:p>
          <a:p>
            <a:pPr marL="285750" lvl="0" indent="-285750">
              <a:buClrTx/>
              <a:buSzTx/>
              <a:buFont typeface="Wingdings" pitchFamily="2" charset="2"/>
              <a:buChar char="v"/>
            </a:pPr>
            <a:r>
              <a:rPr lang="es-E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VICTIM´S WAIST: CINTURA DE LA VÍCTIMA.</a:t>
            </a:r>
          </a:p>
          <a:p>
            <a:pPr marL="285750" lvl="0" indent="-285750">
              <a:buClrTx/>
              <a:buSzTx/>
              <a:buFont typeface="Wingdings" pitchFamily="2" charset="2"/>
              <a:buChar char="v"/>
            </a:pPr>
            <a:r>
              <a:rPr lang="es-E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ABOVE THE NAVEL: ENCIMA DEL OMBLIGO.</a:t>
            </a:r>
          </a:p>
          <a:p>
            <a:pPr marL="285750" lvl="0" indent="-285750">
              <a:buClrTx/>
              <a:buSzTx/>
              <a:buFont typeface="Wingdings" pitchFamily="2" charset="2"/>
              <a:buChar char="v"/>
            </a:pPr>
            <a:r>
              <a:rPr lang="es-E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BREAST BONE: PUNTA INFERIOR DEL ESTERNÓN.</a:t>
            </a:r>
          </a:p>
          <a:p>
            <a:pPr marL="285750" lvl="0" indent="-285750">
              <a:buClrTx/>
              <a:buSzTx/>
              <a:buFont typeface="Wingdings" pitchFamily="2" charset="2"/>
              <a:buChar char="v"/>
            </a:pPr>
            <a:r>
              <a:rPr lang="es-E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ELBOWS OUT: CODOS HACIA FUERA.</a:t>
            </a:r>
          </a:p>
          <a:p>
            <a:pPr marL="285750" lvl="0" indent="-285750">
              <a:buClrTx/>
              <a:buSzTx/>
              <a:buFont typeface="Wingdings" pitchFamily="2" charset="2"/>
              <a:buChar char="v"/>
            </a:pPr>
            <a:r>
              <a:rPr lang="es-E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QUICK, UPWARD THRUSTS: COMPRESIONES RAPIDAS HACIA ARRIBA.</a:t>
            </a:r>
          </a:p>
          <a:p>
            <a:pPr marL="285750" lvl="0" indent="-285750">
              <a:buClrTx/>
              <a:buSzTx/>
              <a:buFont typeface="Wingdings" pitchFamily="2" charset="2"/>
              <a:buChar char="v"/>
            </a:pPr>
            <a:r>
              <a:rPr lang="es-E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FOREIGN OBJECT: OBJETO EXTRAÑO</a:t>
            </a:r>
            <a:r>
              <a:rPr lang="es-E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s-E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06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OBSTRUCTION IN THE AIRWAY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Is when something keeps the air from moving in and out of the airways  in your lungs.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Is a respiratory problem caused by increased resistance in the bronchioles that reduces the amount of air inhaled in each breath and the oxygen that reaches the pulmonary arteries. </a:t>
            </a:r>
          </a:p>
        </p:txBody>
      </p:sp>
      <p:sp>
        <p:nvSpPr>
          <p:cNvPr id="15362" name="AutoShape 2" descr="data:image/jpeg;base64,/9j/4AAQSkZJRgABAQAAAQABAAD/2wCEAAkGBhQRERUTExQTFRQVExcYGBgYGRgZGxsYGhUXGBgZGBccGyceGhskHRgVIC8hJCcpLCwsGh4xODAqNSYrLCkBCQoKDgwOGg8PGikgHyQ1NSwsKSksMCkpLCwxNCkuKSksKSksKSkpNSwsNSwpLCwpLCkpLCopLCwsLCwsKiwpLP/AABEIAMkA+wMBIgACEQEDEQH/xAAbAAEAAwEBAQEAAAAAAAAAAAAABAUGAwIBB//EAEkQAAIBAgQDBAUIBgkCBwEAAAECEQADBBIhMQVBURMiMmEGFXGBkRQjM0JyobGyUlNiktTwQ1SCosHR0uHiB8IWRGOTo/HyJP/EABkBAQADAQEAAAAAAAAAAAAAAAABAgMFBP/EACERAQEAAwABBAMBAAAAAAAAAAABAgMRURIhMUETIjIE/9oADAMBAAIRAxEAPwD9xpSlApSlApSlApSlApSuWKvZEZt8qk/AE0HWlRs139G3+83+ima7+jb/AHm/0UEmlVXEOJ3LIBNtWnNEMdwpaPBzAb4VBxPpSyYjsOyBOUNOfSD5ZJoNHSstxL0yew+V7Ajk2fusOoOSobf9Ro/of7//AAoNrSsvgvTB7olbEDqX0/JUlvSG6P6FSPK5/wAKC/pWf/8AEr/qlnpnI/7KjcQ9NTZtG41oQGCxnMljyEp5HXyoNTSsEv8A1TB/8uf/AHB/prrb/wCpU7WP/k/4UG4pWQX09J/oR+//AMKmYX0rZ/6NR7XP+ig0dKpbfHHIByJr+2T/ANlem42w0K2x/bP+iguKVSvx1h9RdfNv8UqLjPS02lLMiabDOZJ6AZKDSUrH4b0+ZzAse059v7tauzeDCRQdaUpQKUpQKUpQKUpQKUpQKjcS+hufYb8pqTUbiX0Nz7DflNBJpSlBB41HYOTuBK/bkZP70VS4nhQu4hbisym0FEgBgVIOmp9vWJmpvH8dlgaQkOxOwjwzGsDVtNe6BzFY3G8Su41soLLa5LtI6uRvO8be3eg2XyxNV7W0RyUxA3j/AAmqn0g9HxiEzIFF5csMNFfqpO0jk3uqAPRSw1sZRrEHrPmOlR7HoeBrnyHeV0P3UF1gUeygRrZEDXUEe8gwN6n2GD7W2Mjof5FUdrBYi19Hi3PQPDfm2rniuLX0E3Fw9wcxlKnruJoLy5fTYIQddJE6fsgkxUTEYC3cQ27qkq0sSgYZWB0IJEzqeWtVXGs1/DrdtMyqujW1iNIzTlGpEjnqKg4ThVtxm1+O1B2xfozhrAX6a4zmBmlPgIBPMzOgFVWF4dnuuuHDOqgHcN9qOonar48KzYd7ObfVGY6Bt4PQMMw95qLwLgV2y6vcCqoMznXccgRprt/nQQc+pHTkQQR7QalYXHkEBQWP6I1Pvq/4nwwXpzKO0DHQHR1AkEsPCTMA6Tp1qntM9tGW3BRjJTZgRp3Tv8fuoLOzbuhQbhSyp5swnz0qQnHsPazBcxjxNGrac2I0HsrJ38J8oGrkdZ8XsIq3s2FW2qBYCrExqdZn/ag48V9Ji30aBB95qjRM8uxkkk6/5dK9Y2WLHqfwmu9rw+5dPIkzQe8NdI0GgO/nX6NwQ9ysCi5RGn89Otb7gfgFBZ0pSgUpSgUpSgUpSgUpSgVG4l9Dc+w35TUmo3Evobn2G/KaCTXHE4gIpY+4dSdgPMmuprKcd42oTtDquosr+lIIzn26x0WT9agpfSTGm4/YAzLB7hHMwIHs2MfZqz4Rw9VHnH+VUHBbJZi7GWMmep3P3zWo4c0nKTE6e2evv1oIWN4cSwy3HTN0IgnSJBHkNaqRxDFW3KZwY3zIpMTGnXn8K1F2xJyt9UxNRsVw5GIOcZhsefvJ0IoK+9xWNLySCPpEnL7GUyQfiPOoV/CMRmsN2qgapM6fj7gTyq2Thq6hibsmeU+yRrUbFcBt6m1Kt5Mytt1kTQeOBYpVVkI+buHxEyMx0huk6b81E1CvYG5hnjdZgdCOQ8jUnh2DayIdSA7HUnMGJnSeu+hqYLV634CGTkrd6B08x5GY5RQe8IcwhwVDLBB5iNY6mqpODQ7K4cAaqrFjPLuj63uqyNy/BK2UQxuJX8FBP3VEt+kFy0+RrYUGPomYEQZkBiQTsDOp5zQaPEl0IIMZbQJBmDAYnloZyz5T0qux1hwDcXWATcA10nS5poZA1HlPtk4THdrae7buEN3t1tgyoJUOAupiSRPP4ei4UK2bJnhhoSBmBMroYPfy6jmN4oKc2rLQ7aBtCRuPKag4qwtq7mtM7IdwTJ9onpU/imByBbltVyOYdQZSTtk6QdI8xtMVT4i6EHaAFlWJGmaNNvZNB5x2Q5SHVpLCZjlqTO1ccM8qDzgD76kYnCJfXNabViCeWo/SHI+Y++ueFtZDqVz7achoTr15UFjefTKNxBJ051tuB+AVjMBg5R3O2Ux8DWz4H4BQWdKUoFKUoFKUoFKUoFKUoFRuJfQ3PsN+U1JqNxL6G59hvymg5cVMqE5O4U/Zgsw94Uj31gvTW8WvW5BE2/DyDZsrR7gtfoeOw3aIQDDAgqd4YGQfZ18iawvHuA4q5dVuxXKugyOWmWLEnNrvyIoOfCF27pBGw3n/AHirtb5Lyu31lOx8vI9D1qJwXhbMsu3ZtnKhY1lAGg8h1261cjBgkZiczTMDTunWTED7poMbxXj9y8+W2zKi6aCCTz8xrp1013rnheDSJzmRroW0981qjgbQaVCvPkpk7b5RGoGs85rt8n0lhkEwO8EBjQzG2w660FAOFka57/uLf719PCRqWS++u7F/vAq4uYmwNzdYg8lusNvsgR76+txOwOUCT4u7pA3k9Z+6gp7HBVBBWy8ggjxfGKnrmmIIMR7NedSreNBkpbttGxW5JPsBgadJrnY4uNjmV9BlMqT1YqdI9gNB44x6RLZhRoOZILf/AEKqeN2pyvoSwB09p2+6u3FsXo2gYEaiIPSR+iZO+xqCLufDr0QlfduP8vdQeVstYxRgwLllx7Ztlh5E6KKvXuZmC65LaZJ8kUa7c+nVBUTGATaYidNt5+bYj3aR76sLOFgKX8PeL6EyfrEmRCglo66AbUAIqW3BDEMJYa+NlZlHuUIP7QPKqH0g4eVK3B4XBDfaHOBpqCPeDVzhrRbtmTQIbjQ0+JuSmdQFU+/bSonGJbDEmNGVhBnTVCduZ19mtBTYO4EMxpsfMfztU1sBmXuayZB/ke2omBwmfIG7ouaKwiM3IEc55VfD0bxVg5rbo6/onux8dPvoONi4RZZGUghSNfZy8q1HA/AKojxVjadLtkgsjQywQTlJkxtEEzV7wPwUFnSlKBSlKBSlKBSlKBSlKBUbiX0Nz7DflNSajcS+hufYb8poJNfDX2lBQXzF8nl8os/vFCGj3R99dbOM7uYuO85AXTXwgAT0Gu2gJ6VEs2cxXKZZL7PdB3B3EidiBHvqtwot28E11yuZ2vAE6mA7BVTnoQCKDhi+O/JwQsMxadDsMqrMxpqCQOkeGqO7xW/cM52Wf0SR/enMfeaiW1NxlUsN9Z5STDdSdJjz3qzwWDLK3etwjDrLTruPD057UEa1hHY6sxJ6sZ/GrLh+AYkgXXEDWHbl76+4lwq2nDorFQxgCFkjbXUxzPOvt63lvoQLz2ncLpJFwFogsTtMc4oOa2nJcq+YoBmYhWInQd7xffXtse4UC5OXlm76/fLr7QxjpXnHYYpeXKot52KFQdQuh7yrpGjHfSvnFvSBe1Fm3aLmQImI10EwZPXptrQSbDZwRJ8OZZbNHdPcJ3ZSNQeYB5iodu1kNy0ZAbK6z5GGB8xqKkYJ8wlNCrbaGCDmidonX/8ARrnxRgtxSCIJVx7HBkf3V95NBZBZtBv2WE+fzcae81Jv49uzYQoAIEneHRmdQZiWgAabt1FQ3QlVtg6ZwJ82dVE/umrOzhSWDaHKFOUiO+wXJrBiMp16kHlQduG2iBknvNmL9AWGVRmAIzDQQInvHYCs/izGEPJezUDrpc39kyNfOrqzdJK51IIMr3ZUMDcUBDqR9bn3QF0GaDC4tgvmcUQTo7wOgLoYjyIc/wBo0Fb6NcIu3cjIVVVcFidYAJJCpsSZ3O2vlWw4tjIkaZRvJABME6nkAAST0B5xVR6DXlCMsjMAJE8oBkfGrDFNKoQoZmuNKlokdm2xg7EzEUEHHYXtLbMT4AxOYCcyg6BQYXKZH4TqTc8D8FZzG3GDMOya0OyYNmIKyFgFGXQllhSTB7qjnWj4H4KCzpSlApSlApSlApSlApSlAqNxL6G59hvympNRuJfQ3PsN+U0EmlKUGb4rZRrtx7jFRbCqMuUEkrmILEVRX+Cdot20pnsXDIpJANu5mPxzZoPLStTxnDR34zIzKtxT0Jyh1PJhIHmKqsGvzwJmVR7Wm7BGI18iCnn3aDDW2yPlIBKkqQV1BE7+eke+rW3JsKq28pDN3tpnbM2+3KrD0o9H+721tWJkFhHegmSIA1iZHsYdK44Gy0ZezZtiZlVXmA7R4oI7o2nUjagk8RLyuW3btQ6uJAC5gwaTHsjauGKsPe0DknOD81LGQZ8RAAEgGrH1YxgxhojmztzHUH8OVUXy7GYhilthbRXKnLCIImO8ZJny+6g98Qvmy5LibhByiczGdu6ugkgCSTziap7alW0PzltWLmZ+cLAss84XQ+ZNaThnBeyfObqveDDUmSqiJgNqTGbYaD7/ABxLhlsWWFu3FwAFWACltQRK+YImaCn4Njct5gobJ4pIiTzkcpA5foCu/ELwz27f1lIB56KGCk9JzRH7PnUK3iINmN7zqwHPLmAWfb3j7GFd71gjFA7gKp9xUf5ii0xtaYLLDqAHHPUKxWfLMw+FXLgIC8gKWLEkhYKqqKAW0HdB1P8AuM8cQVaCd7Vv7iNP8avUtKoXMEBLM06szFV1YAKTpAjXkOcURZxztW7RkWiozQGyKWDKvdAiGhYJEDeSTua4YtTcsYlY7pN4EHRlhGCac5In4VZjIDOe5IOukQNAT3gTlGYTrHwqJas966FeUbLcOYSSLgMQ06AGTttpyohTehltrzNcBC5SMw3JAt5Of6R7xPKAKvmZGZVYK0WrkqeUvbAJA1E66+Rqg9A3yO4YxmCxPPkI981f8UDIFe2E7TtspzbMvZsMpPTb2UHLiFz5lhq65D3iO+pK6BxGoIiGjSBPWrHgfgqqv4tb1u4QpV1tOSj6ZQRJdQNGnbNy57xVrwPwUFnSlKBSlKBSlKBSlKBSlKBUbiX0Nz7DflNSajcS+hufYb8poJNKUoKzjRk2k5NdDN9m2C5+8LVHcfPdcDldckyAQpttO/KUAnqRV9xR8j2XOwuZT5ZwVB+MfGqd7DWsTGozhshbYkkMBvrJUAjbUUHa3ZdhaBAbwr3i2YIVHaF20zNMaabqd6zXpEEw2ID5WKMVMAtJBnxazMj+9Wut4j5sNlZFJaQN9GIWCY7xIGkfW8qzXpLg2xOUM6hgScrCIB1ygjeDGse+ggYn0tRiAiXFEgmWaNDzEmB7qnJxfDgkk5xl5uSo65QT3T03iqF/Rxx9Un7BB+6Z+6oOL4Qw3zg/tIfxqKmTrRN6U4e0zFezV2hSVJkjpIBj3eVQeI4nttbudQJdmBIKqG1jTusZVAp3L9Zy5v5DcVgyXLcggiCQZ9g51cf+G7142pVl73zqgHMGJkF9tAmok8/2qStLj6UXhJa9iBcMBixyryWEbIo8lhR7qu72KX5UUy5Sqqp90KT92oqa1q1g1LpoEBEkCC5EqojcADO2p0AEnNWQwOJLXUY73bjEdYCGdepJUnzqL7NNfv7teJa9lMaIj+2CigfifdWivtCoSC304AEnMAxfLAMCcghiYmBFZ5GAYNrJsD4LJ29xrQ4QE22yi6WnX5xkRZAO86bzoDrNPpnn8o+F4cyBAUgdpcaSwhcpcrJLSxYsCSJ1BPSLW24zHQyLVsFoMNBYmC3iiovyaypVzcQGVMqATOZQIJknVlGoPirteRiwyu6l1Ky2VspBK6ciTJ09nSplZ1jeBI1y6MOTkjMpYTMSuntEEe/atdjSkgNlYi5IRjvIynfpnXXlWXsnsuJvpAkNJ2AcZ/xke6tfik7UXMrQSkq3QggjfoVFShT8SsI6M2bZQ1tw0nmGtsf2hoOTDXcVe8D8ArOHioi4lwC1cNthvKXe6cpR5jSWhDtpG0Vo+B+Cgs6UpQKUr5NB9pXya+0ClKUClfJr7QKjcS+hufYb8pqTUbiX0Nz7DflNBJpSlByxOHW4pVhIIg/z1qoeVXs8RbNxBoHAzyOWYAZlYCNavKUGUu4WzfIFvEtIPdR2ZgGjlJDbSN5rje4BiCRBDrB+vmX2APqPdWqxGBt3PGiN9pQahP6OWTspX7Luv4GKDOXOEYgAfNyehiI6+JvhVZfS8rCEuqOeXOF94IX8a2i+j4Gi3cQu+z9faK5twa+AcmKuT+2qMPuAMe+q3v00wy4y9jiMW7jqvftKPFqQWBlgASRsNTtrvVunGBbQWuz7xBIOeQ36TFyJkbmRtETXjiWJYAW7wFu9bIdWQkLcTND5eY37yHyOulUPGbz/ACe0tsjOEZFGknKez1J6kSWPIbCol8ov7ZSMz6c+kIuuLFskqvi/Ekz9ZiJPQBB1FV+AfLjcOp2W0Dvvncz90Vyw/oteX5y4AZzEgNLaQSTuDM6Qa98WVVfD4pDmChbd4aymvdJkbefmKy/Ljn/N662vR6cJa23FGOa3l+tZce/Lcj8RV8uV7DZzlz3QsSRJuBFSOjwRlnQHyrJ4TGi7as6zle4P3cpHxmPfWw9H1LpHcVQEdmKySwVRIzGBGXcjltzq/wAzjwb56cnDhvD7mrDPkYRkHcyr2twhly93Mw7MZpJAAJI2q3N4L2ZYic0wO9A0ZhI08Q661GRDdzZgSilhndgEiTqg8LCI1y9da6X8qWyq3F7l1SyKNB3kBHslgx9pqdbDJm/S28beIDW4PaJAIjRkukr7ofX2DpV7wnAXFtPncrnPdJIMLlAM8hmbMfKeVU/p3YhLLKAozRAgAZ1ECNt0NXuC4gr2xbJ7wBOokcwynz8Wnka0URMcFuWixAJyscoAGVlG6zuBpMe3yq74H4BVHj7rqboyA2ykqw0Zc4doYHulA2YaQRA3q84H4BQWdKUoFZ/0wxJRLILtbtPibaXnVihW2Q31wQUDOLaFgQYc6jetBXi5aDAggEHQg6gjoRQfmj8fuWb79jik7G0MabRvs1xXCJgXNvPnBfLce8geXI1GsVM4j6Z3yLq9pasOGwzqMofLabEYdLnat2mjDtYZWVI3BI7w3fyJIUZEhfCMogewRpsNq+nCr3u6ve8Wg732uvvoMu/pRdW8Sz2Pk641MOTlIMNhUvdobhuZRLMFAjmNTXLgvphcxN1V7TDWlyhhmBJvBsRftAWj2gGgtJqM3ecaAROuOFXKVyrlPKBGkRptyHwr4cIpg5VlTK6DQneOnuoPz236VX7di3dd0vuqY4sozIQ1o90OFcggCZBWQNoIkyr3ppic9y3bfC3DaXEP2oRiji1Yw93Kqi6YM3SpOYxod9K3K4ZQSQqgkyTAkkiCSetEwqgQFUASAAABB3086CIOJsbNu6tp7hdVbKhtyMy5pl3UQNt58qhY7i1023HyTECUbUthYGh1P/8ARV4BFR+JfRXPsN+U0EL1zd/qeJ/ewv8AEU9dXf6nif3sL/EVbUoKn11d/qeJ/ewv8RT11d/qeJ/ewv8AEVbUoKn11d/qeJ/ewv8AEU9dXf6nif3sL/EVbUoKn1zd/qeJ/ewv8RT1zd/qeJ/ewv8AEVbUoMV6XYy4yW7nya9b7O5qzthgMrqbbLIvncsvvArJ4q5ezW/mjzIHa2NfpWY/SnZlnl4T01/TfSbh5v4S/bHia02Xn3gJX+8BX5q1xjgrGItjMym4omd+9cQHTozAGPrba1ltncbPMenTJ2Xwn2cQQNVVXtLrLo2p0AJR2hspkdJrhxO8M5K5WGIs5GzBWnJJDDSJOciSDp5xWbs+mOJyhlwttu9JcMoUkyPInSB7q+8Pxd67ftC4U0LqFQc2EyTtyUQK5OnTtx2d5yOtcsbPLvwzAG1ntCcouKVA3ysMrb8wSmnSt1wlNGJVXyJdZQwkKwuR5zAE+6stftdmyHwyDtyykPJ5HQDbTStTwS6qtLnKDmBbkA6932d5j766+Lm/6bO+3w+Xbly483HDhSgAUa+ELdOUHud45VLQVzvzGlrawZeVIGttgYJ7jsuZtMoAMuNyScqnrXvAYEJEJrkALBAimGzDUjOTJMAbzrrrXZgWIUqbiagqNFECRIBykTpDE71bGceTK9VvEsMcTgc0DMFLaddLgg/d76pvR3AnEOpLQsrmAn6pkwOWaBM9TWlwqXLVx1VFyXmDIA2ig5c+sRIl2gbyBNZ7B3PkeLuKNsylV6hpG88j3fb7KsquOJWWXtJYkBCqqFE+EkZmO6yLh012FW/A/BVRieJpeW4Rv2Oo6EglCPIx+NW/A/BQWdKUoFKUoFKUoFKUoFKUoFRuJfQ3PsN+U1JqNxL6G59hvymgk0pSgUpSgUpSgUpSg+Gvy/FYf5KmJskN2fb6BQSQ+dLllgBqQVZUPtnYGv1Gsp6TYAG44O16yB7ChImesPbP9iq1phlx+PcLsi3iXULIW64URIADmN+grQYsEX0cagOpOm2orjxXh/ZYjMCCHAadu/s420MzI86urloXLbHQGBoKrcXu175MeO/pXhyrWWH1Tl8u+t1PxAq8wTd8FekjeNDmTT+d6rLuGbF2CFIzdnmTqLltkZl+Icjycdan8IxC3bSMuspsN8ygKw9sZf3j0q/Hhyv0u8VjgXVLgLgAsxhgohVfux4tGOpPlXBcdca2vd3QiAIAMNuqtqNlyg6MROulesTda5kyMB4pIWWH1lynbYj25a+4a1amcodioG4ZQJDLrEBpWe6JJ15TUs3o3i4LKCWtEMBETmUOykzBaCrctdKpPTHAMyDEiBDOhAkjs207wIHMGRyLT51pUZYa3kkCFKgQkZR4mO+mhG/lVbfVijWHXOLuYgrpC6h/FBYroRpJMGghYPDWEwpZZzPayiZPhBMActWJJ8+laLgfgr8+tXbqlsOwBNswWn6iyykT1BMETpA5V+g8D8AoLOlKUClKUClKUClKUClKUCo3Evobn2G/Kak1G4iPmrn2G/KaCTSoTcZsje4o9s189eWf1ifGgnUqD68s/rE+NPXln9YnxoJ1Kg+vLP6xPjT15Z/WJ8aCdSoPryz+sT409eWf1ifGgnVVcdsBuynbtCp9j23H45a7+vLP6xPjVfxvitprYyurMty2wA30dZ+6aDHekGABtTrmzZl/sqFuD2mA38muHAcQsQwny86ueIX1DyoDr2jtl66XYIJGh70dDIrNJhWtXGyKzJPdMHY6gHzA091Bd4UvbcgCMxz2/trOn9pcy/ComAv/ACfEFFYC3ei7aJ0ytJ0bprmRvKamYi72lsHZ1II3DTvI5aGuHFLAvWSBAfW4uh0ubOnsbcDbQdaDQ2ryhgSrZY7ygawxYFSP2HJGmoDHkTVheINxVYlYmLaaCFAku3kCNF67msxw7HZkUuGU5e8pBmYCtB/aXLv9ZPOrtuKq1s95O03EkoGYMpJZhr3gFMfaGtB1t8QL9nlHZ2mtC4G0yQD3rZJ01EGeXxro9tntWykBwBcQBs2oiVzRrmBOp3MVCa7bdiHay1vtEKhsxJVQs5/PchSIlQamWeI2STLgAwZ1kwsaD6mkAc/YaDPccwJuRibYiGggGSbbEEzpoVLEx+i37Na3gfgFU17FWglxEChWQ5ApkggGJEd0ksdJ2J6RV1wMdwUFnSlKBSlKBSlKBSlKBSlKBXwivtKCDe4WrGTXP1KnSrKlBW+pU6U9Sp0qypQVvqVOlPUqdKsqUFb6lTpT1KnSrKlBW+pU6U9Sp0qypQVvqVOlPUqdKsqUFb6lTpT1KnSrKlBW+pU6U9Sp0qyqPfx9tDDOikCYLAGJiY33oi3iL6lTpT1KnSvHEfSSxYfDo764l8luNQTlkEnkpOVZ/SdRzqVjeLWbJUXbtu2XnKGYKWgScoJkwImNqJcPUqdKm4ewFECueE4laup2lu5bdNe8rBl03kgxpzr0+OthO0LoLcA5ywCw0ZTmmIMiOsig70rliMUltSzsqqNyxAA1jUnQakV0mg+0pSgUpSgUpSgUpSgUpSgUpSgUpSgUpSgUpSgUpSgUpSgUpSgVhuMejF+/ji40tqFZHLHxSARoZEDNAAGw1kmtzXjnRns1TZOVirvos2Nt4klmtLdLW7QdGzotpy1u4pJBSb83dtR2e0aRcJxq5exPD7t6xiLdy1axK4j5i9lW4youjBMrBmtsRBOhWt+KD/Ci8nH5/iLFy/jr4s2rtu3ibWHRy9u5bR0ttda9cZsujMpSwAe/BLRlAJ9Lh3t2LnDb1l2Tt7QtZLd17TYZ7yObZuBSq9mO0tw0d1U61vjX1aJfm/FOGYp8HcsXkuOMGVW2+UscQe0TsroAkk27Pi/9Qk/Vr9CweLF1A6hwCTGdWRtGI1RwGG3MaiDzrof5+Feq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5364" name="AutoShape 4" descr="data:image/jpeg;base64,/9j/4AAQSkZJRgABAQAAAQABAAD/2wCEAAkGBhQRERUTExQTFRQVExcYGBgYGRgZGxsYGhUXGBgZGBccGyceGhskHRgVIC8hJCcpLCwsGh4xODAqNSYrLCkBCQoKDgwOGg8PGikgHyQ1NSwsKSksMCkpLCwxNCkuKSksKSksKSkpNSwsNSwpLCwpLCkpLCopLCwsLCwsKiwpLP/AABEIAMkA+wMBIgACEQEDEQH/xAAbAAEAAwEBAQEAAAAAAAAAAAAABAUGAwIBB//EAEkQAAIBAgQDBAUIBgkCBwEAAAECEQADBBIhMQVBURMiMmEGFXGBkRQjM0JyobGyUlNiktTwQ1SCosHR0uHiB8IWRGOTo/HyJP/EABkBAQADAQEAAAAAAAAAAAAAAAABAgMFBP/EACERAQEAAwABBAMBAAAAAAAAAAABAgMRURIhMUETIjIE/9oADAMBAAIRAxEAPwD9xpSlApSlApSlApSlApSuWKvZEZt8qk/AE0HWlRs139G3+83+ima7+jb/AHm/0UEmlVXEOJ3LIBNtWnNEMdwpaPBzAb4VBxPpSyYjsOyBOUNOfSD5ZJoNHSstxL0yew+V7Ajk2fusOoOSobf9Ro/of7//AAoNrSsvgvTB7olbEDqX0/JUlvSG6P6FSPK5/wAKC/pWf/8AEr/qlnpnI/7KjcQ9NTZtG41oQGCxnMljyEp5HXyoNTSsEv8A1TB/8uf/AHB/prrb/wCpU7WP/k/4UG4pWQX09J/oR+//AMKmYX0rZ/6NR7XP+ig0dKpbfHHIByJr+2T/ANlem42w0K2x/bP+iguKVSvx1h9RdfNv8UqLjPS02lLMiabDOZJ6AZKDSUrH4b0+ZzAse059v7tauzeDCRQdaUpQKUpQKUpQKUpQKUpQKjcS+hufYb8pqTUbiX0Nz7DflNBJpSlBB41HYOTuBK/bkZP70VS4nhQu4hbisym0FEgBgVIOmp9vWJmpvH8dlgaQkOxOwjwzGsDVtNe6BzFY3G8Su41soLLa5LtI6uRvO8be3eg2XyxNV7W0RyUxA3j/AAmqn0g9HxiEzIFF5csMNFfqpO0jk3uqAPRSw1sZRrEHrPmOlR7HoeBrnyHeV0P3UF1gUeygRrZEDXUEe8gwN6n2GD7W2Mjof5FUdrBYi19Hi3PQPDfm2rniuLX0E3Fw9wcxlKnruJoLy5fTYIQddJE6fsgkxUTEYC3cQ27qkq0sSgYZWB0IJEzqeWtVXGs1/DrdtMyqujW1iNIzTlGpEjnqKg4ThVtxm1+O1B2xfozhrAX6a4zmBmlPgIBPMzOgFVWF4dnuuuHDOqgHcN9qOonar48KzYd7ObfVGY6Bt4PQMMw95qLwLgV2y6vcCqoMznXccgRprt/nQQc+pHTkQQR7QalYXHkEBQWP6I1Pvq/4nwwXpzKO0DHQHR1AkEsPCTMA6Tp1qntM9tGW3BRjJTZgRp3Tv8fuoLOzbuhQbhSyp5swnz0qQnHsPazBcxjxNGrac2I0HsrJ38J8oGrkdZ8XsIq3s2FW2qBYCrExqdZn/ag48V9Ji30aBB95qjRM8uxkkk6/5dK9Y2WLHqfwmu9rw+5dPIkzQe8NdI0GgO/nX6NwQ9ysCi5RGn89Otb7gfgFBZ0pSgUpSgUpSgUpSgUpSgVG4l9Dc+w35TUmo3Evobn2G/KaCTXHE4gIpY+4dSdgPMmuprKcd42oTtDquosr+lIIzn26x0WT9agpfSTGm4/YAzLB7hHMwIHs2MfZqz4Rw9VHnH+VUHBbJZi7GWMmep3P3zWo4c0nKTE6e2evv1oIWN4cSwy3HTN0IgnSJBHkNaqRxDFW3KZwY3zIpMTGnXn8K1F2xJyt9UxNRsVw5GIOcZhsefvJ0IoK+9xWNLySCPpEnL7GUyQfiPOoV/CMRmsN2qgapM6fj7gTyq2Thq6hibsmeU+yRrUbFcBt6m1Kt5Mytt1kTQeOBYpVVkI+buHxEyMx0huk6b81E1CvYG5hnjdZgdCOQ8jUnh2DayIdSA7HUnMGJnSeu+hqYLV634CGTkrd6B08x5GY5RQe8IcwhwVDLBB5iNY6mqpODQ7K4cAaqrFjPLuj63uqyNy/BK2UQxuJX8FBP3VEt+kFy0+RrYUGPomYEQZkBiQTsDOp5zQaPEl0IIMZbQJBmDAYnloZyz5T0qux1hwDcXWATcA10nS5poZA1HlPtk4THdrae7buEN3t1tgyoJUOAupiSRPP4ei4UK2bJnhhoSBmBMroYPfy6jmN4oKc2rLQ7aBtCRuPKag4qwtq7mtM7IdwTJ9onpU/imByBbltVyOYdQZSTtk6QdI8xtMVT4i6EHaAFlWJGmaNNvZNB5x2Q5SHVpLCZjlqTO1ccM8qDzgD76kYnCJfXNabViCeWo/SHI+Y++ueFtZDqVz7achoTr15UFjefTKNxBJ051tuB+AVjMBg5R3O2Ux8DWz4H4BQWdKUoFKUoFKUoFKUoFKUoFRuJfQ3PsN+U1JqNxL6G59hvymg5cVMqE5O4U/Zgsw94Uj31gvTW8WvW5BE2/DyDZsrR7gtfoeOw3aIQDDAgqd4YGQfZ18iawvHuA4q5dVuxXKugyOWmWLEnNrvyIoOfCF27pBGw3n/AHirtb5Lyu31lOx8vI9D1qJwXhbMsu3ZtnKhY1lAGg8h1261cjBgkZiczTMDTunWTED7poMbxXj9y8+W2zKi6aCCTz8xrp1013rnheDSJzmRroW0981qjgbQaVCvPkpk7b5RGoGs85rt8n0lhkEwO8EBjQzG2w660FAOFka57/uLf719PCRqWS++u7F/vAq4uYmwNzdYg8lusNvsgR76+txOwOUCT4u7pA3k9Z+6gp7HBVBBWy8ggjxfGKnrmmIIMR7NedSreNBkpbttGxW5JPsBgadJrnY4uNjmV9BlMqT1YqdI9gNB44x6RLZhRoOZILf/AEKqeN2pyvoSwB09p2+6u3FsXo2gYEaiIPSR+iZO+xqCLufDr0QlfduP8vdQeVstYxRgwLllx7Ztlh5E6KKvXuZmC65LaZJ8kUa7c+nVBUTGATaYidNt5+bYj3aR76sLOFgKX8PeL6EyfrEmRCglo66AbUAIqW3BDEMJYa+NlZlHuUIP7QPKqH0g4eVK3B4XBDfaHOBpqCPeDVzhrRbtmTQIbjQ0+JuSmdQFU+/bSonGJbDEmNGVhBnTVCduZ19mtBTYO4EMxpsfMfztU1sBmXuayZB/ke2omBwmfIG7ouaKwiM3IEc55VfD0bxVg5rbo6/onux8dPvoONi4RZZGUghSNfZy8q1HA/AKojxVjadLtkgsjQywQTlJkxtEEzV7wPwUFnSlKBSlKBSlKBSlKBSlKBUbiX0Nz7DflNSajcS+hufYb8poJNfDX2lBQXzF8nl8os/vFCGj3R99dbOM7uYuO85AXTXwgAT0Gu2gJ6VEs2cxXKZZL7PdB3B3EidiBHvqtwot28E11yuZ2vAE6mA7BVTnoQCKDhi+O/JwQsMxadDsMqrMxpqCQOkeGqO7xW/cM52Wf0SR/enMfeaiW1NxlUsN9Z5STDdSdJjz3qzwWDLK3etwjDrLTruPD057UEa1hHY6sxJ6sZ/GrLh+AYkgXXEDWHbl76+4lwq2nDorFQxgCFkjbXUxzPOvt63lvoQLz2ncLpJFwFogsTtMc4oOa2nJcq+YoBmYhWInQd7xffXtse4UC5OXlm76/fLr7QxjpXnHYYpeXKot52KFQdQuh7yrpGjHfSvnFvSBe1Fm3aLmQImI10EwZPXptrQSbDZwRJ8OZZbNHdPcJ3ZSNQeYB5iodu1kNy0ZAbK6z5GGB8xqKkYJ8wlNCrbaGCDmidonX/8ARrnxRgtxSCIJVx7HBkf3V95NBZBZtBv2WE+fzcae81Jv49uzYQoAIEneHRmdQZiWgAabt1FQ3QlVtg6ZwJ82dVE/umrOzhSWDaHKFOUiO+wXJrBiMp16kHlQduG2iBknvNmL9AWGVRmAIzDQQInvHYCs/izGEPJezUDrpc39kyNfOrqzdJK51IIMr3ZUMDcUBDqR9bn3QF0GaDC4tgvmcUQTo7wOgLoYjyIc/wBo0Fb6NcIu3cjIVVVcFidYAJJCpsSZ3O2vlWw4tjIkaZRvJABME6nkAAST0B5xVR6DXlCMsjMAJE8oBkfGrDFNKoQoZmuNKlokdm2xg7EzEUEHHYXtLbMT4AxOYCcyg6BQYXKZH4TqTc8D8FZzG3GDMOya0OyYNmIKyFgFGXQllhSTB7qjnWj4H4KCzpSlApSlApSlApSlApSlAqNxL6G59hvympNRuJfQ3PsN+U0EmlKUGb4rZRrtx7jFRbCqMuUEkrmILEVRX+Cdot20pnsXDIpJANu5mPxzZoPLStTxnDR34zIzKtxT0Jyh1PJhIHmKqsGvzwJmVR7Wm7BGI18iCnn3aDDW2yPlIBKkqQV1BE7+eke+rW3JsKq28pDN3tpnbM2+3KrD0o9H+721tWJkFhHegmSIA1iZHsYdK44Gy0ZezZtiZlVXmA7R4oI7o2nUjagk8RLyuW3btQ6uJAC5gwaTHsjauGKsPe0DknOD81LGQZ8RAAEgGrH1YxgxhojmztzHUH8OVUXy7GYhilthbRXKnLCIImO8ZJny+6g98Qvmy5LibhByiczGdu6ugkgCSTziap7alW0PzltWLmZ+cLAss84XQ+ZNaThnBeyfObqveDDUmSqiJgNqTGbYaD7/ABxLhlsWWFu3FwAFWACltQRK+YImaCn4Njct5gobJ4pIiTzkcpA5foCu/ELwz27f1lIB56KGCk9JzRH7PnUK3iINmN7zqwHPLmAWfb3j7GFd71gjFA7gKp9xUf5ii0xtaYLLDqAHHPUKxWfLMw+FXLgIC8gKWLEkhYKqqKAW0HdB1P8AuM8cQVaCd7Vv7iNP8avUtKoXMEBLM06szFV1YAKTpAjXkOcURZxztW7RkWiozQGyKWDKvdAiGhYJEDeSTua4YtTcsYlY7pN4EHRlhGCac5In4VZjIDOe5IOukQNAT3gTlGYTrHwqJas966FeUbLcOYSSLgMQ06AGTttpyohTehltrzNcBC5SMw3JAt5Of6R7xPKAKvmZGZVYK0WrkqeUvbAJA1E66+Rqg9A3yO4YxmCxPPkI981f8UDIFe2E7TtspzbMvZsMpPTb2UHLiFz5lhq65D3iO+pK6BxGoIiGjSBPWrHgfgqqv4tb1u4QpV1tOSj6ZQRJdQNGnbNy57xVrwPwUFnSlKBSlKBSlKBSlKBSlKBUbiX0Nz7DflNSajcS+hufYb8poJNKUoKzjRk2k5NdDN9m2C5+8LVHcfPdcDldckyAQpttO/KUAnqRV9xR8j2XOwuZT5ZwVB+MfGqd7DWsTGozhshbYkkMBvrJUAjbUUHa3ZdhaBAbwr3i2YIVHaF20zNMaabqd6zXpEEw2ID5WKMVMAtJBnxazMj+9Wut4j5sNlZFJaQN9GIWCY7xIGkfW8qzXpLg2xOUM6hgScrCIB1ygjeDGse+ggYn0tRiAiXFEgmWaNDzEmB7qnJxfDgkk5xl5uSo65QT3T03iqF/Rxx9Un7BB+6Z+6oOL4Qw3zg/tIfxqKmTrRN6U4e0zFezV2hSVJkjpIBj3eVQeI4nttbudQJdmBIKqG1jTusZVAp3L9Zy5v5DcVgyXLcggiCQZ9g51cf+G7142pVl73zqgHMGJkF9tAmok8/2qStLj6UXhJa9iBcMBixyryWEbIo8lhR7qu72KX5UUy5Sqqp90KT92oqa1q1g1LpoEBEkCC5EqojcADO2p0AEnNWQwOJLXUY73bjEdYCGdepJUnzqL7NNfv7teJa9lMaIj+2CigfifdWivtCoSC304AEnMAxfLAMCcghiYmBFZ5GAYNrJsD4LJ29xrQ4QE22yi6WnX5xkRZAO86bzoDrNPpnn8o+F4cyBAUgdpcaSwhcpcrJLSxYsCSJ1BPSLW24zHQyLVsFoMNBYmC3iiovyaypVzcQGVMqATOZQIJknVlGoPirteRiwyu6l1Ky2VspBK6ciTJ09nSplZ1jeBI1y6MOTkjMpYTMSuntEEe/atdjSkgNlYi5IRjvIynfpnXXlWXsnsuJvpAkNJ2AcZ/xke6tfik7UXMrQSkq3QggjfoVFShT8SsI6M2bZQ1tw0nmGtsf2hoOTDXcVe8D8ArOHioi4lwC1cNthvKXe6cpR5jSWhDtpG0Vo+B+Cgs6UpQKUr5NB9pXya+0ClKUClfJr7QKjcS+hufYb8pqTUbiX0Nz7DflNBJpSlByxOHW4pVhIIg/z1qoeVXs8RbNxBoHAzyOWYAZlYCNavKUGUu4WzfIFvEtIPdR2ZgGjlJDbSN5rje4BiCRBDrB+vmX2APqPdWqxGBt3PGiN9pQahP6OWTspX7Luv4GKDOXOEYgAfNyehiI6+JvhVZfS8rCEuqOeXOF94IX8a2i+j4Gi3cQu+z9faK5twa+AcmKuT+2qMPuAMe+q3v00wy4y9jiMW7jqvftKPFqQWBlgASRsNTtrvVunGBbQWuz7xBIOeQ36TFyJkbmRtETXjiWJYAW7wFu9bIdWQkLcTND5eY37yHyOulUPGbz/ACe0tsjOEZFGknKez1J6kSWPIbCol8ov7ZSMz6c+kIuuLFskqvi/Ekz9ZiJPQBB1FV+AfLjcOp2W0Dvvncz90Vyw/oteX5y4AZzEgNLaQSTuDM6Qa98WVVfD4pDmChbd4aymvdJkbefmKy/Ljn/N662vR6cJa23FGOa3l+tZce/Lcj8RV8uV7DZzlz3QsSRJuBFSOjwRlnQHyrJ4TGi7as6zle4P3cpHxmPfWw9H1LpHcVQEdmKySwVRIzGBGXcjltzq/wAzjwb56cnDhvD7mrDPkYRkHcyr2twhly93Mw7MZpJAAJI2q3N4L2ZYic0wO9A0ZhI08Q661GRDdzZgSilhndgEiTqg8LCI1y9da6X8qWyq3F7l1SyKNB3kBHslgx9pqdbDJm/S28beIDW4PaJAIjRkukr7ofX2DpV7wnAXFtPncrnPdJIMLlAM8hmbMfKeVU/p3YhLLKAozRAgAZ1ECNt0NXuC4gr2xbJ7wBOokcwynz8Wnka0URMcFuWixAJyscoAGVlG6zuBpMe3yq74H4BVHj7rqboyA2ykqw0Zc4doYHulA2YaQRA3q84H4BQWdKUoFZ/0wxJRLILtbtPibaXnVihW2Q31wQUDOLaFgQYc6jetBXi5aDAggEHQg6gjoRQfmj8fuWb79jik7G0MabRvs1xXCJgXNvPnBfLce8geXI1GsVM4j6Z3yLq9pasOGwzqMofLabEYdLnat2mjDtYZWVI3BI7w3fyJIUZEhfCMogewRpsNq+nCr3u6ve8Wg732uvvoMu/pRdW8Sz2Pk641MOTlIMNhUvdobhuZRLMFAjmNTXLgvphcxN1V7TDWlyhhmBJvBsRftAWj2gGgtJqM3ecaAROuOFXKVyrlPKBGkRptyHwr4cIpg5VlTK6DQneOnuoPz236VX7di3dd0vuqY4sozIQ1o90OFcggCZBWQNoIkyr3ppic9y3bfC3DaXEP2oRiji1Yw93Kqi6YM3SpOYxod9K3K4ZQSQqgkyTAkkiCSetEwqgQFUASAAABB3086CIOJsbNu6tp7hdVbKhtyMy5pl3UQNt58qhY7i1023HyTECUbUthYGh1P/8ARV4BFR+JfRXPsN+U0EL1zd/qeJ/ewv8AEU9dXf6nif3sL/EVbUoKn11d/qeJ/ewv8RT11d/qeJ/ewv8AEVbUoKn11d/qeJ/ewv8AEU9dXf6nif3sL/EVbUoKn1zd/qeJ/ewv8RT1zd/qeJ/ewv8AEVbUoMV6XYy4yW7nya9b7O5qzthgMrqbbLIvncsvvArJ4q5ezW/mjzIHa2NfpWY/SnZlnl4T01/TfSbh5v4S/bHia02Xn3gJX+8BX5q1xjgrGItjMym4omd+9cQHTozAGPrba1ltncbPMenTJ2Xwn2cQQNVVXtLrLo2p0AJR2hspkdJrhxO8M5K5WGIs5GzBWnJJDDSJOciSDp5xWbs+mOJyhlwttu9JcMoUkyPInSB7q+8Pxd67ftC4U0LqFQc2EyTtyUQK5OnTtx2d5yOtcsbPLvwzAG1ntCcouKVA3ysMrb8wSmnSt1wlNGJVXyJdZQwkKwuR5zAE+6stftdmyHwyDtyykPJ5HQDbTStTwS6qtLnKDmBbkA6932d5j766+Lm/6bO+3w+Xbly483HDhSgAUa+ELdOUHud45VLQVzvzGlrawZeVIGttgYJ7jsuZtMoAMuNyScqnrXvAYEJEJrkALBAimGzDUjOTJMAbzrrrXZgWIUqbiagqNFECRIBykTpDE71bGceTK9VvEsMcTgc0DMFLaddLgg/d76pvR3AnEOpLQsrmAn6pkwOWaBM9TWlwqXLVx1VFyXmDIA2ig5c+sRIl2gbyBNZ7B3PkeLuKNsylV6hpG88j3fb7KsquOJWWXtJYkBCqqFE+EkZmO6yLh012FW/A/BVRieJpeW4Rv2Oo6EglCPIx+NW/A/BQWdKUoFKUoFKUoFKUoFKUoFRuJfQ3PsN+U1JqNxL6G59hvymgk0pSgUpSgUpSgUpSg+Gvy/FYf5KmJskN2fb6BQSQ+dLllgBqQVZUPtnYGv1Gsp6TYAG44O16yB7ChImesPbP9iq1phlx+PcLsi3iXULIW64URIADmN+grQYsEX0cagOpOm2orjxXh/ZYjMCCHAadu/s420MzI86urloXLbHQGBoKrcXu175MeO/pXhyrWWH1Tl8u+t1PxAq8wTd8FekjeNDmTT+d6rLuGbF2CFIzdnmTqLltkZl+Icjycdan8IxC3bSMuspsN8ygKw9sZf3j0q/Hhyv0u8VjgXVLgLgAsxhgohVfux4tGOpPlXBcdca2vd3QiAIAMNuqtqNlyg6MROulesTda5kyMB4pIWWH1lynbYj25a+4a1amcodioG4ZQJDLrEBpWe6JJ15TUs3o3i4LKCWtEMBETmUOykzBaCrctdKpPTHAMyDEiBDOhAkjs207wIHMGRyLT51pUZYa3kkCFKgQkZR4mO+mhG/lVbfVijWHXOLuYgrpC6h/FBYroRpJMGghYPDWEwpZZzPayiZPhBMActWJJ8+laLgfgr8+tXbqlsOwBNswWn6iyykT1BMETpA5V+g8D8AoLOlKUClKUClKUClKUClKUCo3Evobn2G/Kak1G4iPmrn2G/KaCTSoTcZsje4o9s189eWf1ifGgnUqD68s/rE+NPXln9YnxoJ1Kg+vLP6xPjT15Z/WJ8aCdSoPryz+sT409eWf1ifGgnVVcdsBuynbtCp9j23H45a7+vLP6xPjVfxvitprYyurMty2wA30dZ+6aDHekGABtTrmzZl/sqFuD2mA38muHAcQsQwny86ueIX1DyoDr2jtl66XYIJGh70dDIrNJhWtXGyKzJPdMHY6gHzA091Bd4UvbcgCMxz2/trOn9pcy/ComAv/ACfEFFYC3ei7aJ0ytJ0bprmRvKamYi72lsHZ1II3DTvI5aGuHFLAvWSBAfW4uh0ubOnsbcDbQdaDQ2ryhgSrZY7ygawxYFSP2HJGmoDHkTVheINxVYlYmLaaCFAku3kCNF67msxw7HZkUuGU5e8pBmYCtB/aXLv9ZPOrtuKq1s95O03EkoGYMpJZhr3gFMfaGtB1t8QL9nlHZ2mtC4G0yQD3rZJ01EGeXxro9tntWykBwBcQBs2oiVzRrmBOp3MVCa7bdiHay1vtEKhsxJVQs5/PchSIlQamWeI2STLgAwZ1kwsaD6mkAc/YaDPccwJuRibYiGggGSbbEEzpoVLEx+i37Na3gfgFU17FWglxEChWQ5ApkggGJEd0ksdJ2J6RV1wMdwUFnSlKBSlKBSlKBSlKBSlKBXwivtKCDe4WrGTXP1KnSrKlBW+pU6U9Sp0qypQVvqVOlPUqdKsqUFb6lTpT1KnSrKlBW+pU6U9Sp0qypQVvqVOlPUqdKsqUFb6lTpT1KnSrKlBW+pU6U9Sp0qyqPfx9tDDOikCYLAGJiY33oi3iL6lTpT1KnSvHEfSSxYfDo764l8luNQTlkEnkpOVZ/SdRzqVjeLWbJUXbtu2XnKGYKWgScoJkwImNqJcPUqdKm4ewFECueE4laup2lu5bdNe8rBl03kgxpzr0+OthO0LoLcA5ywCw0ZTmmIMiOsig70rliMUltSzsqqNyxAA1jUnQakV0mg+0pSgUpSgUpSgUpSgUpSgUpSgUpSgUpSgUpSgUpSgUpSgUpSgVhuMejF+/ji40tqFZHLHxSARoZEDNAAGw1kmtzXjnRns1TZOVirvos2Nt4klmtLdLW7QdGzotpy1u4pJBSb83dtR2e0aRcJxq5exPD7t6xiLdy1axK4j5i9lW4youjBMrBmtsRBOhWt+KD/Ci8nH5/iLFy/jr4s2rtu3ibWHRy9u5bR0ttda9cZsujMpSwAe/BLRlAJ9Lh3t2LnDb1l2Tt7QtZLd17TYZ7yObZuBSq9mO0tw0d1U61vjX1aJfm/FOGYp8HcsXkuOMGVW2+UscQe0TsroAkk27Pi/9Qk/Vr9CweLF1A6hwCTGdWRtGI1RwGG3MaiDzrof5+Feq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5366" name="AutoShape 6" descr="data:image/jpeg;base64,/9j/4AAQSkZJRgABAQAAAQABAAD/2wCEAAkGBhQRERUTExQTFRQVExcYGBgYGRgZGxsYGhUXGBgZGBccGyceGhskHRgVIC8hJCcpLCwsGh4xODAqNSYrLCkBCQoKDgwOGg8PGikgHyQ1NSwsKSksMCkpLCwxNCkuKSksKSksKSkpNSwsNSwpLCwpLCkpLCopLCwsLCwsKiwpLP/AABEIAMkA+wMBIgACEQEDEQH/xAAbAAEAAwEBAQEAAAAAAAAAAAAABAUGAwIBB//EAEkQAAIBAgQDBAUIBgkCBwEAAAECEQADBBIhMQVBURMiMmEGFXGBkRQjM0JyobGyUlNiktTwQ1SCosHR0uHiB8IWRGOTo/HyJP/EABkBAQADAQEAAAAAAAAAAAAAAAABAgMFBP/EACERAQEAAwABBAMBAAAAAAAAAAABAgMRURIhMUETIjIE/9oADAMBAAIRAxEAPwD9xpSlApSlApSlApSlApSuWKvZEZt8qk/AE0HWlRs139G3+83+ima7+jb/AHm/0UEmlVXEOJ3LIBNtWnNEMdwpaPBzAb4VBxPpSyYjsOyBOUNOfSD5ZJoNHSstxL0yew+V7Ajk2fusOoOSobf9Ro/of7//AAoNrSsvgvTB7olbEDqX0/JUlvSG6P6FSPK5/wAKC/pWf/8AEr/qlnpnI/7KjcQ9NTZtG41oQGCxnMljyEp5HXyoNTSsEv8A1TB/8uf/AHB/prrb/wCpU7WP/k/4UG4pWQX09J/oR+//AMKmYX0rZ/6NR7XP+ig0dKpbfHHIByJr+2T/ANlem42w0K2x/bP+iguKVSvx1h9RdfNv8UqLjPS02lLMiabDOZJ6AZKDSUrH4b0+ZzAse059v7tauzeDCRQdaUpQKUpQKUpQKUpQKUpQKjcS+hufYb8pqTUbiX0Nz7DflNBJpSlBB41HYOTuBK/bkZP70VS4nhQu4hbisym0FEgBgVIOmp9vWJmpvH8dlgaQkOxOwjwzGsDVtNe6BzFY3G8Su41soLLa5LtI6uRvO8be3eg2XyxNV7W0RyUxA3j/AAmqn0g9HxiEzIFF5csMNFfqpO0jk3uqAPRSw1sZRrEHrPmOlR7HoeBrnyHeV0P3UF1gUeygRrZEDXUEe8gwN6n2GD7W2Mjof5FUdrBYi19Hi3PQPDfm2rniuLX0E3Fw9wcxlKnruJoLy5fTYIQddJE6fsgkxUTEYC3cQ27qkq0sSgYZWB0IJEzqeWtVXGs1/DrdtMyqujW1iNIzTlGpEjnqKg4ThVtxm1+O1B2xfozhrAX6a4zmBmlPgIBPMzOgFVWF4dnuuuHDOqgHcN9qOonar48KzYd7ObfVGY6Bt4PQMMw95qLwLgV2y6vcCqoMznXccgRprt/nQQc+pHTkQQR7QalYXHkEBQWP6I1Pvq/4nwwXpzKO0DHQHR1AkEsPCTMA6Tp1qntM9tGW3BRjJTZgRp3Tv8fuoLOzbuhQbhSyp5swnz0qQnHsPazBcxjxNGrac2I0HsrJ38J8oGrkdZ8XsIq3s2FW2qBYCrExqdZn/ag48V9Ji30aBB95qjRM8uxkkk6/5dK9Y2WLHqfwmu9rw+5dPIkzQe8NdI0GgO/nX6NwQ9ysCi5RGn89Otb7gfgFBZ0pSgUpSgUpSgUpSgUpSgVG4l9Dc+w35TUmo3Evobn2G/KaCTXHE4gIpY+4dSdgPMmuprKcd42oTtDquosr+lIIzn26x0WT9agpfSTGm4/YAzLB7hHMwIHs2MfZqz4Rw9VHnH+VUHBbJZi7GWMmep3P3zWo4c0nKTE6e2evv1oIWN4cSwy3HTN0IgnSJBHkNaqRxDFW3KZwY3zIpMTGnXn8K1F2xJyt9UxNRsVw5GIOcZhsefvJ0IoK+9xWNLySCPpEnL7GUyQfiPOoV/CMRmsN2qgapM6fj7gTyq2Thq6hibsmeU+yRrUbFcBt6m1Kt5Mytt1kTQeOBYpVVkI+buHxEyMx0huk6b81E1CvYG5hnjdZgdCOQ8jUnh2DayIdSA7HUnMGJnSeu+hqYLV634CGTkrd6B08x5GY5RQe8IcwhwVDLBB5iNY6mqpODQ7K4cAaqrFjPLuj63uqyNy/BK2UQxuJX8FBP3VEt+kFy0+RrYUGPomYEQZkBiQTsDOp5zQaPEl0IIMZbQJBmDAYnloZyz5T0qux1hwDcXWATcA10nS5poZA1HlPtk4THdrae7buEN3t1tgyoJUOAupiSRPP4ei4UK2bJnhhoSBmBMroYPfy6jmN4oKc2rLQ7aBtCRuPKag4qwtq7mtM7IdwTJ9onpU/imByBbltVyOYdQZSTtk6QdI8xtMVT4i6EHaAFlWJGmaNNvZNB5x2Q5SHVpLCZjlqTO1ccM8qDzgD76kYnCJfXNabViCeWo/SHI+Y++ueFtZDqVz7achoTr15UFjefTKNxBJ051tuB+AVjMBg5R3O2Ux8DWz4H4BQWdKUoFKUoFKUoFKUoFKUoFRuJfQ3PsN+U1JqNxL6G59hvymg5cVMqE5O4U/Zgsw94Uj31gvTW8WvW5BE2/DyDZsrR7gtfoeOw3aIQDDAgqd4YGQfZ18iawvHuA4q5dVuxXKugyOWmWLEnNrvyIoOfCF27pBGw3n/AHirtb5Lyu31lOx8vI9D1qJwXhbMsu3ZtnKhY1lAGg8h1261cjBgkZiczTMDTunWTED7poMbxXj9y8+W2zKi6aCCTz8xrp1013rnheDSJzmRroW0981qjgbQaVCvPkpk7b5RGoGs85rt8n0lhkEwO8EBjQzG2w660FAOFka57/uLf719PCRqWS++u7F/vAq4uYmwNzdYg8lusNvsgR76+txOwOUCT4u7pA3k9Z+6gp7HBVBBWy8ggjxfGKnrmmIIMR7NedSreNBkpbttGxW5JPsBgadJrnY4uNjmV9BlMqT1YqdI9gNB44x6RLZhRoOZILf/AEKqeN2pyvoSwB09p2+6u3FsXo2gYEaiIPSR+iZO+xqCLufDr0QlfduP8vdQeVstYxRgwLllx7Ztlh5E6KKvXuZmC65LaZJ8kUa7c+nVBUTGATaYidNt5+bYj3aR76sLOFgKX8PeL6EyfrEmRCglo66AbUAIqW3BDEMJYa+NlZlHuUIP7QPKqH0g4eVK3B4XBDfaHOBpqCPeDVzhrRbtmTQIbjQ0+JuSmdQFU+/bSonGJbDEmNGVhBnTVCduZ19mtBTYO4EMxpsfMfztU1sBmXuayZB/ke2omBwmfIG7ouaKwiM3IEc55VfD0bxVg5rbo6/onux8dPvoONi4RZZGUghSNfZy8q1HA/AKojxVjadLtkgsjQywQTlJkxtEEzV7wPwUFnSlKBSlKBSlKBSlKBSlKBUbiX0Nz7DflNSajcS+hufYb8poJNfDX2lBQXzF8nl8os/vFCGj3R99dbOM7uYuO85AXTXwgAT0Gu2gJ6VEs2cxXKZZL7PdB3B3EidiBHvqtwot28E11yuZ2vAE6mA7BVTnoQCKDhi+O/JwQsMxadDsMqrMxpqCQOkeGqO7xW/cM52Wf0SR/enMfeaiW1NxlUsN9Z5STDdSdJjz3qzwWDLK3etwjDrLTruPD057UEa1hHY6sxJ6sZ/GrLh+AYkgXXEDWHbl76+4lwq2nDorFQxgCFkjbXUxzPOvt63lvoQLz2ncLpJFwFogsTtMc4oOa2nJcq+YoBmYhWInQd7xffXtse4UC5OXlm76/fLr7QxjpXnHYYpeXKot52KFQdQuh7yrpGjHfSvnFvSBe1Fm3aLmQImI10EwZPXptrQSbDZwRJ8OZZbNHdPcJ3ZSNQeYB5iodu1kNy0ZAbK6z5GGB8xqKkYJ8wlNCrbaGCDmidonX/8ARrnxRgtxSCIJVx7HBkf3V95NBZBZtBv2WE+fzcae81Jv49uzYQoAIEneHRmdQZiWgAabt1FQ3QlVtg6ZwJ82dVE/umrOzhSWDaHKFOUiO+wXJrBiMp16kHlQduG2iBknvNmL9AWGVRmAIzDQQInvHYCs/izGEPJezUDrpc39kyNfOrqzdJK51IIMr3ZUMDcUBDqR9bn3QF0GaDC4tgvmcUQTo7wOgLoYjyIc/wBo0Fb6NcIu3cjIVVVcFidYAJJCpsSZ3O2vlWw4tjIkaZRvJABME6nkAAST0B5xVR6DXlCMsjMAJE8oBkfGrDFNKoQoZmuNKlokdm2xg7EzEUEHHYXtLbMT4AxOYCcyg6BQYXKZH4TqTc8D8FZzG3GDMOya0OyYNmIKyFgFGXQllhSTB7qjnWj4H4KCzpSlApSlApSlApSlApSlAqNxL6G59hvympNRuJfQ3PsN+U0EmlKUGb4rZRrtx7jFRbCqMuUEkrmILEVRX+Cdot20pnsXDIpJANu5mPxzZoPLStTxnDR34zIzKtxT0Jyh1PJhIHmKqsGvzwJmVR7Wm7BGI18iCnn3aDDW2yPlIBKkqQV1BE7+eke+rW3JsKq28pDN3tpnbM2+3KrD0o9H+721tWJkFhHegmSIA1iZHsYdK44Gy0ZezZtiZlVXmA7R4oI7o2nUjagk8RLyuW3btQ6uJAC5gwaTHsjauGKsPe0DknOD81LGQZ8RAAEgGrH1YxgxhojmztzHUH8OVUXy7GYhilthbRXKnLCIImO8ZJny+6g98Qvmy5LibhByiczGdu6ugkgCSTziap7alW0PzltWLmZ+cLAss84XQ+ZNaThnBeyfObqveDDUmSqiJgNqTGbYaD7/ABxLhlsWWFu3FwAFWACltQRK+YImaCn4Njct5gobJ4pIiTzkcpA5foCu/ELwz27f1lIB56KGCk9JzRH7PnUK3iINmN7zqwHPLmAWfb3j7GFd71gjFA7gKp9xUf5ii0xtaYLLDqAHHPUKxWfLMw+FXLgIC8gKWLEkhYKqqKAW0HdB1P8AuM8cQVaCd7Vv7iNP8avUtKoXMEBLM06szFV1YAKTpAjXkOcURZxztW7RkWiozQGyKWDKvdAiGhYJEDeSTua4YtTcsYlY7pN4EHRlhGCac5In4VZjIDOe5IOukQNAT3gTlGYTrHwqJas966FeUbLcOYSSLgMQ06AGTttpyohTehltrzNcBC5SMw3JAt5Of6R7xPKAKvmZGZVYK0WrkqeUvbAJA1E66+Rqg9A3yO4YxmCxPPkI981f8UDIFe2E7TtspzbMvZsMpPTb2UHLiFz5lhq65D3iO+pK6BxGoIiGjSBPWrHgfgqqv4tb1u4QpV1tOSj6ZQRJdQNGnbNy57xVrwPwUFnSlKBSlKBSlKBSlKBSlKBUbiX0Nz7DflNSajcS+hufYb8poJNKUoKzjRk2k5NdDN9m2C5+8LVHcfPdcDldckyAQpttO/KUAnqRV9xR8j2XOwuZT5ZwVB+MfGqd7DWsTGozhshbYkkMBvrJUAjbUUHa3ZdhaBAbwr3i2YIVHaF20zNMaabqd6zXpEEw2ID5WKMVMAtJBnxazMj+9Wut4j5sNlZFJaQN9GIWCY7xIGkfW8qzXpLg2xOUM6hgScrCIB1ygjeDGse+ggYn0tRiAiXFEgmWaNDzEmB7qnJxfDgkk5xl5uSo65QT3T03iqF/Rxx9Un7BB+6Z+6oOL4Qw3zg/tIfxqKmTrRN6U4e0zFezV2hSVJkjpIBj3eVQeI4nttbudQJdmBIKqG1jTusZVAp3L9Zy5v5DcVgyXLcggiCQZ9g51cf+G7142pVl73zqgHMGJkF9tAmok8/2qStLj6UXhJa9iBcMBixyryWEbIo8lhR7qu72KX5UUy5Sqqp90KT92oqa1q1g1LpoEBEkCC5EqojcADO2p0AEnNWQwOJLXUY73bjEdYCGdepJUnzqL7NNfv7teJa9lMaIj+2CigfifdWivtCoSC304AEnMAxfLAMCcghiYmBFZ5GAYNrJsD4LJ29xrQ4QE22yi6WnX5xkRZAO86bzoDrNPpnn8o+F4cyBAUgdpcaSwhcpcrJLSxYsCSJ1BPSLW24zHQyLVsFoMNBYmC3iiovyaypVzcQGVMqATOZQIJknVlGoPirteRiwyu6l1Ky2VspBK6ciTJ09nSplZ1jeBI1y6MOTkjMpYTMSuntEEe/atdjSkgNlYi5IRjvIynfpnXXlWXsnsuJvpAkNJ2AcZ/xke6tfik7UXMrQSkq3QggjfoVFShT8SsI6M2bZQ1tw0nmGtsf2hoOTDXcVe8D8ArOHioi4lwC1cNthvKXe6cpR5jSWhDtpG0Vo+B+Cgs6UpQKUr5NB9pXya+0ClKUClfJr7QKjcS+hufYb8pqTUbiX0Nz7DflNBJpSlByxOHW4pVhIIg/z1qoeVXs8RbNxBoHAzyOWYAZlYCNavKUGUu4WzfIFvEtIPdR2ZgGjlJDbSN5rje4BiCRBDrB+vmX2APqPdWqxGBt3PGiN9pQahP6OWTspX7Luv4GKDOXOEYgAfNyehiI6+JvhVZfS8rCEuqOeXOF94IX8a2i+j4Gi3cQu+z9faK5twa+AcmKuT+2qMPuAMe+q3v00wy4y9jiMW7jqvftKPFqQWBlgASRsNTtrvVunGBbQWuz7xBIOeQ36TFyJkbmRtETXjiWJYAW7wFu9bIdWQkLcTND5eY37yHyOulUPGbz/ACe0tsjOEZFGknKez1J6kSWPIbCol8ov7ZSMz6c+kIuuLFskqvi/Ekz9ZiJPQBB1FV+AfLjcOp2W0Dvvncz90Vyw/oteX5y4AZzEgNLaQSTuDM6Qa98WVVfD4pDmChbd4aymvdJkbefmKy/Ljn/N662vR6cJa23FGOa3l+tZce/Lcj8RV8uV7DZzlz3QsSRJuBFSOjwRlnQHyrJ4TGi7as6zle4P3cpHxmPfWw9H1LpHcVQEdmKySwVRIzGBGXcjltzq/wAzjwb56cnDhvD7mrDPkYRkHcyr2twhly93Mw7MZpJAAJI2q3N4L2ZYic0wO9A0ZhI08Q661GRDdzZgSilhndgEiTqg8LCI1y9da6X8qWyq3F7l1SyKNB3kBHslgx9pqdbDJm/S28beIDW4PaJAIjRkukr7ofX2DpV7wnAXFtPncrnPdJIMLlAM8hmbMfKeVU/p3YhLLKAozRAgAZ1ECNt0NXuC4gr2xbJ7wBOokcwynz8Wnka0URMcFuWixAJyscoAGVlG6zuBpMe3yq74H4BVHj7rqboyA2ykqw0Zc4doYHulA2YaQRA3q84H4BQWdKUoFZ/0wxJRLILtbtPibaXnVihW2Q31wQUDOLaFgQYc6jetBXi5aDAggEHQg6gjoRQfmj8fuWb79jik7G0MabRvs1xXCJgXNvPnBfLce8geXI1GsVM4j6Z3yLq9pasOGwzqMofLabEYdLnat2mjDtYZWVI3BI7w3fyJIUZEhfCMogewRpsNq+nCr3u6ve8Wg732uvvoMu/pRdW8Sz2Pk641MOTlIMNhUvdobhuZRLMFAjmNTXLgvphcxN1V7TDWlyhhmBJvBsRftAWj2gGgtJqM3ecaAROuOFXKVyrlPKBGkRptyHwr4cIpg5VlTK6DQneOnuoPz236VX7di3dd0vuqY4sozIQ1o90OFcggCZBWQNoIkyr3ppic9y3bfC3DaXEP2oRiji1Yw93Kqi6YM3SpOYxod9K3K4ZQSQqgkyTAkkiCSetEwqgQFUASAAABB3086CIOJsbNu6tp7hdVbKhtyMy5pl3UQNt58qhY7i1023HyTECUbUthYGh1P/8ARV4BFR+JfRXPsN+U0EL1zd/qeJ/ewv8AEU9dXf6nif3sL/EVbUoKn11d/qeJ/ewv8RT11d/qeJ/ewv8AEVbUoKn11d/qeJ/ewv8AEU9dXf6nif3sL/EVbUoKn1zd/qeJ/ewv8RT1zd/qeJ/ewv8AEVbUoMV6XYy4yW7nya9b7O5qzthgMrqbbLIvncsvvArJ4q5ezW/mjzIHa2NfpWY/SnZlnl4T01/TfSbh5v4S/bHia02Xn3gJX+8BX5q1xjgrGItjMym4omd+9cQHTozAGPrba1ltncbPMenTJ2Xwn2cQQNVVXtLrLo2p0AJR2hspkdJrhxO8M5K5WGIs5GzBWnJJDDSJOciSDp5xWbs+mOJyhlwttu9JcMoUkyPInSB7q+8Pxd67ftC4U0LqFQc2EyTtyUQK5OnTtx2d5yOtcsbPLvwzAG1ntCcouKVA3ysMrb8wSmnSt1wlNGJVXyJdZQwkKwuR5zAE+6stftdmyHwyDtyykPJ5HQDbTStTwS6qtLnKDmBbkA6932d5j766+Lm/6bO+3w+Xbly483HDhSgAUa+ELdOUHud45VLQVzvzGlrawZeVIGttgYJ7jsuZtMoAMuNyScqnrXvAYEJEJrkALBAimGzDUjOTJMAbzrrrXZgWIUqbiagqNFECRIBykTpDE71bGceTK9VvEsMcTgc0DMFLaddLgg/d76pvR3AnEOpLQsrmAn6pkwOWaBM9TWlwqXLVx1VFyXmDIA2ig5c+sRIl2gbyBNZ7B3PkeLuKNsylV6hpG88j3fb7KsquOJWWXtJYkBCqqFE+EkZmO6yLh012FW/A/BVRieJpeW4Rv2Oo6EglCPIx+NW/A/BQWdKUoFKUoFKUoFKUoFKUoFRuJfQ3PsN+U1JqNxL6G59hvymgk0pSgUpSgUpSgUpSg+Gvy/FYf5KmJskN2fb6BQSQ+dLllgBqQVZUPtnYGv1Gsp6TYAG44O16yB7ChImesPbP9iq1phlx+PcLsi3iXULIW64URIADmN+grQYsEX0cagOpOm2orjxXh/ZYjMCCHAadu/s420MzI86urloXLbHQGBoKrcXu175MeO/pXhyrWWH1Tl8u+t1PxAq8wTd8FekjeNDmTT+d6rLuGbF2CFIzdnmTqLltkZl+Icjycdan8IxC3bSMuspsN8ygKw9sZf3j0q/Hhyv0u8VjgXVLgLgAsxhgohVfux4tGOpPlXBcdca2vd3QiAIAMNuqtqNlyg6MROulesTda5kyMB4pIWWH1lynbYj25a+4a1amcodioG4ZQJDLrEBpWe6JJ15TUs3o3i4LKCWtEMBETmUOykzBaCrctdKpPTHAMyDEiBDOhAkjs207wIHMGRyLT51pUZYa3kkCFKgQkZR4mO+mhG/lVbfVijWHXOLuYgrpC6h/FBYroRpJMGghYPDWEwpZZzPayiZPhBMActWJJ8+laLgfgr8+tXbqlsOwBNswWn6iyykT1BMETpA5V+g8D8AoLOlKUClKUClKUClKUClKUCo3Evobn2G/Kak1G4iPmrn2G/KaCTSoTcZsje4o9s189eWf1ifGgnUqD68s/rE+NPXln9YnxoJ1Kg+vLP6xPjT15Z/WJ8aCdSoPryz+sT409eWf1ifGgnVVcdsBuynbtCp9j23H45a7+vLP6xPjVfxvitprYyurMty2wA30dZ+6aDHekGABtTrmzZl/sqFuD2mA38muHAcQsQwny86ueIX1DyoDr2jtl66XYIJGh70dDIrNJhWtXGyKzJPdMHY6gHzA091Bd4UvbcgCMxz2/trOn9pcy/ComAv/ACfEFFYC3ei7aJ0ytJ0bprmRvKamYi72lsHZ1II3DTvI5aGuHFLAvWSBAfW4uh0ubOnsbcDbQdaDQ2ryhgSrZY7ygawxYFSP2HJGmoDHkTVheINxVYlYmLaaCFAku3kCNF67msxw7HZkUuGU5e8pBmYCtB/aXLv9ZPOrtuKq1s95O03EkoGYMpJZhr3gFMfaGtB1t8QL9nlHZ2mtC4G0yQD3rZJ01EGeXxro9tntWykBwBcQBs2oiVzRrmBOp3MVCa7bdiHay1vtEKhsxJVQs5/PchSIlQamWeI2STLgAwZ1kwsaD6mkAc/YaDPccwJuRibYiGggGSbbEEzpoVLEx+i37Na3gfgFU17FWglxEChWQ5ApkggGJEd0ksdJ2J6RV1wMdwUFnSlKBSlKBSlKBSlKBSlKBXwivtKCDe4WrGTXP1KnSrKlBW+pU6U9Sp0qypQVvqVOlPUqdKsqUFb6lTpT1KnSrKlBW+pU6U9Sp0qypQVvqVOlPUqdKsqUFb6lTpT1KnSrKlBW+pU6U9Sp0qyqPfx9tDDOikCYLAGJiY33oi3iL6lTpT1KnSvHEfSSxYfDo764l8luNQTlkEnkpOVZ/SdRzqVjeLWbJUXbtu2XnKGYKWgScoJkwImNqJcPUqdKm4ewFECueE4laup2lu5bdNe8rBl03kgxpzr0+OthO0LoLcA5ywCw0ZTmmIMiOsig70rliMUltSzsqqNyxAA1jUnQakV0mg+0pSgUpSgUpSgUpSgUpSgUpSgUpSgUpSgUpSgUpSgUpSgUpSgVhuMejF+/ji40tqFZHLHxSARoZEDNAAGw1kmtzXjnRns1TZOVirvos2Nt4klmtLdLW7QdGzotpy1u4pJBSb83dtR2e0aRcJxq5exPD7t6xiLdy1axK4j5i9lW4youjBMrBmtsRBOhWt+KD/Ci8nH5/iLFy/jr4s2rtu3ibWHRy9u5bR0ttda9cZsujMpSwAe/BLRlAJ9Lh3t2LnDb1l2Tt7QtZLd17TYZ7yObZuBSq9mO0tw0d1U61vjX1aJfm/FOGYp8HcsXkuOMGVW2+UscQe0TsroAkk27Pi/9Qk/Vr9CweLF1A6hwCTGdWRtGI1RwGG3MaiDzrof5+Feq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15368" name="Picture 8" descr="http://www.nlm.nih.gov/medlineplus/ency/images/ency/fullsize/126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4000504"/>
            <a:ext cx="2928958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148078" cy="6240756"/>
          </a:xfrm>
        </p:spPr>
        <p:txBody>
          <a:bodyPr/>
          <a:lstStyle/>
          <a:p>
            <a:pPr algn="ctr">
              <a:buNone/>
            </a:pP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OBSTRUCTED AIRWAY </a:t>
            </a:r>
            <a:r>
              <a:rPr lang="es-PA" sz="3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SIGNS AND SYPMTOMS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Conscious and Unconscious Victims 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(Victimas Consientes y Inconscientes</a:t>
            </a:r>
            <a:r>
              <a:rPr lang="es-ES" dirty="0" smtClean="0"/>
              <a:t>)</a:t>
            </a:r>
          </a:p>
        </p:txBody>
      </p:sp>
      <p:pic>
        <p:nvPicPr>
          <p:cNvPr id="13314" name="Picture 2" descr="http://www.reanimandoachile.cl/contenidos/asfixi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168" y="2492896"/>
            <a:ext cx="2521110" cy="41046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836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PARTIAL OBSTRUCTION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Breathing is labored.</a:t>
            </a:r>
          </a:p>
          <a:p>
            <a:r>
              <a:rPr lang="en-US" dirty="0" smtClean="0"/>
              <a:t>Breathing may be noisy.</a:t>
            </a:r>
          </a:p>
          <a:p>
            <a:r>
              <a:rPr lang="en-US" dirty="0" smtClean="0"/>
              <a:t>Some escape of air can be felt from the mouth.</a:t>
            </a:r>
          </a:p>
        </p:txBody>
      </p:sp>
      <p:pic>
        <p:nvPicPr>
          <p:cNvPr id="11266" name="Picture 2" descr="http://www.maryland-implants.com/Site/images/partial%20obstruc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786190"/>
            <a:ext cx="3571900" cy="26289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10376"/>
          </a:xfrm>
        </p:spPr>
        <p:txBody>
          <a:bodyPr>
            <a:normAutofit/>
          </a:bodyPr>
          <a:lstStyle/>
          <a:p>
            <a:pPr algn="ctr"/>
            <a:r>
              <a:rPr lang="es-PA" sz="4000" dirty="0" smtClean="0">
                <a:latin typeface="Arial" pitchFamily="34" charset="0"/>
                <a:cs typeface="Arial" pitchFamily="34" charset="0"/>
              </a:rPr>
              <a:t>COMPLETE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OBSTRUCTION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There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may be efforts at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breathing.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There is no sound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breathing.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There is no escape of air from nose and/or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mouth.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PA" dirty="0"/>
          </a:p>
        </p:txBody>
      </p:sp>
      <p:pic>
        <p:nvPicPr>
          <p:cNvPr id="10244" name="Picture 4" descr="http://www.buskonia.com/wp-content/uploads/2011/05/atragantamien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714752"/>
            <a:ext cx="43815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98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CONSCIOUS VICTIMS 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 conscious patients may occurs see: 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Coughing.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Wheezing.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Shortness of breath.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Desperately grab at their neck.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Cannot speak or cry out.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Face turns blue from lack of oxygen.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http://images.markypot.multiply.com/image/1/photos/upload/300x300/R-nBagoKCjwAAFEyRhM1/fa4.gif?et=T%2B8jhH%2B6pu5dbe5a8lrOqA&amp;nmid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500306"/>
            <a:ext cx="3000396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UNCONSCIOUS VICTIMS 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 Rise  and  fall of   the chest and air exchange through the nose and/or mouth.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person's face turns blue (cyanosis) from lack of oxygen.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http://home.utah.edu/~mda9899/Image2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219449"/>
            <a:ext cx="3929090" cy="34956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548</Words>
  <Application>Microsoft Office PowerPoint</Application>
  <PresentationFormat>Presentación en pantalla (4:3)</PresentationFormat>
  <Paragraphs>97</Paragraphs>
  <Slides>17</Slides>
  <Notes>2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Flujo</vt:lpstr>
      <vt:lpstr>UNIVERSIDAD AUTONOMA DE CHIRIQUI FACULTY OF MEDICINE EMERGENCY MEDICAL SCHOOL  SUBJECT:   SCIENTIFIC ENGLISH ABBREVIATION:  120B  INSTRUCTOR:  MARISOL BARRAZA M.Sc.  GROUP MEMBERS:  ANIELKA, JARAMILLO  ID; 4-761-328 PATRICIO, LIZONDRO ID;4-776-439 ZULLIRETH, QUINTERO ID: 4-763-849    GROUP PROJEC:  OBSTRUCTION IN THE AIRWAY  DATE:  NOVEMBER 14, 2011</vt:lpstr>
      <vt:lpstr>INDEX </vt:lpstr>
      <vt:lpstr>GLOSSARY</vt:lpstr>
      <vt:lpstr>OBSTRUCTION IN THE AIRWAY</vt:lpstr>
      <vt:lpstr>Presentación de PowerPoint</vt:lpstr>
      <vt:lpstr>PARTIAL OBSTRUCTION </vt:lpstr>
      <vt:lpstr>COMPLETE OBSTRUCTION </vt:lpstr>
      <vt:lpstr>CONSCIOUS VICTIMS </vt:lpstr>
      <vt:lpstr>UNCONSCIOUS VICTIMS </vt:lpstr>
      <vt:lpstr>CAUSES OF OBSTRUCTION IN THE AIRWAY </vt:lpstr>
      <vt:lpstr>FIRST AID TREATMENT</vt:lpstr>
      <vt:lpstr>TREATMENT FOR INFANTS</vt:lpstr>
      <vt:lpstr>HEIMLICH MANEUVER </vt:lpstr>
      <vt:lpstr>HEIMLICH MANEUVER </vt:lpstr>
      <vt:lpstr>HEIMLICH MANEUVER </vt:lpstr>
      <vt:lpstr>Presentación de PowerPoint</vt:lpstr>
      <vt:lpstr>BIBLIOGRAPHY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Aspire</dc:creator>
  <cp:lastModifiedBy>Marisol Barraza</cp:lastModifiedBy>
  <cp:revision>33</cp:revision>
  <dcterms:created xsi:type="dcterms:W3CDTF">2011-11-13T17:33:00Z</dcterms:created>
  <dcterms:modified xsi:type="dcterms:W3CDTF">2011-11-15T14:43:02Z</dcterms:modified>
</cp:coreProperties>
</file>