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74CBEAF9-9E58-4CC8-A6FF-6DD8A58DEEA4}" type="datetimeFigureOut">
              <a:rPr lang="en-US" smtClean="0"/>
              <a:pPr/>
              <a:t>10/26/2011</a:t>
            </a:fld>
            <a:endParaRPr lang="en-US"/>
          </a:p>
        </p:txBody>
      </p:sp>
      <p:sp>
        <p:nvSpPr>
          <p:cNvPr id="2" name="1 Marcador de pie de página"/>
          <p:cNvSpPr>
            <a:spLocks noGrp="1"/>
          </p:cNvSpPr>
          <p:nvPr>
            <p:ph type="ftr" sz="quarter" idx="11"/>
          </p:nvPr>
        </p:nvSpPr>
        <p:spPr/>
        <p:txBody>
          <a:bodyPr/>
          <a:lstStyle/>
          <a:p>
            <a:endParaRPr kumimoji="0" lang="en-US"/>
          </a:p>
        </p:txBody>
      </p:sp>
      <p:sp>
        <p:nvSpPr>
          <p:cNvPr id="15" name="14 Marcador de número de diapositiva"/>
          <p:cNvSpPr>
            <a:spLocks noGrp="1"/>
          </p:cNvSpPr>
          <p:nvPr>
            <p:ph type="sldNum" sz="quarter" idx="12"/>
          </p:nvPr>
        </p:nvSpPr>
        <p:spPr>
          <a:xfrm>
            <a:off x="8229600" y="6473952"/>
            <a:ext cx="758952" cy="246888"/>
          </a:xfrm>
        </p:spPr>
        <p:txBody>
          <a:bodyPr/>
          <a:lstStyle/>
          <a:p>
            <a:fld id="{CA15C064-DD44-4CAC-873E-2D1F54821676}" type="slidenum">
              <a:rPr kumimoji="0" lang="en-US" smtClean="0"/>
              <a:pPr/>
              <a:t>‹Nº›</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4CBEAF9-9E58-4CC8-A6FF-6DD8A58DEEA4}" type="datetimeFigureOut">
              <a:rPr lang="en-US" smtClean="0"/>
              <a:pPr/>
              <a:t>10/26/2011</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CA15C064-DD44-4CAC-873E-2D1F54821676}" type="slidenum">
              <a:rPr kumimoji="0" lang="en-US" smtClean="0"/>
              <a:pPr/>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4CBEAF9-9E58-4CC8-A6FF-6DD8A58DEEA4}" type="datetimeFigureOut">
              <a:rPr lang="en-US" smtClean="0"/>
              <a:pPr/>
              <a:t>10/26/2011</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CA15C064-DD44-4CAC-873E-2D1F54821676}" type="slidenum">
              <a:rPr kumimoji="0" lang="en-US" smtClean="0"/>
              <a:pPr/>
              <a:t>‹Nº›</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74CBEAF9-9E58-4CC8-A6FF-6DD8A58DEEA4}" type="datetimeFigureOut">
              <a:rPr lang="en-US" smtClean="0"/>
              <a:pPr/>
              <a:t>10/26/2011</a:t>
            </a:fld>
            <a:endParaRPr lang="en-US"/>
          </a:p>
        </p:txBody>
      </p:sp>
      <p:sp>
        <p:nvSpPr>
          <p:cNvPr id="19" name="18 Marcador de pie de página"/>
          <p:cNvSpPr>
            <a:spLocks noGrp="1"/>
          </p:cNvSpPr>
          <p:nvPr>
            <p:ph type="ftr" sz="quarter" idx="11"/>
          </p:nvPr>
        </p:nvSpPr>
        <p:spPr>
          <a:xfrm>
            <a:off x="3581400" y="76200"/>
            <a:ext cx="2895600" cy="288925"/>
          </a:xfrm>
        </p:spPr>
        <p:txBody>
          <a:bodyPr/>
          <a:lstStyle/>
          <a:p>
            <a:endParaRPr kumimoji="0" lang="en-US"/>
          </a:p>
        </p:txBody>
      </p:sp>
      <p:sp>
        <p:nvSpPr>
          <p:cNvPr id="16" name="15 Marcador de número de diapositiva"/>
          <p:cNvSpPr>
            <a:spLocks noGrp="1"/>
          </p:cNvSpPr>
          <p:nvPr>
            <p:ph type="sldNum" sz="quarter" idx="12"/>
          </p:nvPr>
        </p:nvSpPr>
        <p:spPr>
          <a:xfrm>
            <a:off x="8229600" y="6473952"/>
            <a:ext cx="758952" cy="246888"/>
          </a:xfrm>
        </p:spPr>
        <p:txBody>
          <a:bodyPr/>
          <a:lstStyle/>
          <a:p>
            <a:fld id="{CA15C064-DD44-4CAC-873E-2D1F54821676}" type="slidenum">
              <a:rPr kumimoji="0" lang="en-US" smtClean="0"/>
              <a:pPr/>
              <a:t>‹Nº›</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74CBEAF9-9E58-4CC8-A6FF-6DD8A58DEEA4}" type="datetimeFigureOut">
              <a:rPr lang="en-US" smtClean="0"/>
              <a:pPr/>
              <a:t>10/26/2011</a:t>
            </a:fld>
            <a:endParaRPr lang="en-US"/>
          </a:p>
        </p:txBody>
      </p:sp>
      <p:sp>
        <p:nvSpPr>
          <p:cNvPr id="11" name="10 Marcador de pie de página"/>
          <p:cNvSpPr>
            <a:spLocks noGrp="1"/>
          </p:cNvSpPr>
          <p:nvPr>
            <p:ph type="ftr" sz="quarter" idx="11"/>
          </p:nvPr>
        </p:nvSpPr>
        <p:spPr/>
        <p:txBody>
          <a:bodyPr/>
          <a:lstStyle/>
          <a:p>
            <a:endParaRPr kumimoji="0" lang="en-US"/>
          </a:p>
        </p:txBody>
      </p:sp>
      <p:sp>
        <p:nvSpPr>
          <p:cNvPr id="16" name="15 Marcador de número de diapositiva"/>
          <p:cNvSpPr>
            <a:spLocks noGrp="1"/>
          </p:cNvSpPr>
          <p:nvPr>
            <p:ph type="sldNum" sz="quarter" idx="12"/>
          </p:nvPr>
        </p:nvSpPr>
        <p:spPr/>
        <p:txBody>
          <a:bodyPr/>
          <a:lstStyle/>
          <a:p>
            <a:fld id="{CA15C064-DD44-4CAC-873E-2D1F54821676}" type="slidenum">
              <a:rPr kumimoji="0" lang="en-US" smtClean="0"/>
              <a:pPr/>
              <a:t>‹Nº›</a:t>
            </a:fld>
            <a:endParaRPr kumimoji="0" lang="en-U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74CBEAF9-9E58-4CC8-A6FF-6DD8A58DEEA4}" type="datetimeFigureOut">
              <a:rPr lang="en-US" smtClean="0"/>
              <a:pPr/>
              <a:t>10/26/2011</a:t>
            </a:fld>
            <a:endParaRPr lang="en-US"/>
          </a:p>
        </p:txBody>
      </p:sp>
      <p:sp>
        <p:nvSpPr>
          <p:cNvPr id="10" name="9 Marcador de pie de página"/>
          <p:cNvSpPr>
            <a:spLocks noGrp="1"/>
          </p:cNvSpPr>
          <p:nvPr>
            <p:ph type="ftr" sz="quarter" idx="11"/>
          </p:nvPr>
        </p:nvSpPr>
        <p:spPr/>
        <p:txBody>
          <a:bodyPr/>
          <a:lstStyle/>
          <a:p>
            <a:endParaRPr kumimoji="0" lang="en-US"/>
          </a:p>
        </p:txBody>
      </p:sp>
      <p:sp>
        <p:nvSpPr>
          <p:cNvPr id="31" name="30 Marcador de número de diapositiva"/>
          <p:cNvSpPr>
            <a:spLocks noGrp="1"/>
          </p:cNvSpPr>
          <p:nvPr>
            <p:ph type="sldNum" sz="quarter" idx="12"/>
          </p:nvPr>
        </p:nvSpPr>
        <p:spPr/>
        <p:txBody>
          <a:bodyPr/>
          <a:lstStyle/>
          <a:p>
            <a:fld id="{CA15C064-DD44-4CAC-873E-2D1F54821676}" type="slidenum">
              <a:rPr kumimoji="0" lang="en-US" smtClean="0"/>
              <a:pPr/>
              <a:t>‹Nº›</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74CBEAF9-9E58-4CC8-A6FF-6DD8A58DEEA4}" type="datetimeFigureOut">
              <a:rPr lang="en-US" smtClean="0"/>
              <a:pPr/>
              <a:t>10/26/2011</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a:xfrm>
            <a:off x="8229600" y="6477000"/>
            <a:ext cx="762000" cy="246888"/>
          </a:xfrm>
        </p:spPr>
        <p:txBody>
          <a:bodyPr/>
          <a:lstStyle/>
          <a:p>
            <a:fld id="{CA15C064-DD44-4CAC-873E-2D1F54821676}" type="slidenum">
              <a:rPr kumimoji="0" lang="en-US" smtClean="0"/>
              <a:pPr/>
              <a:t>‹Nº›</a:t>
            </a:fld>
            <a:endParaRPr kumimoji="0" lang="en-US" dirty="0"/>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74CBEAF9-9E58-4CC8-A6FF-6DD8A58DEEA4}" type="datetimeFigureOut">
              <a:rPr lang="en-US" smtClean="0"/>
              <a:pPr/>
              <a:t>10/26/2011</a:t>
            </a:fld>
            <a:endParaRPr lang="en-US"/>
          </a:p>
        </p:txBody>
      </p:sp>
      <p:sp>
        <p:nvSpPr>
          <p:cNvPr id="21" name="20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CA15C064-DD44-4CAC-873E-2D1F54821676}" type="slidenum">
              <a:rPr kumimoji="0" lang="en-US" smtClean="0"/>
              <a:pPr/>
              <a:t>‹Nº›</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74CBEAF9-9E58-4CC8-A6FF-6DD8A58DEEA4}" type="datetimeFigureOut">
              <a:rPr lang="en-US" smtClean="0"/>
              <a:pPr/>
              <a:t>10/26/2011</a:t>
            </a:fld>
            <a:endParaRPr lang="en-US"/>
          </a:p>
        </p:txBody>
      </p:sp>
      <p:sp>
        <p:nvSpPr>
          <p:cNvPr id="24" name="23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CA15C064-DD44-4CAC-873E-2D1F54821676}" type="slidenum">
              <a:rPr kumimoji="0" lang="en-US" smtClean="0"/>
              <a:pPr/>
              <a:t>‹Nº›</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74CBEAF9-9E58-4CC8-A6FF-6DD8A58DEEA4}" type="datetimeFigureOut">
              <a:rPr lang="en-US" smtClean="0"/>
              <a:pPr/>
              <a:t>10/26/2011</a:t>
            </a:fld>
            <a:endParaRPr lang="en-US"/>
          </a:p>
        </p:txBody>
      </p:sp>
      <p:sp>
        <p:nvSpPr>
          <p:cNvPr id="29" name="28 Marcador de pie de página"/>
          <p:cNvSpPr>
            <a:spLocks noGrp="1"/>
          </p:cNvSpPr>
          <p:nvPr>
            <p:ph type="ftr" sz="quarter" idx="11"/>
          </p:nvPr>
        </p:nvSpPr>
        <p:spPr/>
        <p:txBody>
          <a:bodyPr/>
          <a:lstStyle/>
          <a:p>
            <a:endParaRPr kumimoji="0" lang="en-US" dirty="0"/>
          </a:p>
        </p:txBody>
      </p:sp>
      <p:sp>
        <p:nvSpPr>
          <p:cNvPr id="7" name="6 Marcador de número de diapositiva"/>
          <p:cNvSpPr>
            <a:spLocks noGrp="1"/>
          </p:cNvSpPr>
          <p:nvPr>
            <p:ph type="sldNum" sz="quarter" idx="12"/>
          </p:nvPr>
        </p:nvSpPr>
        <p:spPr/>
        <p:txBody>
          <a:bodyPr/>
          <a:lstStyle/>
          <a:p>
            <a:fld id="{CA15C064-DD44-4CAC-873E-2D1F54821676}" type="slidenum">
              <a:rPr kumimoji="0" lang="en-US" smtClean="0"/>
              <a:pPr/>
              <a:t>‹Nº›</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74CBEAF9-9E58-4CC8-A6FF-6DD8A58DEEA4}" type="datetimeFigureOut">
              <a:rPr lang="en-US" smtClean="0"/>
              <a:pPr/>
              <a:t>10/26/2011</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31" name="30 Marcador de número de diapositiva"/>
          <p:cNvSpPr>
            <a:spLocks noGrp="1"/>
          </p:cNvSpPr>
          <p:nvPr>
            <p:ph type="sldNum" sz="quarter" idx="12"/>
          </p:nvPr>
        </p:nvSpPr>
        <p:spPr/>
        <p:txBody>
          <a:bodyPr/>
          <a:lstStyle/>
          <a:p>
            <a:fld id="{CA15C064-DD44-4CAC-873E-2D1F54821676}" type="slidenum">
              <a:rPr kumimoji="0" lang="en-US" smtClean="0"/>
              <a:pPr/>
              <a:t>‹Nº›</a:t>
            </a:fld>
            <a:endParaRPr kumimoji="0" lang="en-U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10/26/2011</a:t>
            </a:fld>
            <a:endParaRPr lang="en-US" dirty="0">
              <a:solidFill>
                <a:schemeClr val="accent1">
                  <a:shade val="75000"/>
                </a:schemeClr>
              </a:solidFill>
            </a:endParaRPr>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a:t>‹Nº›</a:t>
            </a:fld>
            <a:endParaRPr kumimoji="0" lang="en-US" dirty="0">
              <a:solidFill>
                <a:schemeClr val="accent1">
                  <a:shade val="75000"/>
                </a:schemeClr>
              </a:solidFill>
            </a:endParaRPr>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580112" y="4857760"/>
            <a:ext cx="3325764" cy="1785950"/>
          </a:xfrm>
        </p:spPr>
        <p:txBody>
          <a:bodyPr>
            <a:noAutofit/>
          </a:bodyPr>
          <a:lstStyle/>
          <a:p>
            <a:r>
              <a:rPr lang="es-ES" sz="2400" b="1" dirty="0" smtClean="0"/>
              <a:t>INTEGRANTES:</a:t>
            </a:r>
            <a:r>
              <a:rPr lang="es-ES" sz="2400" dirty="0" smtClean="0"/>
              <a:t/>
            </a:r>
            <a:br>
              <a:rPr lang="es-ES" sz="2400" dirty="0" smtClean="0"/>
            </a:br>
            <a:r>
              <a:rPr lang="es-ES" sz="2400" dirty="0" smtClean="0"/>
              <a:t>SERGIO BELLO</a:t>
            </a:r>
            <a:br>
              <a:rPr lang="es-ES" sz="2400" dirty="0" smtClean="0"/>
            </a:br>
            <a:r>
              <a:rPr lang="es-ES" sz="2400" dirty="0" smtClean="0"/>
              <a:t>Daymer  gonzalez</a:t>
            </a:r>
            <a:r>
              <a:rPr lang="es-ES" sz="2400" dirty="0" smtClean="0"/>
              <a:t/>
            </a:r>
            <a:br>
              <a:rPr lang="es-ES" sz="2400" dirty="0" smtClean="0"/>
            </a:br>
            <a:r>
              <a:rPr lang="es-ES" sz="2400" dirty="0" smtClean="0"/>
              <a:t>Manuel </a:t>
            </a:r>
            <a:r>
              <a:rPr lang="es-ES" sz="2400" dirty="0" err="1" smtClean="0"/>
              <a:t>ceron</a:t>
            </a:r>
            <a:endParaRPr lang="es-ES" sz="2400" dirty="0"/>
          </a:p>
        </p:txBody>
      </p:sp>
      <p:sp>
        <p:nvSpPr>
          <p:cNvPr id="3" name="2 Subtítulo"/>
          <p:cNvSpPr>
            <a:spLocks noGrp="1"/>
          </p:cNvSpPr>
          <p:nvPr>
            <p:ph type="subTitle" idx="1"/>
          </p:nvPr>
        </p:nvSpPr>
        <p:spPr>
          <a:xfrm>
            <a:off x="685800" y="2857496"/>
            <a:ext cx="8458200" cy="914400"/>
          </a:xfrm>
        </p:spPr>
        <p:txBody>
          <a:bodyPr>
            <a:noAutofit/>
          </a:bodyPr>
          <a:lstStyle/>
          <a:p>
            <a:pPr algn="ctr"/>
            <a:r>
              <a:rPr lang="es-ES" sz="4000" dirty="0" smtClean="0"/>
              <a:t>LOGISTICA Y DEFINICION DE TERMINOS Y CONCEPTOS</a:t>
            </a:r>
            <a:endParaRPr lang="es-E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7158" y="1428736"/>
            <a:ext cx="8242028" cy="385765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85852" y="714356"/>
            <a:ext cx="6572296" cy="707886"/>
          </a:xfrm>
          <a:prstGeom prst="rect">
            <a:avLst/>
          </a:prstGeom>
          <a:noFill/>
        </p:spPr>
        <p:txBody>
          <a:bodyPr wrap="square" rtlCol="0">
            <a:spAutoFit/>
          </a:bodyPr>
          <a:lstStyle/>
          <a:p>
            <a:pPr algn="ctr"/>
            <a:r>
              <a:rPr lang="es-ES" sz="4000" b="1" dirty="0" smtClean="0"/>
              <a:t>ETAPA BASICA</a:t>
            </a:r>
            <a:endParaRPr lang="es-ES" sz="4000" b="1" dirty="0"/>
          </a:p>
        </p:txBody>
      </p:sp>
      <p:sp>
        <p:nvSpPr>
          <p:cNvPr id="3" name="2 Rectángulo"/>
          <p:cNvSpPr/>
          <p:nvPr/>
        </p:nvSpPr>
        <p:spPr>
          <a:xfrm>
            <a:off x="642910" y="1785926"/>
            <a:ext cx="8143932" cy="1477328"/>
          </a:xfrm>
          <a:prstGeom prst="rect">
            <a:avLst/>
          </a:prstGeom>
        </p:spPr>
        <p:txBody>
          <a:bodyPr wrap="square">
            <a:spAutoFit/>
          </a:bodyPr>
          <a:lstStyle/>
          <a:p>
            <a:pPr marL="514350" indent="-514350">
              <a:buFont typeface="Arial" pitchFamily="34" charset="0"/>
              <a:buAutoNum type="arabicPeriod"/>
              <a:defRPr/>
            </a:pPr>
            <a:r>
              <a:rPr lang="es-ES" dirty="0" smtClean="0">
                <a:latin typeface="Arial" pitchFamily="34" charset="0"/>
                <a:cs typeface="Arial" pitchFamily="34" charset="0"/>
              </a:rPr>
              <a:t>Optimiza un flujo de material constante a través de una red de enlaces de transporte y de centros del almacenaje. </a:t>
            </a:r>
          </a:p>
          <a:p>
            <a:pPr marL="514350" indent="-514350">
              <a:buFont typeface="Arial" pitchFamily="34" charset="0"/>
              <a:buAutoNum type="arabicPeriod"/>
              <a:defRPr/>
            </a:pPr>
            <a:endParaRPr lang="es-ES" dirty="0" smtClean="0">
              <a:latin typeface="Arial" pitchFamily="34" charset="0"/>
              <a:cs typeface="Arial" pitchFamily="34" charset="0"/>
            </a:endParaRPr>
          </a:p>
          <a:p>
            <a:pPr marL="514350" indent="-514350">
              <a:buFont typeface="Arial" pitchFamily="34" charset="0"/>
              <a:buAutoNum type="arabicPeriod"/>
              <a:defRPr/>
            </a:pPr>
            <a:r>
              <a:rPr lang="es-ES" dirty="0" smtClean="0">
                <a:latin typeface="Arial" pitchFamily="34" charset="0"/>
                <a:cs typeface="Arial" pitchFamily="34" charset="0"/>
              </a:rPr>
              <a:t>Coordina una secuencia de recursos para realizar un determinado proyecto.</a:t>
            </a:r>
            <a:endParaRPr lang="es-PE" dirty="0" smtClean="0">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1714480" y="3357562"/>
            <a:ext cx="6013548"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4282" y="857232"/>
            <a:ext cx="8728590" cy="5213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642918"/>
            <a:ext cx="8643998" cy="1323439"/>
          </a:xfrm>
          <a:prstGeom prst="rect">
            <a:avLst/>
          </a:prstGeom>
          <a:noFill/>
        </p:spPr>
        <p:txBody>
          <a:bodyPr wrap="square" rtlCol="0">
            <a:spAutoFit/>
          </a:bodyPr>
          <a:lstStyle/>
          <a:p>
            <a:pPr algn="ctr"/>
            <a:r>
              <a:rPr lang="es-ES" sz="4000" b="1" dirty="0" smtClean="0"/>
              <a:t>FUNCIONES CLASICAS DE LA LOGISTICA</a:t>
            </a:r>
            <a:endParaRPr lang="es-ES" sz="4000" b="1" dirty="0"/>
          </a:p>
        </p:txBody>
      </p:sp>
      <p:sp>
        <p:nvSpPr>
          <p:cNvPr id="3" name="2 Rectángulo"/>
          <p:cNvSpPr/>
          <p:nvPr/>
        </p:nvSpPr>
        <p:spPr>
          <a:xfrm>
            <a:off x="2286000" y="2136339"/>
            <a:ext cx="4572000" cy="2585323"/>
          </a:xfrm>
          <a:prstGeom prst="rect">
            <a:avLst/>
          </a:prstGeom>
        </p:spPr>
        <p:txBody>
          <a:bodyPr>
            <a:spAutoFit/>
          </a:bodyPr>
          <a:lstStyle/>
          <a:p>
            <a:pPr algn="ctr"/>
            <a:r>
              <a:rPr lang="es-PE" dirty="0" smtClean="0">
                <a:latin typeface="Arial" charset="0"/>
                <a:cs typeface="Arial" charset="0"/>
              </a:rPr>
              <a:t>Planificación</a:t>
            </a:r>
          </a:p>
          <a:p>
            <a:pPr algn="ctr"/>
            <a:endParaRPr lang="es-PE" dirty="0" smtClean="0">
              <a:latin typeface="Arial" charset="0"/>
              <a:cs typeface="Arial" charset="0"/>
            </a:endParaRPr>
          </a:p>
          <a:p>
            <a:pPr algn="ctr"/>
            <a:r>
              <a:rPr lang="es-PE" dirty="0" smtClean="0">
                <a:latin typeface="Arial" charset="0"/>
                <a:cs typeface="Arial" charset="0"/>
              </a:rPr>
              <a:t>Adquisición</a:t>
            </a:r>
          </a:p>
          <a:p>
            <a:pPr algn="ctr"/>
            <a:endParaRPr lang="es-PE" dirty="0" smtClean="0">
              <a:latin typeface="Arial" charset="0"/>
              <a:cs typeface="Arial" charset="0"/>
            </a:endParaRPr>
          </a:p>
          <a:p>
            <a:pPr algn="ctr"/>
            <a:r>
              <a:rPr lang="es-PE" dirty="0" smtClean="0">
                <a:latin typeface="Arial" charset="0"/>
                <a:cs typeface="Arial" charset="0"/>
              </a:rPr>
              <a:t>Transporte</a:t>
            </a:r>
          </a:p>
          <a:p>
            <a:pPr algn="ctr"/>
            <a:endParaRPr lang="es-PE" dirty="0" smtClean="0">
              <a:latin typeface="Arial" charset="0"/>
              <a:cs typeface="Arial" charset="0"/>
            </a:endParaRPr>
          </a:p>
          <a:p>
            <a:pPr algn="ctr"/>
            <a:r>
              <a:rPr lang="es-PE" dirty="0" smtClean="0">
                <a:latin typeface="Arial" charset="0"/>
                <a:cs typeface="Arial" charset="0"/>
              </a:rPr>
              <a:t>Abastecimiento</a:t>
            </a:r>
          </a:p>
          <a:p>
            <a:pPr algn="ctr"/>
            <a:endParaRPr lang="es-PE" dirty="0" smtClean="0">
              <a:latin typeface="Arial" charset="0"/>
              <a:cs typeface="Arial" charset="0"/>
            </a:endParaRPr>
          </a:p>
          <a:p>
            <a:pPr algn="ctr"/>
            <a:r>
              <a:rPr lang="es-PE" dirty="0" smtClean="0">
                <a:latin typeface="Arial" charset="0"/>
                <a:cs typeface="Arial" charset="0"/>
              </a:rPr>
              <a:t>Almacenaje</a:t>
            </a:r>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14348" y="571480"/>
            <a:ext cx="7786742" cy="707886"/>
          </a:xfrm>
          <a:prstGeom prst="rect">
            <a:avLst/>
          </a:prstGeom>
          <a:noFill/>
        </p:spPr>
        <p:txBody>
          <a:bodyPr wrap="square" rtlCol="0">
            <a:spAutoFit/>
          </a:bodyPr>
          <a:lstStyle/>
          <a:p>
            <a:r>
              <a:rPr lang="es-ES" sz="4000" b="1" dirty="0" smtClean="0"/>
              <a:t>FUNCIONES DE LA LOGISTICA</a:t>
            </a:r>
            <a:endParaRPr lang="es-ES" sz="4000" b="1" dirty="0"/>
          </a:p>
        </p:txBody>
      </p:sp>
      <p:sp>
        <p:nvSpPr>
          <p:cNvPr id="4" name="3 Rectángulo"/>
          <p:cNvSpPr/>
          <p:nvPr/>
        </p:nvSpPr>
        <p:spPr>
          <a:xfrm>
            <a:off x="571472" y="2136339"/>
            <a:ext cx="8072494" cy="1754326"/>
          </a:xfrm>
          <a:prstGeom prst="rect">
            <a:avLst/>
          </a:prstGeom>
        </p:spPr>
        <p:txBody>
          <a:bodyPr wrap="square">
            <a:spAutoFit/>
          </a:bodyPr>
          <a:lstStyle/>
          <a:p>
            <a:r>
              <a:rPr lang="es-ES" dirty="0" smtClean="0">
                <a:latin typeface="Arial" charset="0"/>
              </a:rPr>
              <a:t>La función logística gestiona directamente los flujos físicos e indirectamente los flujos financieros y de información asociados. </a:t>
            </a:r>
          </a:p>
          <a:p>
            <a:endParaRPr lang="es-ES" dirty="0" smtClean="0">
              <a:latin typeface="Arial" charset="0"/>
            </a:endParaRPr>
          </a:p>
          <a:p>
            <a:r>
              <a:rPr lang="es-ES" dirty="0" smtClean="0">
                <a:latin typeface="Arial" charset="0"/>
              </a:rPr>
              <a:t>Los flujos físicos son generalmente divididos entre los “</a:t>
            </a:r>
            <a:r>
              <a:rPr lang="es-ES" b="1" dirty="0" smtClean="0">
                <a:latin typeface="Arial" charset="0"/>
              </a:rPr>
              <a:t>de compra</a:t>
            </a:r>
            <a:r>
              <a:rPr lang="es-ES" dirty="0" smtClean="0">
                <a:latin typeface="Arial" charset="0"/>
              </a:rPr>
              <a:t>” (entre un proveedor y su cliente), “</a:t>
            </a:r>
            <a:r>
              <a:rPr lang="es-ES" b="1" dirty="0" smtClean="0">
                <a:latin typeface="Arial" charset="0"/>
              </a:rPr>
              <a:t>de distribución</a:t>
            </a:r>
            <a:r>
              <a:rPr lang="es-ES" dirty="0" smtClean="0">
                <a:latin typeface="Arial" charset="0"/>
              </a:rPr>
              <a:t>” (entre un proveedor y el cliente final), “</a:t>
            </a:r>
            <a:r>
              <a:rPr lang="es-ES" b="1" dirty="0" smtClean="0">
                <a:latin typeface="Arial" charset="0"/>
              </a:rPr>
              <a:t>de devolución</a:t>
            </a:r>
            <a:r>
              <a:rPr lang="es-ES" dirty="0" smtClean="0">
                <a:latin typeface="Arial" charset="0"/>
              </a:rPr>
              <a:t>” (logística inversa).</a:t>
            </a:r>
            <a:endParaRPr lang="es-PE" dirty="0" smtClean="0">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642918"/>
            <a:ext cx="7045647" cy="707886"/>
          </a:xfrm>
          <a:prstGeom prst="rect">
            <a:avLst/>
          </a:prstGeom>
        </p:spPr>
        <p:txBody>
          <a:bodyPr wrap="none">
            <a:spAutoFit/>
          </a:bodyPr>
          <a:lstStyle/>
          <a:p>
            <a:r>
              <a:rPr lang="es-ES" sz="4000" b="1" dirty="0" smtClean="0"/>
              <a:t>FUNCIONES DE LA LOGISTICA</a:t>
            </a:r>
            <a:endParaRPr lang="es-ES" sz="4000" b="1" dirty="0"/>
          </a:p>
        </p:txBody>
      </p:sp>
      <p:sp>
        <p:nvSpPr>
          <p:cNvPr id="3" name="2 Rectángulo"/>
          <p:cNvSpPr/>
          <p:nvPr/>
        </p:nvSpPr>
        <p:spPr>
          <a:xfrm>
            <a:off x="928662" y="1857364"/>
            <a:ext cx="7500990" cy="2031325"/>
          </a:xfrm>
          <a:prstGeom prst="rect">
            <a:avLst/>
          </a:prstGeom>
        </p:spPr>
        <p:txBody>
          <a:bodyPr wrap="square">
            <a:spAutoFit/>
          </a:bodyPr>
          <a:lstStyle/>
          <a:p>
            <a:pPr algn="ctr"/>
            <a:r>
              <a:rPr lang="es-ES" b="1" dirty="0" smtClean="0">
                <a:latin typeface="Arial" charset="0"/>
              </a:rPr>
              <a:t>Logística de compra </a:t>
            </a:r>
            <a:endParaRPr lang="es-PE" b="1" dirty="0" smtClean="0">
              <a:latin typeface="Arial" charset="0"/>
            </a:endParaRPr>
          </a:p>
          <a:p>
            <a:pPr algn="ctr">
              <a:buFont typeface="Arial" charset="0"/>
              <a:buChar char="•"/>
            </a:pPr>
            <a:r>
              <a:rPr lang="es-ES" dirty="0" smtClean="0">
                <a:latin typeface="Arial" charset="0"/>
              </a:rPr>
              <a:t> Planificación del aprovisionamiento desde los proveedores de acuerdo con las previsiones de producción o venta </a:t>
            </a:r>
            <a:endParaRPr lang="es-PE" dirty="0" smtClean="0">
              <a:latin typeface="Arial" charset="0"/>
            </a:endParaRPr>
          </a:p>
          <a:p>
            <a:pPr algn="ctr">
              <a:buFont typeface="Arial" charset="0"/>
              <a:buChar char="•"/>
            </a:pPr>
            <a:r>
              <a:rPr lang="es-ES" dirty="0" smtClean="0">
                <a:latin typeface="Arial" charset="0"/>
              </a:rPr>
              <a:t> Ejecución del aprovisionamiento y de los transportes y otras operaciones de importación relacionados </a:t>
            </a:r>
            <a:endParaRPr lang="es-PE" dirty="0" smtClean="0">
              <a:latin typeface="Arial" charset="0"/>
            </a:endParaRPr>
          </a:p>
          <a:p>
            <a:pPr algn="ctr">
              <a:buFont typeface="Arial" charset="0"/>
              <a:buChar char="•"/>
            </a:pPr>
            <a:r>
              <a:rPr lang="es-ES" dirty="0" smtClean="0">
                <a:latin typeface="Arial" charset="0"/>
              </a:rPr>
              <a:t> Gestión de la relación con los proveedores (con objetivo de la mejora del servicio y la reducción de los costos logísticos) </a:t>
            </a:r>
            <a:endParaRPr lang="es-PE" dirty="0" smtClean="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14414" y="714356"/>
            <a:ext cx="7045647" cy="707886"/>
          </a:xfrm>
          <a:prstGeom prst="rect">
            <a:avLst/>
          </a:prstGeom>
        </p:spPr>
        <p:txBody>
          <a:bodyPr wrap="none">
            <a:spAutoFit/>
          </a:bodyPr>
          <a:lstStyle/>
          <a:p>
            <a:r>
              <a:rPr lang="es-ES" sz="4000" b="1" dirty="0" smtClean="0"/>
              <a:t>FUNCIONES DE LA LOGISTICA</a:t>
            </a:r>
            <a:endParaRPr lang="es-ES" sz="4000" b="1" dirty="0"/>
          </a:p>
        </p:txBody>
      </p:sp>
      <p:sp>
        <p:nvSpPr>
          <p:cNvPr id="3" name="2 Rectángulo"/>
          <p:cNvSpPr/>
          <p:nvPr/>
        </p:nvSpPr>
        <p:spPr>
          <a:xfrm>
            <a:off x="428596" y="1443841"/>
            <a:ext cx="8286808" cy="2585323"/>
          </a:xfrm>
          <a:prstGeom prst="rect">
            <a:avLst/>
          </a:prstGeom>
        </p:spPr>
        <p:txBody>
          <a:bodyPr wrap="square">
            <a:spAutoFit/>
          </a:bodyPr>
          <a:lstStyle/>
          <a:p>
            <a:r>
              <a:rPr lang="es-ES" b="1" dirty="0" smtClean="0">
                <a:latin typeface="Arial" charset="0"/>
              </a:rPr>
              <a:t>Logística de distribución </a:t>
            </a:r>
            <a:endParaRPr lang="es-PE" b="1" dirty="0" smtClean="0">
              <a:latin typeface="Arial" charset="0"/>
            </a:endParaRPr>
          </a:p>
          <a:p>
            <a:pPr>
              <a:buFont typeface="Arial" charset="0"/>
              <a:buChar char="•"/>
            </a:pPr>
            <a:r>
              <a:rPr lang="es-ES" dirty="0" smtClean="0">
                <a:latin typeface="Arial" charset="0"/>
              </a:rPr>
              <a:t> </a:t>
            </a:r>
            <a:r>
              <a:rPr lang="es-ES" dirty="0" smtClean="0">
                <a:latin typeface="Arial" charset="0"/>
                <a:cs typeface="Arial" charset="0"/>
              </a:rPr>
              <a:t> Previsión de la actividad de los centros logísticos </a:t>
            </a:r>
            <a:endParaRPr lang="es-PE" dirty="0" smtClean="0">
              <a:latin typeface="Arial" charset="0"/>
              <a:cs typeface="Arial" charset="0"/>
            </a:endParaRPr>
          </a:p>
          <a:p>
            <a:pPr>
              <a:buFont typeface="Arial" charset="0"/>
              <a:buChar char="•"/>
            </a:pPr>
            <a:r>
              <a:rPr lang="es-ES" dirty="0" smtClean="0">
                <a:latin typeface="Arial" charset="0"/>
                <a:cs typeface="Arial" charset="0"/>
              </a:rPr>
              <a:t> Almacenamiento </a:t>
            </a:r>
            <a:endParaRPr lang="es-PE" dirty="0" smtClean="0">
              <a:latin typeface="Arial" charset="0"/>
              <a:cs typeface="Arial" charset="0"/>
            </a:endParaRPr>
          </a:p>
          <a:p>
            <a:pPr>
              <a:buFont typeface="Arial" charset="0"/>
              <a:buChar char="•"/>
            </a:pPr>
            <a:r>
              <a:rPr lang="es-ES" dirty="0" smtClean="0">
                <a:latin typeface="Arial" charset="0"/>
                <a:cs typeface="Arial" charset="0"/>
              </a:rPr>
              <a:t> Traslado de mercancías de un lugar a otro del almacén con los recursos y equipos necesarios </a:t>
            </a:r>
            <a:endParaRPr lang="es-PE" dirty="0" smtClean="0">
              <a:latin typeface="Arial" charset="0"/>
              <a:cs typeface="Arial" charset="0"/>
            </a:endParaRPr>
          </a:p>
          <a:p>
            <a:pPr>
              <a:buFont typeface="Arial" charset="0"/>
              <a:buChar char="•"/>
            </a:pPr>
            <a:r>
              <a:rPr lang="es-ES" dirty="0" smtClean="0">
                <a:latin typeface="Arial" charset="0"/>
                <a:cs typeface="Arial" charset="0"/>
              </a:rPr>
              <a:t> Preparación de los pedidos o la ejecución de </a:t>
            </a:r>
            <a:r>
              <a:rPr lang="es-ES" dirty="0" err="1" smtClean="0">
                <a:latin typeface="Arial" charset="0"/>
                <a:cs typeface="Arial" charset="0"/>
              </a:rPr>
              <a:t>cross</a:t>
            </a:r>
            <a:r>
              <a:rPr lang="es-ES" dirty="0" smtClean="0">
                <a:latin typeface="Arial" charset="0"/>
                <a:cs typeface="Arial" charset="0"/>
              </a:rPr>
              <a:t> </a:t>
            </a:r>
            <a:r>
              <a:rPr lang="es-ES" dirty="0" err="1" smtClean="0">
                <a:latin typeface="Arial" charset="0"/>
                <a:cs typeface="Arial" charset="0"/>
              </a:rPr>
              <a:t>docking</a:t>
            </a:r>
            <a:r>
              <a:rPr lang="es-ES" dirty="0" smtClean="0">
                <a:latin typeface="Arial" charset="0"/>
                <a:cs typeface="Arial" charset="0"/>
              </a:rPr>
              <a:t> (tránsito) </a:t>
            </a:r>
            <a:endParaRPr lang="es-PE" dirty="0" smtClean="0">
              <a:latin typeface="Arial" charset="0"/>
              <a:cs typeface="Arial" charset="0"/>
            </a:endParaRPr>
          </a:p>
          <a:p>
            <a:pPr>
              <a:buFont typeface="Arial" charset="0"/>
              <a:buChar char="•"/>
            </a:pPr>
            <a:r>
              <a:rPr lang="es-ES" dirty="0" smtClean="0">
                <a:latin typeface="Arial" charset="0"/>
                <a:cs typeface="Arial" charset="0"/>
              </a:rPr>
              <a:t> Algunas veces, la realización de pequeñas actividades de transformación del producto (</a:t>
            </a:r>
            <a:r>
              <a:rPr lang="es-ES" dirty="0" err="1" smtClean="0">
                <a:latin typeface="Arial" charset="0"/>
                <a:cs typeface="Arial" charset="0"/>
              </a:rPr>
              <a:t>kitting</a:t>
            </a:r>
            <a:r>
              <a:rPr lang="es-ES" dirty="0" smtClean="0">
                <a:latin typeface="Arial" charset="0"/>
                <a:cs typeface="Arial" charset="0"/>
              </a:rPr>
              <a:t>, etiquetado, </a:t>
            </a:r>
            <a:r>
              <a:rPr lang="es-ES" dirty="0" err="1" smtClean="0">
                <a:latin typeface="Arial" charset="0"/>
                <a:cs typeface="Arial" charset="0"/>
              </a:rPr>
              <a:t>customización</a:t>
            </a:r>
            <a:r>
              <a:rPr lang="es-ES" dirty="0" smtClean="0">
                <a:latin typeface="Arial" charset="0"/>
                <a:cs typeface="Arial" charset="0"/>
              </a:rPr>
              <a:t>, </a:t>
            </a:r>
            <a:r>
              <a:rPr lang="es-ES" dirty="0" err="1" smtClean="0">
                <a:latin typeface="Arial" charset="0"/>
                <a:cs typeface="Arial" charset="0"/>
              </a:rPr>
              <a:t>fulfilment</a:t>
            </a:r>
            <a:r>
              <a:rPr lang="es-ES" dirty="0" smtClean="0">
                <a:latin typeface="Arial" charset="0"/>
                <a:cs typeface="Arial" charset="0"/>
              </a:rPr>
              <a:t>, </a:t>
            </a:r>
            <a:r>
              <a:rPr lang="es-ES" dirty="0" err="1" smtClean="0">
                <a:latin typeface="Arial" charset="0"/>
                <a:cs typeface="Arial" charset="0"/>
              </a:rPr>
              <a:t>etc</a:t>
            </a:r>
            <a:r>
              <a:rPr lang="es-ES" dirty="0" smtClean="0">
                <a:latin typeface="Arial" charset="0"/>
                <a:cs typeface="Arial" charset="0"/>
              </a:rPr>
              <a:t>) </a:t>
            </a:r>
            <a:endParaRPr lang="es-PE" dirty="0" smtClean="0">
              <a:latin typeface="Arial" charset="0"/>
              <a:cs typeface="Arial" charset="0"/>
            </a:endParaRPr>
          </a:p>
          <a:p>
            <a:pPr>
              <a:buFont typeface="Arial" charset="0"/>
              <a:buChar char="•"/>
            </a:pPr>
            <a:r>
              <a:rPr lang="es-ES" dirty="0" smtClean="0">
                <a:latin typeface="Arial" charset="0"/>
                <a:cs typeface="Arial" charset="0"/>
              </a:rPr>
              <a:t> Transporte de distribución hasta el cliente</a:t>
            </a: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1538" y="571480"/>
            <a:ext cx="7045647" cy="707886"/>
          </a:xfrm>
          <a:prstGeom prst="rect">
            <a:avLst/>
          </a:prstGeom>
        </p:spPr>
        <p:txBody>
          <a:bodyPr wrap="none">
            <a:spAutoFit/>
          </a:bodyPr>
          <a:lstStyle/>
          <a:p>
            <a:r>
              <a:rPr lang="es-ES" sz="4000" b="1" dirty="0" smtClean="0"/>
              <a:t>FUNCIONES DE LA LOGISTICA</a:t>
            </a:r>
            <a:endParaRPr lang="es-ES" sz="4000" b="1" dirty="0"/>
          </a:p>
        </p:txBody>
      </p:sp>
      <p:sp>
        <p:nvSpPr>
          <p:cNvPr id="3" name="2 Rectángulo"/>
          <p:cNvSpPr/>
          <p:nvPr/>
        </p:nvSpPr>
        <p:spPr>
          <a:xfrm>
            <a:off x="500034" y="1714488"/>
            <a:ext cx="8072494" cy="1477328"/>
          </a:xfrm>
          <a:prstGeom prst="rect">
            <a:avLst/>
          </a:prstGeom>
        </p:spPr>
        <p:txBody>
          <a:bodyPr wrap="square">
            <a:spAutoFit/>
          </a:bodyPr>
          <a:lstStyle/>
          <a:p>
            <a:r>
              <a:rPr lang="es-ES" b="1" dirty="0" smtClean="0">
                <a:latin typeface="Arial" charset="0"/>
              </a:rPr>
              <a:t>Logística de devolución (logística inversa)</a:t>
            </a:r>
          </a:p>
          <a:p>
            <a:endParaRPr lang="es-PE" b="1" dirty="0" smtClean="0">
              <a:latin typeface="Arial" charset="0"/>
            </a:endParaRPr>
          </a:p>
          <a:p>
            <a:pPr>
              <a:buFont typeface="Arial" charset="0"/>
              <a:buChar char="•"/>
            </a:pPr>
            <a:r>
              <a:rPr lang="es-ES" dirty="0" smtClean="0">
                <a:latin typeface="Arial" charset="0"/>
              </a:rPr>
              <a:t> </a:t>
            </a:r>
            <a:r>
              <a:rPr lang="es-ES" dirty="0" smtClean="0">
                <a:latin typeface="Arial" charset="0"/>
                <a:cs typeface="Arial" charset="0"/>
              </a:rPr>
              <a:t> Recojo del producto en las instalaciones del cliente </a:t>
            </a:r>
            <a:endParaRPr lang="es-PE" dirty="0" smtClean="0">
              <a:latin typeface="Arial" charset="0"/>
              <a:cs typeface="Arial" charset="0"/>
            </a:endParaRPr>
          </a:p>
          <a:p>
            <a:pPr>
              <a:buFont typeface="Arial" charset="0"/>
              <a:buChar char="•"/>
            </a:pPr>
            <a:r>
              <a:rPr lang="es-ES" dirty="0" smtClean="0">
                <a:latin typeface="Arial" charset="0"/>
                <a:cs typeface="Arial" charset="0"/>
              </a:rPr>
              <a:t> Puesta en conformidad, reparación, reintegración en stock, destrucción, reciclaje y almacenaje  </a:t>
            </a:r>
            <a:endParaRPr lang="es-PE" dirty="0" smtClean="0">
              <a:latin typeface="Arial" charset="0"/>
              <a:cs typeface="Arial" charset="0"/>
            </a:endParaRPr>
          </a:p>
        </p:txBody>
      </p:sp>
      <p:pic>
        <p:nvPicPr>
          <p:cNvPr id="4" name="5 Imagen" descr="logistica inversa dibujo.jpg"/>
          <p:cNvPicPr>
            <a:picLocks noChangeAspect="1"/>
          </p:cNvPicPr>
          <p:nvPr/>
        </p:nvPicPr>
        <p:blipFill>
          <a:blip r:embed="rId2" cstate="print"/>
          <a:srcRect/>
          <a:stretch>
            <a:fillRect/>
          </a:stretch>
        </p:blipFill>
        <p:spPr bwMode="auto">
          <a:xfrm>
            <a:off x="1285852" y="4929198"/>
            <a:ext cx="6492868" cy="16713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714356"/>
            <a:ext cx="7786742" cy="707886"/>
          </a:xfrm>
          <a:prstGeom prst="rect">
            <a:avLst/>
          </a:prstGeom>
          <a:noFill/>
        </p:spPr>
        <p:txBody>
          <a:bodyPr wrap="square" rtlCol="0">
            <a:spAutoFit/>
          </a:bodyPr>
          <a:lstStyle/>
          <a:p>
            <a:pPr algn="ctr"/>
            <a:r>
              <a:rPr lang="es-ES" sz="4000" b="1" dirty="0" smtClean="0"/>
              <a:t>LA CALIDAD DE LOGISTICA</a:t>
            </a:r>
            <a:endParaRPr lang="es-ES" sz="4000" b="1" dirty="0"/>
          </a:p>
        </p:txBody>
      </p:sp>
      <p:sp>
        <p:nvSpPr>
          <p:cNvPr id="3" name="2 CuadroTexto"/>
          <p:cNvSpPr txBox="1"/>
          <p:nvPr/>
        </p:nvSpPr>
        <p:spPr>
          <a:xfrm>
            <a:off x="1571604" y="2428868"/>
            <a:ext cx="6357982" cy="1200329"/>
          </a:xfrm>
          <a:prstGeom prst="rect">
            <a:avLst/>
          </a:prstGeom>
          <a:noFill/>
        </p:spPr>
        <p:txBody>
          <a:bodyPr wrap="square" rtlCol="0">
            <a:spAutoFit/>
          </a:bodyPr>
          <a:lstStyle/>
          <a:p>
            <a:r>
              <a:rPr lang="es-ES" dirty="0" smtClean="0"/>
              <a:t>Indicadores de calidad</a:t>
            </a:r>
          </a:p>
          <a:p>
            <a:pPr marL="342900" indent="-342900">
              <a:buFont typeface="Wingdings" pitchFamily="2" charset="2"/>
              <a:buChar char="ü"/>
            </a:pPr>
            <a:r>
              <a:rPr lang="es-ES" dirty="0" smtClean="0"/>
              <a:t>Tasa de servicios</a:t>
            </a:r>
          </a:p>
          <a:p>
            <a:pPr marL="342900" indent="-342900">
              <a:buFont typeface="Wingdings" pitchFamily="2" charset="2"/>
              <a:buChar char="ü"/>
            </a:pPr>
            <a:r>
              <a:rPr lang="es-ES" dirty="0" smtClean="0"/>
              <a:t>Índice de desperfectos</a:t>
            </a:r>
          </a:p>
          <a:p>
            <a:pPr marL="342900" indent="-342900">
              <a:buFont typeface="Wingdings" pitchFamily="2" charset="2"/>
              <a:buChar char="ü"/>
            </a:pPr>
            <a:r>
              <a:rPr lang="es-ES" dirty="0" smtClean="0"/>
              <a:t>Índice de pedidos fuera del plazo</a:t>
            </a:r>
            <a:endParaRPr lang="es-ES" dirty="0"/>
          </a:p>
        </p:txBody>
      </p:sp>
      <p:sp>
        <p:nvSpPr>
          <p:cNvPr id="5" name="4 CuadroTexto"/>
          <p:cNvSpPr txBox="1"/>
          <p:nvPr/>
        </p:nvSpPr>
        <p:spPr>
          <a:xfrm>
            <a:off x="571472" y="4643446"/>
            <a:ext cx="7929618" cy="830997"/>
          </a:xfrm>
          <a:prstGeom prst="rect">
            <a:avLst/>
          </a:prstGeom>
          <a:noFill/>
        </p:spPr>
        <p:txBody>
          <a:bodyPr wrap="square" rtlCol="0">
            <a:spAutoFit/>
          </a:bodyPr>
          <a:lstStyle/>
          <a:p>
            <a:r>
              <a:rPr lang="es-ES" sz="2400" b="1" dirty="0" smtClean="0"/>
              <a:t>La calidad en la logística es la garantía del éxito en el marketing actual</a:t>
            </a:r>
            <a:endParaRPr lang="es-E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14282" y="1071546"/>
            <a:ext cx="8643668" cy="478473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Temas a desarrollar</a:t>
            </a:r>
            <a:endParaRPr lang="es-ES" dirty="0"/>
          </a:p>
        </p:txBody>
      </p:sp>
      <p:sp>
        <p:nvSpPr>
          <p:cNvPr id="3" name="2 Marcador de contenido"/>
          <p:cNvSpPr>
            <a:spLocks noGrp="1"/>
          </p:cNvSpPr>
          <p:nvPr>
            <p:ph idx="1"/>
          </p:nvPr>
        </p:nvSpPr>
        <p:spPr>
          <a:xfrm>
            <a:off x="304800" y="1554162"/>
            <a:ext cx="8686800" cy="5018110"/>
          </a:xfrm>
        </p:spPr>
        <p:txBody>
          <a:bodyPr>
            <a:normAutofit/>
          </a:bodyPr>
          <a:lstStyle/>
          <a:p>
            <a:pPr marL="514350" indent="-514350">
              <a:buFont typeface="+mj-lt"/>
              <a:buAutoNum type="arabicPeriod"/>
            </a:pPr>
            <a:r>
              <a:rPr lang="es-ES" dirty="0" smtClean="0"/>
              <a:t>Antecedentes históricos</a:t>
            </a:r>
          </a:p>
          <a:p>
            <a:pPr marL="514350" indent="-514350">
              <a:buFont typeface="+mj-lt"/>
              <a:buAutoNum type="arabicPeriod"/>
            </a:pPr>
            <a:r>
              <a:rPr lang="es-ES" dirty="0" smtClean="0"/>
              <a:t>Acepciones</a:t>
            </a:r>
          </a:p>
          <a:p>
            <a:pPr marL="514350" indent="-514350">
              <a:buFont typeface="+mj-lt"/>
              <a:buAutoNum type="arabicPeriod"/>
            </a:pPr>
            <a:r>
              <a:rPr lang="es-ES" dirty="0" smtClean="0"/>
              <a:t>Definición</a:t>
            </a:r>
          </a:p>
          <a:p>
            <a:pPr marL="514350" indent="-514350">
              <a:buFont typeface="+mj-lt"/>
              <a:buAutoNum type="arabicPeriod"/>
            </a:pPr>
            <a:r>
              <a:rPr lang="es-ES" dirty="0" smtClean="0"/>
              <a:t>Importancia</a:t>
            </a:r>
          </a:p>
          <a:p>
            <a:pPr marL="514350" indent="-514350">
              <a:buFont typeface="+mj-lt"/>
              <a:buAutoNum type="arabicPeriod"/>
            </a:pPr>
            <a:r>
              <a:rPr lang="es-ES" dirty="0" smtClean="0"/>
              <a:t>Objetivo</a:t>
            </a:r>
          </a:p>
          <a:p>
            <a:pPr marL="514350" indent="-514350">
              <a:buFont typeface="+mj-lt"/>
              <a:buAutoNum type="arabicPeriod"/>
            </a:pPr>
            <a:r>
              <a:rPr lang="es-ES" dirty="0" smtClean="0"/>
              <a:t>Etapa básica</a:t>
            </a:r>
          </a:p>
          <a:p>
            <a:pPr marL="514350" indent="-514350">
              <a:buFont typeface="+mj-lt"/>
              <a:buAutoNum type="arabicPeriod"/>
            </a:pPr>
            <a:r>
              <a:rPr lang="es-ES" dirty="0" smtClean="0"/>
              <a:t>Funciones de la logística</a:t>
            </a:r>
          </a:p>
          <a:p>
            <a:pPr marL="514350" indent="-514350">
              <a:buFont typeface="+mj-lt"/>
              <a:buAutoNum type="arabicPeriod"/>
            </a:pPr>
            <a:r>
              <a:rPr lang="es-ES" dirty="0" smtClean="0"/>
              <a:t>La calidad de la logística</a:t>
            </a:r>
          </a:p>
          <a:p>
            <a:pPr marL="514350" indent="-514350">
              <a:buFont typeface="+mj-lt"/>
              <a:buAutoNum type="arabicPeriod"/>
            </a:pPr>
            <a:endParaRPr lang="es-ES" dirty="0" smtClean="0"/>
          </a:p>
          <a:p>
            <a:pPr marL="514350" indent="-514350">
              <a:buFont typeface="+mj-lt"/>
              <a:buAutoNum type="arabicPeriod"/>
            </a:pPr>
            <a:endParaRPr lang="es-ES" dirty="0" smtClean="0"/>
          </a:p>
          <a:p>
            <a:pPr marL="514350" indent="-514350">
              <a:buFont typeface="+mj-lt"/>
              <a:buAutoNum type="arabicPeriod"/>
            </a:pPr>
            <a:endParaRPr lang="es-ES" dirty="0" smtClean="0"/>
          </a:p>
          <a:p>
            <a:pPr marL="514350" indent="-514350">
              <a:buFont typeface="+mj-lt"/>
              <a:buAutoNum type="arabicPeriod"/>
            </a:pPr>
            <a:endParaRPr lang="es-ES" dirty="0" smtClean="0"/>
          </a:p>
          <a:p>
            <a:pPr marL="514350" indent="-514350">
              <a:buFont typeface="+mj-lt"/>
              <a:buAutoNum type="arabicPeriod"/>
            </a:pPr>
            <a:endParaRPr lang="es-ES" dirty="0" smtClean="0"/>
          </a:p>
          <a:p>
            <a:pPr marL="514350" indent="-514350">
              <a:buFont typeface="+mj-lt"/>
              <a:buAutoNum type="arabicPeriod"/>
            </a:pP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57158" y="642918"/>
            <a:ext cx="8560653" cy="492922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71538" y="500042"/>
            <a:ext cx="7286676" cy="707886"/>
          </a:xfrm>
          <a:prstGeom prst="rect">
            <a:avLst/>
          </a:prstGeom>
          <a:noFill/>
        </p:spPr>
        <p:txBody>
          <a:bodyPr wrap="square" rtlCol="0">
            <a:spAutoFit/>
          </a:bodyPr>
          <a:lstStyle/>
          <a:p>
            <a:r>
              <a:rPr lang="es-ES" sz="4000" b="1" dirty="0" smtClean="0"/>
              <a:t>ANTECEDENTES HISTORICOS</a:t>
            </a:r>
            <a:endParaRPr lang="es-ES" sz="4000" b="1" dirty="0"/>
          </a:p>
        </p:txBody>
      </p:sp>
      <p:sp>
        <p:nvSpPr>
          <p:cNvPr id="4" name="3 CuadroTexto"/>
          <p:cNvSpPr txBox="1"/>
          <p:nvPr/>
        </p:nvSpPr>
        <p:spPr>
          <a:xfrm>
            <a:off x="357158" y="1714488"/>
            <a:ext cx="8429684" cy="923330"/>
          </a:xfrm>
          <a:prstGeom prst="rect">
            <a:avLst/>
          </a:prstGeom>
          <a:noFill/>
        </p:spPr>
        <p:txBody>
          <a:bodyPr wrap="square" rtlCol="0">
            <a:spAutoFit/>
          </a:bodyPr>
          <a:lstStyle/>
          <a:p>
            <a:pPr>
              <a:defRPr/>
            </a:pPr>
            <a:r>
              <a:rPr lang="es-ES" dirty="0" smtClean="0">
                <a:latin typeface="Arial" pitchFamily="34" charset="0"/>
                <a:cs typeface="Arial" pitchFamily="34" charset="0"/>
              </a:rPr>
              <a:t>La logística moderna tiene su origen en la ingeniería militar que se ocupa de la organización del movimiento de las tropas en campaña, su alojamiento, transporte y suministros.  </a:t>
            </a:r>
          </a:p>
        </p:txBody>
      </p:sp>
      <p:sp>
        <p:nvSpPr>
          <p:cNvPr id="5" name="4 Rectángulo"/>
          <p:cNvSpPr/>
          <p:nvPr/>
        </p:nvSpPr>
        <p:spPr>
          <a:xfrm>
            <a:off x="785786" y="3244334"/>
            <a:ext cx="4051671" cy="369332"/>
          </a:xfrm>
          <a:prstGeom prst="rect">
            <a:avLst/>
          </a:prstGeom>
        </p:spPr>
        <p:txBody>
          <a:bodyPr wrap="square">
            <a:spAutoFit/>
          </a:bodyPr>
          <a:lstStyle/>
          <a:p>
            <a:r>
              <a:rPr lang="es-ES" dirty="0" smtClean="0">
                <a:latin typeface="Arial" pitchFamily="34" charset="0"/>
                <a:cs typeface="Arial" pitchFamily="34" charset="0"/>
              </a:rPr>
              <a:t> </a:t>
            </a:r>
            <a:endParaRPr lang="es-ES" dirty="0"/>
          </a:p>
        </p:txBody>
      </p:sp>
      <p:sp>
        <p:nvSpPr>
          <p:cNvPr id="6" name="5 Rectángulo"/>
          <p:cNvSpPr/>
          <p:nvPr/>
        </p:nvSpPr>
        <p:spPr>
          <a:xfrm>
            <a:off x="357158" y="2928934"/>
            <a:ext cx="8215370" cy="923330"/>
          </a:xfrm>
          <a:prstGeom prst="rect">
            <a:avLst/>
          </a:prstGeom>
        </p:spPr>
        <p:txBody>
          <a:bodyPr wrap="square">
            <a:spAutoFit/>
          </a:bodyPr>
          <a:lstStyle/>
          <a:p>
            <a:r>
              <a:rPr lang="es-ES" dirty="0" smtClean="0">
                <a:latin typeface="Arial" pitchFamily="34" charset="0"/>
                <a:cs typeface="Arial" pitchFamily="34" charset="0"/>
              </a:rPr>
              <a:t>En 1838, Antonio </a:t>
            </a:r>
            <a:r>
              <a:rPr lang="es-ES" dirty="0" err="1" smtClean="0">
                <a:latin typeface="Arial" pitchFamily="34" charset="0"/>
                <a:cs typeface="Arial" pitchFamily="34" charset="0"/>
              </a:rPr>
              <a:t>Jomini</a:t>
            </a:r>
            <a:r>
              <a:rPr lang="es-ES" dirty="0" smtClean="0">
                <a:latin typeface="Arial" pitchFamily="34" charset="0"/>
                <a:cs typeface="Arial" pitchFamily="34" charset="0"/>
              </a:rPr>
              <a:t>, en su obra </a:t>
            </a:r>
            <a:r>
              <a:rPr lang="es-ES" i="1" dirty="0" err="1" smtClean="0">
                <a:latin typeface="Arial" pitchFamily="34" charset="0"/>
                <a:cs typeface="Arial" pitchFamily="34" charset="0"/>
              </a:rPr>
              <a:t>Précis</a:t>
            </a:r>
            <a:r>
              <a:rPr lang="es-ES" i="1" dirty="0" smtClean="0">
                <a:latin typeface="Arial" pitchFamily="34" charset="0"/>
                <a:cs typeface="Arial" pitchFamily="34" charset="0"/>
              </a:rPr>
              <a:t> de </a:t>
            </a:r>
            <a:r>
              <a:rPr lang="es-ES" i="1" dirty="0" err="1" smtClean="0">
                <a:latin typeface="Arial" pitchFamily="34" charset="0"/>
                <a:cs typeface="Arial" pitchFamily="34" charset="0"/>
              </a:rPr>
              <a:t>l'Art</a:t>
            </a:r>
            <a:r>
              <a:rPr lang="es-ES" i="1" dirty="0" smtClean="0">
                <a:latin typeface="Arial" pitchFamily="34" charset="0"/>
                <a:cs typeface="Arial" pitchFamily="34" charset="0"/>
              </a:rPr>
              <a:t> de la </a:t>
            </a:r>
            <a:r>
              <a:rPr lang="es-ES" i="1" dirty="0" err="1" smtClean="0">
                <a:latin typeface="Arial" pitchFamily="34" charset="0"/>
                <a:cs typeface="Arial" pitchFamily="34" charset="0"/>
              </a:rPr>
              <a:t>Guerre</a:t>
            </a:r>
            <a:r>
              <a:rPr lang="es-ES" i="1" dirty="0" smtClean="0">
                <a:latin typeface="Arial" pitchFamily="34" charset="0"/>
                <a:cs typeface="Arial" pitchFamily="34" charset="0"/>
              </a:rPr>
              <a:t>:</a:t>
            </a:r>
            <a:r>
              <a:rPr lang="es-ES" dirty="0" smtClean="0">
                <a:latin typeface="Arial" pitchFamily="34" charset="0"/>
                <a:cs typeface="Arial" pitchFamily="34" charset="0"/>
              </a:rPr>
              <a:t> elevó la logística al rango de las tres ramas principales del arte de la guerra junto a la estrategia y la táctica.</a:t>
            </a:r>
            <a:r>
              <a:rPr lang="es-ES" i="1" dirty="0" smtClean="0">
                <a:latin typeface="Arial" pitchFamily="34" charset="0"/>
                <a:cs typeface="Arial" pitchFamily="34" charset="0"/>
              </a:rPr>
              <a:t> </a:t>
            </a:r>
            <a:endParaRPr lang="es-ES" dirty="0"/>
          </a:p>
        </p:txBody>
      </p:sp>
      <p:sp>
        <p:nvSpPr>
          <p:cNvPr id="7" name="6 Rectángulo"/>
          <p:cNvSpPr/>
          <p:nvPr/>
        </p:nvSpPr>
        <p:spPr>
          <a:xfrm>
            <a:off x="285720" y="4000504"/>
            <a:ext cx="8501122" cy="1200329"/>
          </a:xfrm>
          <a:prstGeom prst="rect">
            <a:avLst/>
          </a:prstGeom>
        </p:spPr>
        <p:txBody>
          <a:bodyPr wrap="square">
            <a:spAutoFit/>
          </a:bodyPr>
          <a:lstStyle/>
          <a:p>
            <a:pPr>
              <a:defRPr/>
            </a:pPr>
            <a:r>
              <a:rPr lang="es-ES" dirty="0" smtClean="0">
                <a:latin typeface="Arial" pitchFamily="34" charset="0"/>
                <a:cs typeface="Arial" pitchFamily="34" charset="0"/>
              </a:rPr>
              <a:t>Después de la publicación de la obra de </a:t>
            </a:r>
            <a:r>
              <a:rPr lang="es-ES" dirty="0" err="1" smtClean="0">
                <a:latin typeface="Arial" pitchFamily="34" charset="0"/>
                <a:cs typeface="Arial" pitchFamily="34" charset="0"/>
              </a:rPr>
              <a:t>Jomini</a:t>
            </a:r>
            <a:r>
              <a:rPr lang="es-ES" dirty="0" smtClean="0">
                <a:latin typeface="Arial" pitchFamily="34" charset="0"/>
                <a:cs typeface="Arial" pitchFamily="34" charset="0"/>
              </a:rPr>
              <a:t>, la importancia y trascendencia de la logística aumentó considerablemente, a la par como aumentaba la importancia y generalidad de las funciones que incumbían al Estado Mayor en el gobierno y dirección de los ejércitos.</a:t>
            </a:r>
            <a:endParaRPr lang="es-PE" dirty="0" smtClean="0">
              <a:latin typeface="Arial" pitchFamily="34" charset="0"/>
              <a:cs typeface="Arial" pitchFamily="34" charset="0"/>
            </a:endParaRPr>
          </a:p>
        </p:txBody>
      </p:sp>
      <p:pic>
        <p:nvPicPr>
          <p:cNvPr id="8" name="5 Imagen" descr="ejercito 1830.jpg"/>
          <p:cNvPicPr>
            <a:picLocks noChangeAspect="1"/>
          </p:cNvPicPr>
          <p:nvPr/>
        </p:nvPicPr>
        <p:blipFill>
          <a:blip r:embed="rId2" cstate="print"/>
          <a:srcRect/>
          <a:stretch>
            <a:fillRect/>
          </a:stretch>
        </p:blipFill>
        <p:spPr bwMode="auto">
          <a:xfrm>
            <a:off x="3929058" y="5429264"/>
            <a:ext cx="1714504" cy="11787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1538" y="571480"/>
            <a:ext cx="7429552" cy="707886"/>
          </a:xfrm>
          <a:prstGeom prst="rect">
            <a:avLst/>
          </a:prstGeom>
        </p:spPr>
        <p:txBody>
          <a:bodyPr wrap="square">
            <a:spAutoFit/>
          </a:bodyPr>
          <a:lstStyle/>
          <a:p>
            <a:r>
              <a:rPr lang="es-ES" sz="4000" b="1" dirty="0" smtClean="0"/>
              <a:t>ANTECEDENTES HISTORICOS</a:t>
            </a:r>
            <a:endParaRPr lang="es-ES" sz="4000" b="1" dirty="0"/>
          </a:p>
        </p:txBody>
      </p:sp>
      <p:sp>
        <p:nvSpPr>
          <p:cNvPr id="3" name="2 Rectángulo"/>
          <p:cNvSpPr/>
          <p:nvPr/>
        </p:nvSpPr>
        <p:spPr>
          <a:xfrm>
            <a:off x="428596" y="1571612"/>
            <a:ext cx="8143932" cy="1200329"/>
          </a:xfrm>
          <a:prstGeom prst="rect">
            <a:avLst/>
          </a:prstGeom>
        </p:spPr>
        <p:txBody>
          <a:bodyPr wrap="square">
            <a:spAutoFit/>
          </a:bodyPr>
          <a:lstStyle/>
          <a:p>
            <a:r>
              <a:rPr lang="es-ES" dirty="0" smtClean="0">
                <a:latin typeface="Arial" charset="0"/>
                <a:cs typeface="Arial" charset="0"/>
              </a:rPr>
              <a:t>En las guerras del siglo XIX y posteriormente, sobre todo durante la Primera Guerra Mundial, se puso en  evidencia que la logística necesitaba una perfecta ejecución </a:t>
            </a:r>
            <a:r>
              <a:rPr lang="es-ES" dirty="0" smtClean="0">
                <a:latin typeface="Arial" charset="0"/>
              </a:rPr>
              <a:t>para que el plan estratégico pudiera recoger en el campo de la táctica la victoria deseada.</a:t>
            </a:r>
            <a:endParaRPr lang="es-PE" dirty="0" smtClean="0">
              <a:latin typeface="Arial" charset="0"/>
            </a:endParaRPr>
          </a:p>
        </p:txBody>
      </p:sp>
      <p:sp>
        <p:nvSpPr>
          <p:cNvPr id="4" name="3 Rectángulo"/>
          <p:cNvSpPr/>
          <p:nvPr/>
        </p:nvSpPr>
        <p:spPr>
          <a:xfrm>
            <a:off x="428596" y="2857496"/>
            <a:ext cx="8215370" cy="1723549"/>
          </a:xfrm>
          <a:prstGeom prst="rect">
            <a:avLst/>
          </a:prstGeom>
        </p:spPr>
        <p:txBody>
          <a:bodyPr wrap="square">
            <a:spAutoFit/>
          </a:bodyPr>
          <a:lstStyle/>
          <a:p>
            <a:r>
              <a:rPr lang="es-ES" dirty="0" smtClean="0">
                <a:latin typeface="Arial" charset="0"/>
              </a:rPr>
              <a:t>En 1944, aparece por primera vez la palabra logística (</a:t>
            </a:r>
            <a:r>
              <a:rPr lang="es-ES" dirty="0" err="1" smtClean="0">
                <a:latin typeface="Arial" charset="0"/>
              </a:rPr>
              <a:t>logistics</a:t>
            </a:r>
            <a:r>
              <a:rPr lang="es-ES" dirty="0" smtClean="0">
                <a:latin typeface="Arial" charset="0"/>
              </a:rPr>
              <a:t>) en el Diccionario del Ejército de los Estados Unidos.</a:t>
            </a:r>
          </a:p>
          <a:p>
            <a:endParaRPr lang="es-ES" sz="1600" dirty="0" smtClean="0">
              <a:latin typeface="Arial" charset="0"/>
            </a:endParaRPr>
          </a:p>
          <a:p>
            <a:r>
              <a:rPr lang="es-ES" dirty="0" smtClean="0">
                <a:latin typeface="Arial" charset="0"/>
              </a:rPr>
              <a:t>Después de la Segunda Guerra Mundial, los profesionales que habían gestionado la logística militar se incorporaron al mundo empresarial y las técnicas logísticas evolucionaron rápidamente.</a:t>
            </a:r>
            <a:endParaRPr lang="es-PE" dirty="0" smtClean="0">
              <a:latin typeface="Arial" charset="0"/>
            </a:endParaRPr>
          </a:p>
        </p:txBody>
      </p:sp>
      <p:pic>
        <p:nvPicPr>
          <p:cNvPr id="5" name="5 Imagen" descr="fuimos heroes.jpg"/>
          <p:cNvPicPr>
            <a:picLocks noChangeAspect="1"/>
          </p:cNvPicPr>
          <p:nvPr/>
        </p:nvPicPr>
        <p:blipFill>
          <a:blip r:embed="rId2" cstate="print"/>
          <a:srcRect/>
          <a:stretch>
            <a:fillRect/>
          </a:stretch>
        </p:blipFill>
        <p:spPr bwMode="auto">
          <a:xfrm>
            <a:off x="3643306" y="5072074"/>
            <a:ext cx="1500188"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48" y="2143116"/>
            <a:ext cx="7715304" cy="1477328"/>
          </a:xfrm>
          <a:prstGeom prst="rect">
            <a:avLst/>
          </a:prstGeom>
        </p:spPr>
        <p:txBody>
          <a:bodyPr wrap="square">
            <a:spAutoFit/>
          </a:bodyPr>
          <a:lstStyle/>
          <a:p>
            <a:r>
              <a:rPr lang="es-ES" dirty="0" smtClean="0">
                <a:latin typeface="Arial" charset="0"/>
              </a:rPr>
              <a:t>La logística de nuestros días tuvo sus orígenes en 1960 aproximadamente, con el nombre de Logística de Regresión, y en principio su uso estaba destinado al ejército de los Estados Unidos, y tiempo después se le vio gran potencial para implementarse en cualquier tipo de organización.</a:t>
            </a:r>
            <a:endParaRPr lang="es-ES" dirty="0"/>
          </a:p>
        </p:txBody>
      </p:sp>
      <p:sp>
        <p:nvSpPr>
          <p:cNvPr id="3" name="2 Rectángulo"/>
          <p:cNvSpPr/>
          <p:nvPr/>
        </p:nvSpPr>
        <p:spPr>
          <a:xfrm>
            <a:off x="1000100" y="642918"/>
            <a:ext cx="6986528" cy="707886"/>
          </a:xfrm>
          <a:prstGeom prst="rect">
            <a:avLst/>
          </a:prstGeom>
        </p:spPr>
        <p:txBody>
          <a:bodyPr wrap="none">
            <a:spAutoFit/>
          </a:bodyPr>
          <a:lstStyle/>
          <a:p>
            <a:r>
              <a:rPr lang="es-ES" sz="4000" b="1" dirty="0" smtClean="0"/>
              <a:t>ANTECEDENTES HISTORICOS</a:t>
            </a:r>
            <a:endParaRPr lang="es-ES" sz="4000" b="1" dirty="0"/>
          </a:p>
        </p:txBody>
      </p:sp>
      <p:pic>
        <p:nvPicPr>
          <p:cNvPr id="4" name="6 Imagen" descr="vietnam-war.jpg"/>
          <p:cNvPicPr>
            <a:picLocks noChangeAspect="1"/>
          </p:cNvPicPr>
          <p:nvPr/>
        </p:nvPicPr>
        <p:blipFill>
          <a:blip r:embed="rId2" cstate="print"/>
          <a:srcRect/>
          <a:stretch>
            <a:fillRect/>
          </a:stretch>
        </p:blipFill>
        <p:spPr bwMode="auto">
          <a:xfrm>
            <a:off x="3286116" y="4357694"/>
            <a:ext cx="228600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71604" y="642918"/>
            <a:ext cx="6143668" cy="707886"/>
          </a:xfrm>
          <a:prstGeom prst="rect">
            <a:avLst/>
          </a:prstGeom>
          <a:noFill/>
        </p:spPr>
        <p:txBody>
          <a:bodyPr wrap="square" rtlCol="0">
            <a:spAutoFit/>
          </a:bodyPr>
          <a:lstStyle/>
          <a:p>
            <a:pPr algn="ctr"/>
            <a:r>
              <a:rPr lang="es-ES" sz="4000" b="1" dirty="0" smtClean="0"/>
              <a:t>ACEPCIONES</a:t>
            </a:r>
            <a:endParaRPr lang="es-ES" sz="4000" b="1" dirty="0"/>
          </a:p>
        </p:txBody>
      </p:sp>
      <p:sp>
        <p:nvSpPr>
          <p:cNvPr id="3" name="2 Rectángulo"/>
          <p:cNvSpPr/>
          <p:nvPr/>
        </p:nvSpPr>
        <p:spPr>
          <a:xfrm>
            <a:off x="285720" y="1643050"/>
            <a:ext cx="8001056" cy="923330"/>
          </a:xfrm>
          <a:prstGeom prst="rect">
            <a:avLst/>
          </a:prstGeom>
        </p:spPr>
        <p:txBody>
          <a:bodyPr wrap="square">
            <a:spAutoFit/>
          </a:bodyPr>
          <a:lstStyle/>
          <a:p>
            <a:pPr>
              <a:buFont typeface="Arial" pitchFamily="34" charset="0"/>
              <a:buChar char="•"/>
            </a:pPr>
            <a:r>
              <a:rPr lang="es-ES" dirty="0" smtClean="0">
                <a:latin typeface="Arial" charset="0"/>
                <a:cs typeface="Arial" charset="0"/>
              </a:rPr>
              <a:t>En el </a:t>
            </a:r>
            <a:r>
              <a:rPr lang="es-ES" i="1" dirty="0" smtClean="0">
                <a:latin typeface="Arial" charset="0"/>
                <a:cs typeface="Arial" charset="0"/>
              </a:rPr>
              <a:t>ámbito militar</a:t>
            </a:r>
            <a:r>
              <a:rPr lang="es-ES" dirty="0" smtClean="0">
                <a:latin typeface="Arial" charset="0"/>
                <a:cs typeface="Arial" charset="0"/>
              </a:rPr>
              <a:t>, es el conjunto de técnicas y procedimientos relacionados con el abastecimiento, suministro, mantenimiento y transporte de equipo, instalaciones y personal. </a:t>
            </a:r>
            <a:endParaRPr lang="es-PE" b="1" dirty="0" smtClean="0">
              <a:latin typeface="Arial" charset="0"/>
              <a:cs typeface="Arial" charset="0"/>
            </a:endParaRPr>
          </a:p>
        </p:txBody>
      </p:sp>
      <p:sp>
        <p:nvSpPr>
          <p:cNvPr id="4" name="3 Rectángulo"/>
          <p:cNvSpPr/>
          <p:nvPr/>
        </p:nvSpPr>
        <p:spPr>
          <a:xfrm>
            <a:off x="285720" y="2643182"/>
            <a:ext cx="8501122" cy="1200329"/>
          </a:xfrm>
          <a:prstGeom prst="rect">
            <a:avLst/>
          </a:prstGeom>
        </p:spPr>
        <p:txBody>
          <a:bodyPr wrap="square">
            <a:spAutoFit/>
          </a:bodyPr>
          <a:lstStyle/>
          <a:p>
            <a:pPr>
              <a:buFont typeface="Arial" pitchFamily="34" charset="0"/>
              <a:buChar char="•"/>
            </a:pPr>
            <a:r>
              <a:rPr lang="es-ES_tradnl" dirty="0" smtClean="0">
                <a:latin typeface="Arial" charset="0"/>
                <a:cs typeface="Arial" charset="0"/>
              </a:rPr>
              <a:t>En el </a:t>
            </a:r>
            <a:r>
              <a:rPr lang="es-ES_tradnl" i="1" dirty="0" smtClean="0">
                <a:latin typeface="Arial" charset="0"/>
                <a:cs typeface="Arial" charset="0"/>
              </a:rPr>
              <a:t>ámbito empresarial </a:t>
            </a:r>
            <a:r>
              <a:rPr lang="es-ES_tradnl" dirty="0" smtClean="0">
                <a:latin typeface="Arial" charset="0"/>
                <a:cs typeface="Arial" charset="0"/>
              </a:rPr>
              <a:t>existen múltiples definiciones del término logística, que ha evolucionado desde la logística militar hasta el concepto contemporáneo del arte y la técnica que se ocupa de la organización de los flujos de mercancías, energía e información.</a:t>
            </a:r>
            <a:endParaRPr lang="es-PE"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57356" y="714356"/>
            <a:ext cx="4643470" cy="707886"/>
          </a:xfrm>
          <a:prstGeom prst="rect">
            <a:avLst/>
          </a:prstGeom>
          <a:noFill/>
        </p:spPr>
        <p:txBody>
          <a:bodyPr wrap="square" rtlCol="0">
            <a:spAutoFit/>
          </a:bodyPr>
          <a:lstStyle/>
          <a:p>
            <a:pPr algn="ctr"/>
            <a:r>
              <a:rPr lang="es-ES" sz="4000" b="1" dirty="0" smtClean="0"/>
              <a:t>DEFINICION</a:t>
            </a:r>
            <a:endParaRPr lang="es-ES" sz="4000" b="1" dirty="0"/>
          </a:p>
        </p:txBody>
      </p:sp>
      <p:sp>
        <p:nvSpPr>
          <p:cNvPr id="3" name="2 Rectángulo"/>
          <p:cNvSpPr/>
          <p:nvPr/>
        </p:nvSpPr>
        <p:spPr>
          <a:xfrm>
            <a:off x="714348" y="1643050"/>
            <a:ext cx="7643866" cy="1477328"/>
          </a:xfrm>
          <a:prstGeom prst="rect">
            <a:avLst/>
          </a:prstGeom>
        </p:spPr>
        <p:txBody>
          <a:bodyPr wrap="square">
            <a:spAutoFit/>
          </a:bodyPr>
          <a:lstStyle/>
          <a:p>
            <a:pPr algn="ctr"/>
            <a:r>
              <a:rPr lang="es-ES_tradnl" dirty="0" smtClean="0">
                <a:latin typeface="Arial" charset="0"/>
                <a:cs typeface="Arial" charset="0"/>
              </a:rPr>
              <a:t>Según</a:t>
            </a:r>
            <a:r>
              <a:rPr lang="es-ES" dirty="0" smtClean="0">
                <a:latin typeface="Arial" charset="0"/>
                <a:cs typeface="Arial" charset="0"/>
              </a:rPr>
              <a:t> la Real Academia Española:  </a:t>
            </a:r>
          </a:p>
          <a:p>
            <a:endParaRPr lang="es-PE" dirty="0" smtClean="0">
              <a:latin typeface="Arial" charset="0"/>
              <a:cs typeface="Arial" charset="0"/>
            </a:endParaRPr>
          </a:p>
          <a:p>
            <a:r>
              <a:rPr lang="es-PE" dirty="0" smtClean="0">
                <a:latin typeface="Arial" charset="0"/>
                <a:cs typeface="Arial" charset="0"/>
              </a:rPr>
              <a:t>Conjunto de medios y métodos necesarios para llevar a cabo la organización de una empresa, o de un servicio, especialmente de distribución.</a:t>
            </a:r>
          </a:p>
        </p:txBody>
      </p:sp>
      <p:sp>
        <p:nvSpPr>
          <p:cNvPr id="4" name="3 Rectángulo"/>
          <p:cNvSpPr/>
          <p:nvPr/>
        </p:nvSpPr>
        <p:spPr>
          <a:xfrm>
            <a:off x="642910" y="3286124"/>
            <a:ext cx="7715304" cy="1477328"/>
          </a:xfrm>
          <a:prstGeom prst="rect">
            <a:avLst/>
          </a:prstGeom>
        </p:spPr>
        <p:txBody>
          <a:bodyPr wrap="square">
            <a:spAutoFit/>
          </a:bodyPr>
          <a:lstStyle/>
          <a:p>
            <a:r>
              <a:rPr lang="es-ES_tradnl" dirty="0" smtClean="0">
                <a:latin typeface="Arial" charset="0"/>
                <a:cs typeface="Arial" charset="0"/>
              </a:rPr>
              <a:t>Según</a:t>
            </a:r>
            <a:r>
              <a:rPr lang="es-ES" dirty="0" smtClean="0">
                <a:latin typeface="Arial" charset="0"/>
                <a:cs typeface="Arial" charset="0"/>
              </a:rPr>
              <a:t> el profesor </a:t>
            </a:r>
            <a:r>
              <a:rPr lang="es-ES" b="1" dirty="0" smtClean="0">
                <a:latin typeface="Arial" charset="0"/>
                <a:cs typeface="Arial" charset="0"/>
              </a:rPr>
              <a:t>Ronald H. </a:t>
            </a:r>
            <a:r>
              <a:rPr lang="es-ES" b="1" dirty="0" err="1" smtClean="0">
                <a:latin typeface="Arial" charset="0"/>
                <a:cs typeface="Arial" charset="0"/>
              </a:rPr>
              <a:t>Ballou</a:t>
            </a:r>
            <a:r>
              <a:rPr lang="es-ES" b="1" dirty="0" smtClean="0">
                <a:latin typeface="Arial" charset="0"/>
                <a:cs typeface="Arial" charset="0"/>
              </a:rPr>
              <a:t> </a:t>
            </a:r>
            <a:r>
              <a:rPr lang="es-ES" dirty="0" smtClean="0">
                <a:latin typeface="Arial" charset="0"/>
                <a:cs typeface="Arial" charset="0"/>
              </a:rPr>
              <a:t>la logística empresarial es «todo movimiento y almacenamiento que facilite el flujo de productos desde el punto de compra de los materiales hasta el punto de consumo, así como los flujos de información que se ponen en marcha, con el fin de dar al consumidor el nivel de servicio adecuado a un coste razonable».</a:t>
            </a:r>
            <a:endParaRPr lang="es-PE"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71736" y="928670"/>
            <a:ext cx="4214842" cy="707886"/>
          </a:xfrm>
          <a:prstGeom prst="rect">
            <a:avLst/>
          </a:prstGeom>
          <a:noFill/>
        </p:spPr>
        <p:txBody>
          <a:bodyPr wrap="square" rtlCol="0">
            <a:spAutoFit/>
          </a:bodyPr>
          <a:lstStyle/>
          <a:p>
            <a:pPr algn="ctr"/>
            <a:r>
              <a:rPr lang="es-ES" sz="4000" b="1" dirty="0" smtClean="0"/>
              <a:t>IMPORTANCIA</a:t>
            </a:r>
            <a:endParaRPr lang="es-ES" sz="4000" b="1" dirty="0"/>
          </a:p>
        </p:txBody>
      </p:sp>
      <p:sp>
        <p:nvSpPr>
          <p:cNvPr id="3" name="2 Rectángulo"/>
          <p:cNvSpPr/>
          <p:nvPr/>
        </p:nvSpPr>
        <p:spPr>
          <a:xfrm>
            <a:off x="571472" y="1720840"/>
            <a:ext cx="8001056" cy="2031325"/>
          </a:xfrm>
          <a:prstGeom prst="rect">
            <a:avLst/>
          </a:prstGeom>
        </p:spPr>
        <p:txBody>
          <a:bodyPr wrap="square">
            <a:spAutoFit/>
          </a:bodyPr>
          <a:lstStyle/>
          <a:p>
            <a:r>
              <a:rPr lang="es-ES_tradnl" dirty="0" smtClean="0">
                <a:latin typeface="Arial" charset="0"/>
                <a:cs typeface="Arial" charset="0"/>
              </a:rPr>
              <a:t>La importancia de la logística radica en la precisión para lograr la planeación correcta de cada una de las etapas para obtener un producto terminado, asegurando su entrega al cliente final.</a:t>
            </a:r>
            <a:endParaRPr lang="es-PE" dirty="0" smtClean="0">
              <a:latin typeface="Arial" charset="0"/>
              <a:cs typeface="Arial" charset="0"/>
            </a:endParaRPr>
          </a:p>
          <a:p>
            <a:r>
              <a:rPr lang="es-ES" dirty="0" smtClean="0">
                <a:latin typeface="Arial" charset="0"/>
                <a:cs typeface="Arial" charset="0"/>
              </a:rPr>
              <a:t> </a:t>
            </a:r>
            <a:endParaRPr lang="es-PE" dirty="0" smtClean="0">
              <a:latin typeface="Arial" charset="0"/>
              <a:cs typeface="Arial" charset="0"/>
            </a:endParaRPr>
          </a:p>
          <a:p>
            <a:r>
              <a:rPr lang="es-ES" dirty="0" smtClean="0">
                <a:latin typeface="Arial" charset="0"/>
                <a:cs typeface="Arial" charset="0"/>
              </a:rPr>
              <a:t>Las actividades logísticas son el puente entre la producción y los mercados que están separados por el tiempo y la distancia. El éxito final de un proyecto (negocio/empresa) depende en buena parte, de la logística.</a:t>
            </a:r>
            <a:endParaRPr lang="es-PE"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8728" y="857232"/>
            <a:ext cx="5857916" cy="707886"/>
          </a:xfrm>
          <a:prstGeom prst="rect">
            <a:avLst/>
          </a:prstGeom>
          <a:noFill/>
        </p:spPr>
        <p:txBody>
          <a:bodyPr wrap="square" rtlCol="0">
            <a:spAutoFit/>
          </a:bodyPr>
          <a:lstStyle/>
          <a:p>
            <a:pPr algn="ctr"/>
            <a:r>
              <a:rPr lang="es-ES" sz="4000" b="1" dirty="0" smtClean="0"/>
              <a:t>OBJETIVO</a:t>
            </a:r>
            <a:endParaRPr lang="es-ES" sz="4000" b="1" dirty="0"/>
          </a:p>
        </p:txBody>
      </p:sp>
      <p:sp>
        <p:nvSpPr>
          <p:cNvPr id="3" name="2 Rectángulo"/>
          <p:cNvSpPr/>
          <p:nvPr/>
        </p:nvSpPr>
        <p:spPr>
          <a:xfrm>
            <a:off x="714348" y="1928802"/>
            <a:ext cx="7643866" cy="1200329"/>
          </a:xfrm>
          <a:prstGeom prst="rect">
            <a:avLst/>
          </a:prstGeom>
        </p:spPr>
        <p:txBody>
          <a:bodyPr wrap="square">
            <a:spAutoFit/>
          </a:bodyPr>
          <a:lstStyle/>
          <a:p>
            <a:r>
              <a:rPr lang="es-ES" dirty="0" smtClean="0">
                <a:latin typeface="Arial" charset="0"/>
                <a:cs typeface="Arial" charset="0"/>
              </a:rPr>
              <a:t>Su objetivo es la optimización de los recursos materiales, humanos, tecnológicos y financieros, con los que cuentan las empresas u organizaciones para la satisfacción de la demanda en las mejores condiciones de servicio, costo y calidad.</a:t>
            </a:r>
            <a:endParaRPr lang="es-PE" dirty="0" smtClean="0">
              <a:latin typeface="Arial" charset="0"/>
              <a:cs typeface="Arial" charset="0"/>
            </a:endParaRPr>
          </a:p>
        </p:txBody>
      </p:sp>
      <p:pic>
        <p:nvPicPr>
          <p:cNvPr id="4" name="4 Imagen" descr="Cadena%20Logistica pesca.jpg"/>
          <p:cNvPicPr>
            <a:picLocks noChangeAspect="1"/>
          </p:cNvPicPr>
          <p:nvPr/>
        </p:nvPicPr>
        <p:blipFill>
          <a:blip r:embed="rId2" cstate="print"/>
          <a:srcRect/>
          <a:stretch>
            <a:fillRect/>
          </a:stretch>
        </p:blipFill>
        <p:spPr bwMode="auto">
          <a:xfrm>
            <a:off x="3000364" y="3929066"/>
            <a:ext cx="2786063" cy="20002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75</TotalTime>
  <Words>860</Words>
  <Application>Microsoft Office PowerPoint</Application>
  <PresentationFormat>Presentación en pantalla (4:3)</PresentationFormat>
  <Paragraphs>83</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Trek</vt:lpstr>
      <vt:lpstr>INTEGRANTES: SERGIO BELLO Daymer  gonzalez Manuel ceron</vt:lpstr>
      <vt:lpstr>Temas a desarrollar</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Company>use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INTEGRANTES: SERGIO BELLO DAIMER Manuel</dc:title>
  <dc:creator>Invitado</dc:creator>
  <cp:lastModifiedBy>Satellite</cp:lastModifiedBy>
  <cp:revision>9</cp:revision>
  <dcterms:created xsi:type="dcterms:W3CDTF">2011-10-25T04:46:39Z</dcterms:created>
  <dcterms:modified xsi:type="dcterms:W3CDTF">2011-10-27T00:29:30Z</dcterms:modified>
</cp:coreProperties>
</file>