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58" r:id="rId3"/>
    <p:sldId id="263" r:id="rId4"/>
    <p:sldId id="259" r:id="rId5"/>
    <p:sldId id="260" r:id="rId6"/>
    <p:sldId id="265" r:id="rId7"/>
    <p:sldId id="266" r:id="rId8"/>
    <p:sldId id="264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3" autoAdjust="0"/>
    <p:restoredTop sz="86432" autoAdjust="0"/>
  </p:normalViewPr>
  <p:slideViewPr>
    <p:cSldViewPr>
      <p:cViewPr varScale="1">
        <p:scale>
          <a:sx n="63" d="100"/>
          <a:sy n="63" d="100"/>
        </p:scale>
        <p:origin x="-32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57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9CC71EB-7C25-44AE-AA76-31ADAA30659B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0A7ED04-546A-4968-9089-E0BB46DDB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C71EB-7C25-44AE-AA76-31ADAA30659B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A7ED04-546A-4968-9089-E0BB46DDB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C71EB-7C25-44AE-AA76-31ADAA30659B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A7ED04-546A-4968-9089-E0BB46DDB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C71EB-7C25-44AE-AA76-31ADAA30659B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A7ED04-546A-4968-9089-E0BB46DDB3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C71EB-7C25-44AE-AA76-31ADAA30659B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A7ED04-546A-4968-9089-E0BB46DDB3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C71EB-7C25-44AE-AA76-31ADAA30659B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A7ED04-546A-4968-9089-E0BB46DDB3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C71EB-7C25-44AE-AA76-31ADAA30659B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A7ED04-546A-4968-9089-E0BB46DDB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C71EB-7C25-44AE-AA76-31ADAA30659B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A7ED04-546A-4968-9089-E0BB46DDB3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CC71EB-7C25-44AE-AA76-31ADAA30659B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A7ED04-546A-4968-9089-E0BB46DDB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9CC71EB-7C25-44AE-AA76-31ADAA30659B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A7ED04-546A-4968-9089-E0BB46DDB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9CC71EB-7C25-44AE-AA76-31ADAA30659B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0A7ED04-546A-4968-9089-E0BB46DDB3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9CC71EB-7C25-44AE-AA76-31ADAA30659B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0A7ED04-546A-4968-9089-E0BB46DDB3B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cmapspublic.ihmc.us/rid=1JTCC9LZ9-23JK550-33YZ/ACS560.cmap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formationweek.com/news/government/leadership/231601689" TargetMode="External"/><Relationship Id="rId2" Type="http://schemas.openxmlformats.org/officeDocument/2006/relationships/hyperlink" Target="http://www.doe.in.gov/assessment/2011/docs/2011_istep_results_overview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219200"/>
            <a:ext cx="8229600" cy="1828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Academic Measurement and Achievement Mentor (AMAM)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276600"/>
            <a:ext cx="7772400" cy="1801368"/>
          </a:xfrm>
        </p:spPr>
        <p:txBody>
          <a:bodyPr>
            <a:normAutofit fontScale="47500" lnSpcReduction="20000"/>
          </a:bodyPr>
          <a:lstStyle/>
          <a:p>
            <a:pPr algn="ctr">
              <a:lnSpc>
                <a:spcPct val="170000"/>
              </a:lnSpc>
            </a:pPr>
            <a:r>
              <a:rPr lang="en-US" dirty="0" smtClean="0"/>
              <a:t>by</a:t>
            </a:r>
          </a:p>
          <a:p>
            <a:pPr algn="ctr">
              <a:lnSpc>
                <a:spcPct val="170000"/>
              </a:lnSpc>
            </a:pPr>
            <a:r>
              <a:rPr lang="en-US" dirty="0" smtClean="0"/>
              <a:t>Monica </a:t>
            </a:r>
            <a:r>
              <a:rPr lang="en-US" dirty="0" err="1" smtClean="0"/>
              <a:t>Gloudemans</a:t>
            </a:r>
            <a:endParaRPr lang="en-US" dirty="0" smtClean="0"/>
          </a:p>
          <a:p>
            <a:pPr algn="ctr">
              <a:lnSpc>
                <a:spcPct val="170000"/>
              </a:lnSpc>
            </a:pPr>
            <a:r>
              <a:rPr lang="en-US" dirty="0" smtClean="0"/>
              <a:t>and </a:t>
            </a:r>
          </a:p>
          <a:p>
            <a:pPr algn="ctr">
              <a:lnSpc>
                <a:spcPct val="170000"/>
              </a:lnSpc>
            </a:pPr>
            <a:r>
              <a:rPr lang="en-US" dirty="0" smtClean="0"/>
              <a:t>Ekaterina Schwartz</a:t>
            </a:r>
          </a:p>
          <a:p>
            <a:pPr algn="ctr">
              <a:lnSpc>
                <a:spcPct val="170000"/>
              </a:lnSpc>
            </a:pPr>
            <a:r>
              <a:rPr lang="en-US" dirty="0" smtClean="0">
                <a:hlinkClick r:id="rId2"/>
              </a:rPr>
              <a:t>http://cmapspublic.ihmc.us/rid=1JTCC9LZ9-23JK550-33YZ/ACS560.cmap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Low statewide ISTEP pass rates for 2011</a:t>
            </a:r>
          </a:p>
          <a:p>
            <a:pPr>
              <a:buNone/>
            </a:pPr>
            <a:r>
              <a:rPr lang="en-US" u="sng" dirty="0" smtClean="0">
                <a:hlinkClick r:id="rId2"/>
              </a:rPr>
              <a:t>http://www.doe.in.gov/assessment/2011/docs/2011_istep_results_overview.pdf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 Need to improve student performance</a:t>
            </a:r>
          </a:p>
          <a:p>
            <a:pPr>
              <a:buNone/>
            </a:pPr>
            <a:r>
              <a:rPr lang="en-US" dirty="0" smtClean="0">
                <a:hlinkClick r:id="rId3"/>
              </a:rPr>
              <a:t>http://www.informationweek.com/news/government/leadership/231601689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	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A web-based application</a:t>
            </a:r>
          </a:p>
          <a:p>
            <a:r>
              <a:rPr lang="en-US" dirty="0" smtClean="0"/>
              <a:t>	to engage students, parents and support persons </a:t>
            </a:r>
          </a:p>
          <a:p>
            <a:r>
              <a:rPr lang="en-US" dirty="0" smtClean="0"/>
              <a:t>	to promote a student’s mastery of the Indiana state academic standards.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Product features</a:t>
            </a:r>
          </a:p>
          <a:p>
            <a:r>
              <a:rPr lang="en-US" dirty="0" smtClean="0"/>
              <a:t>  	age-appropriate rich user interface</a:t>
            </a:r>
          </a:p>
          <a:p>
            <a:r>
              <a:rPr lang="en-US" dirty="0" smtClean="0"/>
              <a:t>	adaptive, iterative assessments in 4 subject areas: 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English/Language Arts</a:t>
            </a:r>
          </a:p>
          <a:p>
            <a:pPr>
              <a:buNone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			Mathematics</a:t>
            </a:r>
          </a:p>
          <a:p>
            <a:pPr>
              <a:buNone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			Social Studies</a:t>
            </a:r>
          </a:p>
          <a:p>
            <a:pPr>
              <a:buNone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			Science</a:t>
            </a:r>
          </a:p>
          <a:p>
            <a:r>
              <a:rPr lang="en-US" dirty="0" smtClean="0"/>
              <a:t>	immediate, confidential feedback</a:t>
            </a:r>
          </a:p>
          <a:p>
            <a:r>
              <a:rPr lang="en-US" dirty="0" smtClean="0"/>
              <a:t>	tutorial and enrichment resources linked to standards </a:t>
            </a:r>
          </a:p>
          <a:p>
            <a:r>
              <a:rPr lang="en-US" dirty="0" smtClean="0"/>
              <a:t>	progress and achievement reports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Vision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r>
              <a:rPr lang="en-US" dirty="0" smtClean="0"/>
              <a:t>Application Architecture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31182" t="12733" r="24864" b="6674"/>
          <a:stretch>
            <a:fillRect/>
          </a:stretch>
        </p:blipFill>
        <p:spPr bwMode="auto">
          <a:xfrm>
            <a:off x="2819400" y="762000"/>
            <a:ext cx="42672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Requirements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8107" t="22834" r="8107" b="3087"/>
          <a:stretch>
            <a:fillRect/>
          </a:stretch>
        </p:blipFill>
        <p:spPr bwMode="auto">
          <a:xfrm>
            <a:off x="838200" y="1066800"/>
            <a:ext cx="7394864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Requirements</a:t>
            </a:r>
            <a:endParaRPr lang="en-US" dirty="0"/>
          </a:p>
        </p:txBody>
      </p:sp>
      <p:pic>
        <p:nvPicPr>
          <p:cNvPr id="21510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6910" t="29527" r="9304" b="4770"/>
          <a:stretch>
            <a:fillRect/>
          </a:stretch>
        </p:blipFill>
        <p:spPr bwMode="auto">
          <a:xfrm>
            <a:off x="381000" y="1295400"/>
            <a:ext cx="8101361" cy="4516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Requirements</a:t>
            </a:r>
            <a:endParaRPr lang="en-US" dirty="0"/>
          </a:p>
        </p:txBody>
      </p:sp>
      <p:pic>
        <p:nvPicPr>
          <p:cNvPr id="2253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8107" t="26201" r="8107" b="16556"/>
          <a:stretch>
            <a:fillRect/>
          </a:stretch>
        </p:blipFill>
        <p:spPr bwMode="auto">
          <a:xfrm>
            <a:off x="381000" y="1295400"/>
            <a:ext cx="8068235" cy="3918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Non-functional Requirements</a:t>
            </a:r>
            <a:endParaRPr lang="en-US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</p:nvPr>
        </p:nvGraphicFramePr>
        <p:xfrm>
          <a:off x="1219200" y="1219200"/>
          <a:ext cx="7239003" cy="4754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4714"/>
                <a:gridCol w="1465036"/>
                <a:gridCol w="665630"/>
                <a:gridCol w="454693"/>
                <a:gridCol w="393962"/>
                <a:gridCol w="467824"/>
                <a:gridCol w="430893"/>
                <a:gridCol w="430893"/>
                <a:gridCol w="430893"/>
                <a:gridCol w="430893"/>
                <a:gridCol w="430893"/>
                <a:gridCol w="430893"/>
                <a:gridCol w="430893"/>
                <a:gridCol w="430893"/>
              </a:tblGrid>
              <a:tr h="39624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 dirty="0"/>
                        <a:t>ID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200" dirty="0"/>
                        <a:t>Characteristic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 dirty="0"/>
                        <a:t>H/M/L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 dirty="0"/>
                        <a:t>1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 dirty="0"/>
                        <a:t>2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 dirty="0"/>
                        <a:t>3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 dirty="0"/>
                        <a:t>4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 dirty="0"/>
                        <a:t>5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 dirty="0"/>
                        <a:t>6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 dirty="0"/>
                        <a:t>7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 dirty="0"/>
                        <a:t>8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 dirty="0"/>
                        <a:t>9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 dirty="0"/>
                        <a:t>10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 dirty="0"/>
                        <a:t>11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1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635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3657600" algn="l"/>
                          <a:tab pos="457200" algn="l"/>
                          <a:tab pos="965200" algn="l"/>
                          <a:tab pos="3657600" algn="l"/>
                          <a:tab pos="5829300" algn="l"/>
                        </a:tabLst>
                      </a:pPr>
                      <a:r>
                        <a:rPr lang="en-US" sz="1200" dirty="0"/>
                        <a:t>Accessibility</a:t>
                      </a:r>
                      <a:endParaRPr lang="en-US" sz="12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M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1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 dirty="0"/>
                        <a:t>1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 dirty="0"/>
                        <a:t>1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 dirty="0"/>
                        <a:t>1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 dirty="0"/>
                        <a:t>9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2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635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3657600" algn="l"/>
                          <a:tab pos="457200" algn="l"/>
                          <a:tab pos="965200" algn="l"/>
                          <a:tab pos="3657600" algn="l"/>
                          <a:tab pos="5829300" algn="l"/>
                        </a:tabLst>
                      </a:pPr>
                      <a:r>
                        <a:rPr lang="en-US" sz="1200" dirty="0"/>
                        <a:t>Configurability</a:t>
                      </a:r>
                      <a:endParaRPr lang="en-US" sz="12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M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5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2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8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9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3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635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3657600" algn="l"/>
                          <a:tab pos="457200" algn="l"/>
                          <a:tab pos="965200" algn="l"/>
                          <a:tab pos="3657600" algn="l"/>
                          <a:tab pos="5829300" algn="l"/>
                        </a:tabLst>
                      </a:pPr>
                      <a:r>
                        <a:rPr lang="en-US" sz="1200" dirty="0"/>
                        <a:t>Correctness</a:t>
                      </a:r>
                      <a:endParaRPr lang="en-US" sz="12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H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3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10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 dirty="0"/>
                        <a:t>3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4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635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3657600" algn="l"/>
                        </a:tabLst>
                      </a:pPr>
                      <a:r>
                        <a:rPr lang="en-US" sz="1200" dirty="0"/>
                        <a:t>Installation</a:t>
                      </a:r>
                      <a:endParaRPr lang="en-US" sz="12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L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5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635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3657600" algn="l"/>
                          <a:tab pos="457200" algn="l"/>
                          <a:tab pos="965200" algn="l"/>
                          <a:tab pos="3657600" algn="l"/>
                          <a:tab pos="5829300" algn="l"/>
                        </a:tabLst>
                      </a:pPr>
                      <a:r>
                        <a:rPr lang="en-US" sz="1200" dirty="0"/>
                        <a:t>Maintainability</a:t>
                      </a:r>
                      <a:endParaRPr lang="en-US" sz="12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 dirty="0"/>
                        <a:t>M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5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5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9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6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635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3657600" algn="l"/>
                          <a:tab pos="457200" algn="l"/>
                          <a:tab pos="965200" algn="l"/>
                          <a:tab pos="3657600" algn="l"/>
                          <a:tab pos="5829300" algn="l"/>
                        </a:tabLst>
                      </a:pPr>
                      <a:r>
                        <a:rPr lang="en-US" sz="1200"/>
                        <a:t>Portability</a:t>
                      </a:r>
                      <a:endParaRPr lang="en-US" sz="12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 dirty="0"/>
                        <a:t>M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5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9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7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635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3657600" algn="l"/>
                          <a:tab pos="457200" algn="l"/>
                          <a:tab pos="965200" algn="l"/>
                          <a:tab pos="3657600" algn="l"/>
                          <a:tab pos="5829300" algn="l"/>
                        </a:tabLst>
                      </a:pPr>
                      <a:r>
                        <a:rPr lang="en-US" sz="1200"/>
                        <a:t>Reliability</a:t>
                      </a:r>
                      <a:endParaRPr lang="en-US" sz="12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H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10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 dirty="0"/>
                        <a:t>11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8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635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3657600" algn="l"/>
                          <a:tab pos="457200" algn="l"/>
                          <a:tab pos="965200" algn="l"/>
                          <a:tab pos="3657600" algn="l"/>
                          <a:tab pos="5829300" algn="l"/>
                        </a:tabLst>
                      </a:pPr>
                      <a:r>
                        <a:rPr lang="en-US" sz="1200"/>
                        <a:t>Robustness</a:t>
                      </a:r>
                      <a:endParaRPr lang="en-US" sz="12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M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9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9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635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3657600" algn="l"/>
                          <a:tab pos="457200" algn="l"/>
                          <a:tab pos="965200" algn="l"/>
                          <a:tab pos="3657600" algn="l"/>
                          <a:tab pos="5829300" algn="l"/>
                        </a:tabLst>
                      </a:pPr>
                      <a:r>
                        <a:rPr lang="en-US" sz="1200"/>
                        <a:t>Scalability</a:t>
                      </a:r>
                      <a:endParaRPr lang="en-US" sz="12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M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10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635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3657600" algn="l"/>
                          <a:tab pos="457200" algn="l"/>
                          <a:tab pos="965200" algn="l"/>
                          <a:tab pos="3657600" algn="l"/>
                          <a:tab pos="5829300" algn="l"/>
                        </a:tabLst>
                      </a:pPr>
                      <a:r>
                        <a:rPr lang="en-US" sz="1200"/>
                        <a:t>Security</a:t>
                      </a:r>
                      <a:endParaRPr lang="en-US" sz="12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H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 dirty="0"/>
                        <a:t>10</a:t>
                      </a: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11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635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  <a:tab pos="3657600" algn="l"/>
                          <a:tab pos="457200" algn="l"/>
                          <a:tab pos="965200" algn="l"/>
                          <a:tab pos="3657600" algn="l"/>
                          <a:tab pos="5829300" algn="l"/>
                        </a:tabLst>
                      </a:pPr>
                      <a:r>
                        <a:rPr lang="en-US" sz="1200"/>
                        <a:t>Usability</a:t>
                      </a:r>
                      <a:endParaRPr lang="en-US" sz="12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/>
                        <a:t>H</a:t>
                      </a:r>
                      <a:endParaRPr lang="en-US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highlight>
                          <a:srgbClr val="FFFF00"/>
                        </a:highligh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tabLst>
                          <a:tab pos="228600" algn="l"/>
                          <a:tab pos="457200" algn="l"/>
                        </a:tabLst>
                      </a:pPr>
                      <a:endParaRPr lang="en-US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FMEA</a:t>
            </a:r>
            <a:endParaRPr lang="en-US" dirty="0"/>
          </a:p>
        </p:txBody>
      </p:sp>
      <p:pic>
        <p:nvPicPr>
          <p:cNvPr id="4097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19467" r="4516" b="43493"/>
          <a:stretch>
            <a:fillRect/>
          </a:stretch>
        </p:blipFill>
        <p:spPr bwMode="auto">
          <a:xfrm>
            <a:off x="609600" y="1447800"/>
            <a:ext cx="7010400" cy="1933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 t="15934" r="13137" b="42308"/>
          <a:stretch>
            <a:fillRect/>
          </a:stretch>
        </p:blipFill>
        <p:spPr bwMode="auto">
          <a:xfrm>
            <a:off x="1752600" y="3657600"/>
            <a:ext cx="6019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340</TotalTime>
  <Words>117</Words>
  <Application>Microsoft Office PowerPoint</Application>
  <PresentationFormat>On-screen Show (4:3)</PresentationFormat>
  <Paragraphs>101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Academic Measurement and Achievement Mentor (AMAM)</vt:lpstr>
      <vt:lpstr>Motivation</vt:lpstr>
      <vt:lpstr>Vision</vt:lpstr>
      <vt:lpstr>Application Architecture</vt:lpstr>
      <vt:lpstr>Functional Requirements</vt:lpstr>
      <vt:lpstr>Functional Requirements</vt:lpstr>
      <vt:lpstr>Functional Requirements</vt:lpstr>
      <vt:lpstr>Non-functional Requirements</vt:lpstr>
      <vt:lpstr>FMEA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Measurement and Achievement Mentor (AMAM)</dc:title>
  <dc:creator>ESchwartz</dc:creator>
  <cp:lastModifiedBy>ESchwartz</cp:lastModifiedBy>
  <cp:revision>34</cp:revision>
  <dcterms:created xsi:type="dcterms:W3CDTF">2011-09-23T18:14:23Z</dcterms:created>
  <dcterms:modified xsi:type="dcterms:W3CDTF">2011-09-26T17:50:07Z</dcterms:modified>
</cp:coreProperties>
</file>