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6" r:id="rId6"/>
    <p:sldId id="260" r:id="rId7"/>
    <p:sldId id="261" r:id="rId8"/>
    <p:sldId id="287" r:id="rId9"/>
    <p:sldId id="262" r:id="rId10"/>
    <p:sldId id="263" r:id="rId11"/>
    <p:sldId id="295" r:id="rId12"/>
    <p:sldId id="264" r:id="rId13"/>
    <p:sldId id="296" r:id="rId14"/>
    <p:sldId id="280" r:id="rId15"/>
    <p:sldId id="266" r:id="rId16"/>
    <p:sldId id="265" r:id="rId17"/>
    <p:sldId id="278" r:id="rId18"/>
    <p:sldId id="285" r:id="rId19"/>
    <p:sldId id="269" r:id="rId20"/>
    <p:sldId id="279" r:id="rId21"/>
    <p:sldId id="270" r:id="rId22"/>
    <p:sldId id="283" r:id="rId23"/>
    <p:sldId id="271" r:id="rId24"/>
    <p:sldId id="284" r:id="rId25"/>
    <p:sldId id="272" r:id="rId26"/>
    <p:sldId id="281" r:id="rId27"/>
    <p:sldId id="273" r:id="rId28"/>
    <p:sldId id="282" r:id="rId29"/>
    <p:sldId id="275" r:id="rId30"/>
    <p:sldId id="289" r:id="rId31"/>
    <p:sldId id="276" r:id="rId32"/>
    <p:sldId id="290" r:id="rId33"/>
    <p:sldId id="277" r:id="rId34"/>
    <p:sldId id="291" r:id="rId35"/>
    <p:sldId id="274" r:id="rId36"/>
    <p:sldId id="293" r:id="rId37"/>
    <p:sldId id="267"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03/09/2011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03/09/2011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2276872"/>
            <a:ext cx="3323304" cy="4581128"/>
          </a:xfrm>
          <a:prstGeom prst="rect">
            <a:avLst/>
          </a:prstGeom>
          <a:noFill/>
          <a:ln w="9525">
            <a:noFill/>
            <a:miter lim="800000"/>
            <a:headEnd/>
            <a:tailEnd/>
          </a:ln>
        </p:spPr>
      </p:pic>
      <p:sp>
        <p:nvSpPr>
          <p:cNvPr id="5123" name="Rectangle 3"/>
          <p:cNvSpPr>
            <a:spLocks noChangeArrowheads="1"/>
          </p:cNvSpPr>
          <p:nvPr/>
        </p:nvSpPr>
        <p:spPr bwMode="auto">
          <a:xfrm>
            <a:off x="0" y="0"/>
            <a:ext cx="9144000" cy="457200"/>
          </a:xfrm>
          <a:prstGeom prst="rect">
            <a:avLst/>
          </a:prstGeom>
          <a:noFill/>
          <a:ln w="9525">
            <a:noFill/>
            <a:miter lim="800000"/>
            <a:headEnd/>
            <a:tailEnd/>
          </a:ln>
        </p:spPr>
        <p:txBody>
          <a:bodyPr wrap="none" bIns="0" anchor="ctr">
            <a:spAutoFit/>
          </a:bodyPr>
          <a:lstStyle/>
          <a:p>
            <a:endParaRPr lang="es-CL">
              <a:latin typeface="Calibri" pitchFamily="34" charset="0"/>
            </a:endParaRPr>
          </a:p>
        </p:txBody>
      </p:sp>
      <p:sp>
        <p:nvSpPr>
          <p:cNvPr id="5124" name="Rectangle 4"/>
          <p:cNvSpPr>
            <a:spLocks noChangeArrowheads="1"/>
          </p:cNvSpPr>
          <p:nvPr/>
        </p:nvSpPr>
        <p:spPr bwMode="auto">
          <a:xfrm>
            <a:off x="0" y="-150659"/>
            <a:ext cx="8832867" cy="1215717"/>
          </a:xfrm>
          <a:prstGeom prst="rect">
            <a:avLst/>
          </a:prstGeom>
          <a:noFill/>
          <a:ln w="9525">
            <a:noFill/>
            <a:miter lim="800000"/>
            <a:headEnd/>
            <a:tailEnd/>
          </a:ln>
        </p:spPr>
        <p:txBody>
          <a:bodyPr wrap="none" bIns="0" anchor="ctr">
            <a:spAutoFit/>
          </a:bodyPr>
          <a:lstStyle/>
          <a:p>
            <a:r>
              <a:rPr lang="es-ES"/>
              <a:t/>
            </a:r>
            <a:br>
              <a:rPr lang="es-ES"/>
            </a:br>
            <a:endParaRPr lang="es-ES" smtClean="0"/>
          </a:p>
          <a:p>
            <a:pPr eaLnBrk="0" hangingPunct="0"/>
            <a:endParaRPr lang="es-ES" sz="1100" smtClean="0">
              <a:cs typeface="Calibri" pitchFamily="34" charset="0"/>
            </a:endParaRPr>
          </a:p>
          <a:p>
            <a:pPr eaLnBrk="0" hangingPunct="0"/>
            <a:r>
              <a:rPr lang="es-ES" sz="1100" smtClean="0">
                <a:cs typeface="Calibri" pitchFamily="34" charset="0"/>
              </a:rPr>
              <a:t>Departamento de Lenguaje y Comunicación 						                       kra/2011</a:t>
            </a:r>
            <a:endParaRPr lang="es-ES" sz="1200" b="1" smtClean="0">
              <a:solidFill>
                <a:srgbClr val="000000"/>
              </a:solidFill>
              <a:cs typeface="Times New Roman" pitchFamily="18" charset="0"/>
            </a:endParaRPr>
          </a:p>
          <a:p>
            <a:pPr eaLnBrk="0" hangingPunct="0"/>
            <a:endParaRPr lang="es-ES" dirty="0"/>
          </a:p>
        </p:txBody>
      </p:sp>
      <p:sp>
        <p:nvSpPr>
          <p:cNvPr id="5125" name="Rectangle 5"/>
          <p:cNvSpPr>
            <a:spLocks noChangeArrowheads="1"/>
          </p:cNvSpPr>
          <p:nvPr/>
        </p:nvSpPr>
        <p:spPr bwMode="auto">
          <a:xfrm>
            <a:off x="0" y="260132"/>
            <a:ext cx="8964488" cy="369332"/>
          </a:xfrm>
          <a:prstGeom prst="rect">
            <a:avLst/>
          </a:prstGeom>
          <a:noFill/>
          <a:ln w="9525">
            <a:noFill/>
            <a:miter lim="800000"/>
            <a:headEnd/>
            <a:tailEnd/>
          </a:ln>
        </p:spPr>
        <p:txBody>
          <a:bodyPr wrap="square" anchor="ctr">
            <a:spAutoFit/>
          </a:bodyPr>
          <a:lstStyle/>
          <a:p>
            <a:pPr eaLnBrk="0" hangingPunct="0"/>
            <a:r>
              <a:rPr lang="es-CL" dirty="0" smtClean="0"/>
              <a:t>____________________________________________________________________________</a:t>
            </a:r>
            <a:endParaRPr lang="es-ES" dirty="0"/>
          </a:p>
        </p:txBody>
      </p:sp>
      <p:sp>
        <p:nvSpPr>
          <p:cNvPr id="5126" name="9 Título"/>
          <p:cNvSpPr>
            <a:spLocks noGrp="1"/>
          </p:cNvSpPr>
          <p:nvPr>
            <p:ph type="ctrTitle"/>
          </p:nvPr>
        </p:nvSpPr>
        <p:spPr/>
        <p:txBody>
          <a:bodyPr/>
          <a:lstStyle/>
          <a:p>
            <a:pPr eaLnBrk="1" hangingPunct="1"/>
            <a:r>
              <a:rPr lang="es-ES" dirty="0" smtClean="0"/>
              <a:t>Textos Poéticos</a:t>
            </a:r>
            <a:endParaRPr lang="es-CL" dirty="0" smtClean="0"/>
          </a:p>
        </p:txBody>
      </p:sp>
      <p:sp>
        <p:nvSpPr>
          <p:cNvPr id="11" name="10 Subtítulo"/>
          <p:cNvSpPr>
            <a:spLocks noGrp="1"/>
          </p:cNvSpPr>
          <p:nvPr>
            <p:ph type="subTitle" idx="1"/>
          </p:nvPr>
        </p:nvSpPr>
        <p:spPr/>
        <p:txBody>
          <a:bodyPr/>
          <a:lstStyle/>
          <a:p>
            <a:r>
              <a:rPr lang="es-CL" dirty="0" smtClean="0"/>
              <a:t>Quintos Básicos</a:t>
            </a:r>
            <a:endParaRPr lang="es-CL"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C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ctr" rtl="0">
              <a:spcBef>
                <a:spcPct val="0"/>
              </a:spcBef>
            </a:pPr>
            <a:r>
              <a:rPr lang="es-CL" sz="4400" dirty="0" smtClean="0">
                <a:latin typeface="+mj-lt"/>
              </a:rPr>
              <a:t>Elementos del poema: Rimas Consonantes</a:t>
            </a:r>
            <a:endParaRPr lang="es-CL" sz="4400" dirty="0">
              <a:latin typeface="+mj-lt"/>
            </a:endParaRPr>
          </a:p>
        </p:txBody>
      </p:sp>
      <p:sp>
        <p:nvSpPr>
          <p:cNvPr id="3" name="2 Marcador de contenido"/>
          <p:cNvSpPr>
            <a:spLocks noGrp="1"/>
          </p:cNvSpPr>
          <p:nvPr>
            <p:ph idx="1"/>
          </p:nvPr>
        </p:nvSpPr>
        <p:spPr>
          <a:effectLst>
            <a:glow rad="1397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a:lstStyle/>
          <a:p>
            <a:pPr marL="0" indent="0" algn="just">
              <a:buNone/>
            </a:pPr>
            <a:r>
              <a:rPr lang="es-MX" dirty="0" smtClean="0"/>
              <a:t>Es aquella que se establece entre los versos cuyos finales, a partir de la última vocal que se pronuncia con acento, son iguales, incluyendo vocales y consonantes.</a:t>
            </a:r>
          </a:p>
          <a:p>
            <a:pPr marL="0" indent="0" algn="just">
              <a:buNone/>
            </a:pPr>
            <a:endParaRPr lang="es-MX" dirty="0" smtClean="0"/>
          </a:p>
          <a:p>
            <a:pPr marL="0" indent="0" algn="just">
              <a:buNone/>
            </a:pPr>
            <a:r>
              <a:rPr lang="es-MX" sz="2400" dirty="0" smtClean="0"/>
              <a:t>Ejemplos</a:t>
            </a:r>
            <a:endParaRPr lang="es-CL" sz="2400" dirty="0" smtClean="0"/>
          </a:p>
          <a:p>
            <a:pPr marL="0" indent="0" algn="just">
              <a:buNone/>
            </a:pPr>
            <a:r>
              <a:rPr lang="es-MX" dirty="0" smtClean="0"/>
              <a:t>		L</a:t>
            </a:r>
            <a:r>
              <a:rPr lang="es-MX" b="1" dirty="0" smtClean="0"/>
              <a:t>una</a:t>
            </a:r>
            <a:endParaRPr lang="es-CL" dirty="0" smtClean="0"/>
          </a:p>
          <a:p>
            <a:pPr marL="0" indent="0" algn="just">
              <a:buNone/>
            </a:pPr>
            <a:r>
              <a:rPr lang="es-MX" b="1" dirty="0" smtClean="0"/>
              <a:t>		</a:t>
            </a:r>
            <a:r>
              <a:rPr lang="es-MX" dirty="0" smtClean="0"/>
              <a:t>C</a:t>
            </a:r>
            <a:r>
              <a:rPr lang="es-MX" b="1" dirty="0" smtClean="0"/>
              <a:t>una </a:t>
            </a:r>
            <a:endParaRPr lang="es-CL" dirty="0" smtClean="0"/>
          </a:p>
          <a:p>
            <a:pPr>
              <a:buNone/>
            </a:pPr>
            <a:endParaRPr lang="es-CL" dirty="0"/>
          </a:p>
        </p:txBody>
      </p:sp>
      <p:pic>
        <p:nvPicPr>
          <p:cNvPr id="3074" name="Picture 2"/>
          <p:cNvPicPr>
            <a:picLocks noChangeAspect="1" noChangeArrowheads="1"/>
          </p:cNvPicPr>
          <p:nvPr/>
        </p:nvPicPr>
        <p:blipFill>
          <a:blip r:embed="rId2" cstate="print"/>
          <a:srcRect/>
          <a:stretch>
            <a:fillRect/>
          </a:stretch>
        </p:blipFill>
        <p:spPr bwMode="auto">
          <a:xfrm>
            <a:off x="4932040" y="5013176"/>
            <a:ext cx="3352800" cy="6477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131840" y="3901184"/>
            <a:ext cx="5400600" cy="81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627784" y="548680"/>
            <a:ext cx="3888432" cy="552157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1" algn="ctr" rtl="0">
              <a:spcBef>
                <a:spcPct val="0"/>
              </a:spcBef>
            </a:pPr>
            <a:r>
              <a:rPr lang="es-CL" sz="4400" dirty="0" smtClean="0">
                <a:latin typeface="+mj-lt"/>
              </a:rPr>
              <a:t>Elementos del poema: Rimas Asonantes</a:t>
            </a:r>
            <a:endParaRPr lang="es-CL" sz="4400" dirty="0">
              <a:latin typeface="+mj-lt"/>
            </a:endParaRPr>
          </a:p>
        </p:txBody>
      </p:sp>
      <p:sp>
        <p:nvSpPr>
          <p:cNvPr id="3" name="2 Marcador de contenido"/>
          <p:cNvSpPr>
            <a:spLocks noGrp="1"/>
          </p:cNvSpPr>
          <p:nvPr>
            <p:ph idx="1"/>
          </p:nvPr>
        </p:nvSpPr>
        <p:spPr>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a:lstStyle/>
          <a:p>
            <a:pPr marL="0" indent="0" algn="just">
              <a:buNone/>
            </a:pPr>
            <a:r>
              <a:rPr lang="es-MX" dirty="0" smtClean="0"/>
              <a:t>Es aquella que se establece solo en las vocales de los versos a partir de la última vocal acentuada.</a:t>
            </a:r>
          </a:p>
          <a:p>
            <a:pPr marL="0" indent="0" algn="just">
              <a:buNone/>
            </a:pPr>
            <a:endParaRPr lang="es-MX" dirty="0" smtClean="0"/>
          </a:p>
          <a:p>
            <a:pPr marL="0" indent="0" algn="just">
              <a:buNone/>
            </a:pPr>
            <a:r>
              <a:rPr lang="es-MX" sz="2400" dirty="0" smtClean="0"/>
              <a:t>Ejemplo</a:t>
            </a:r>
            <a:endParaRPr lang="es-CL" sz="2400" dirty="0" smtClean="0"/>
          </a:p>
          <a:p>
            <a:pPr marL="0" indent="0" algn="just">
              <a:buNone/>
            </a:pPr>
            <a:r>
              <a:rPr lang="es-MX" dirty="0" smtClean="0"/>
              <a:t>sombr</a:t>
            </a:r>
            <a:r>
              <a:rPr lang="es-MX" b="1" dirty="0" smtClean="0"/>
              <a:t>e</a:t>
            </a:r>
            <a:r>
              <a:rPr lang="es-MX" dirty="0" smtClean="0"/>
              <a:t>r</a:t>
            </a:r>
            <a:r>
              <a:rPr lang="es-MX" b="1" dirty="0" smtClean="0"/>
              <a:t>o</a:t>
            </a:r>
            <a:r>
              <a:rPr lang="es-MX" dirty="0" smtClean="0"/>
              <a:t> 		p</a:t>
            </a:r>
            <a:r>
              <a:rPr lang="es-MX" b="1" dirty="0" smtClean="0"/>
              <a:t>i</a:t>
            </a:r>
            <a:r>
              <a:rPr lang="es-MX" dirty="0" smtClean="0"/>
              <a:t>n</a:t>
            </a:r>
            <a:r>
              <a:rPr lang="es-MX" b="1" dirty="0" smtClean="0"/>
              <a:t>o	</a:t>
            </a:r>
            <a:r>
              <a:rPr lang="es-MX" dirty="0" smtClean="0"/>
              <a:t>	s</a:t>
            </a:r>
            <a:r>
              <a:rPr lang="es-MX" b="1" dirty="0" smtClean="0"/>
              <a:t>e</a:t>
            </a:r>
            <a:r>
              <a:rPr lang="es-MX" dirty="0" smtClean="0"/>
              <a:t>lv</a:t>
            </a:r>
            <a:r>
              <a:rPr lang="es-MX" b="1" dirty="0" smtClean="0"/>
              <a:t>a</a:t>
            </a:r>
            <a:endParaRPr lang="es-CL" dirty="0" smtClean="0"/>
          </a:p>
          <a:p>
            <a:pPr marL="0" indent="0" algn="just">
              <a:buNone/>
            </a:pPr>
            <a:r>
              <a:rPr lang="es-MX" dirty="0" smtClean="0"/>
              <a:t>vi</a:t>
            </a:r>
            <a:r>
              <a:rPr lang="es-MX" b="1" dirty="0" smtClean="0"/>
              <a:t>e</a:t>
            </a:r>
            <a:r>
              <a:rPr lang="es-MX" dirty="0" smtClean="0"/>
              <a:t>nt</a:t>
            </a:r>
            <a:r>
              <a:rPr lang="es-MX" b="1" dirty="0" smtClean="0"/>
              <a:t>o		</a:t>
            </a:r>
            <a:r>
              <a:rPr lang="es-MX" dirty="0" smtClean="0"/>
              <a:t>l</a:t>
            </a:r>
            <a:r>
              <a:rPr lang="es-MX" b="1" dirty="0" smtClean="0"/>
              <a:t>i</a:t>
            </a:r>
            <a:r>
              <a:rPr lang="es-MX" dirty="0" smtClean="0"/>
              <a:t>br</a:t>
            </a:r>
            <a:r>
              <a:rPr lang="es-MX" b="1" dirty="0" smtClean="0"/>
              <a:t>o		</a:t>
            </a:r>
            <a:r>
              <a:rPr lang="es-MX" dirty="0" smtClean="0"/>
              <a:t>natural</a:t>
            </a:r>
            <a:r>
              <a:rPr lang="es-MX" b="1" dirty="0" smtClean="0"/>
              <a:t>e</a:t>
            </a:r>
            <a:r>
              <a:rPr lang="es-MX" dirty="0" smtClean="0"/>
              <a:t>z</a:t>
            </a:r>
            <a:r>
              <a:rPr lang="es-MX" b="1" dirty="0" smtClean="0"/>
              <a:t>a</a:t>
            </a:r>
            <a:endParaRPr lang="es-CL" dirty="0" smtClean="0"/>
          </a:p>
          <a:p>
            <a:pPr>
              <a:buNone/>
            </a:pPr>
            <a:endParaRPr lang="es-CL" dirty="0"/>
          </a:p>
        </p:txBody>
      </p:sp>
      <p:pic>
        <p:nvPicPr>
          <p:cNvPr id="4099" name="Picture 3"/>
          <p:cNvPicPr>
            <a:picLocks noChangeAspect="1" noChangeArrowheads="1"/>
          </p:cNvPicPr>
          <p:nvPr/>
        </p:nvPicPr>
        <p:blipFill>
          <a:blip r:embed="rId2" cstate="print"/>
          <a:srcRect/>
          <a:stretch>
            <a:fillRect/>
          </a:stretch>
        </p:blipFill>
        <p:spPr bwMode="auto">
          <a:xfrm>
            <a:off x="2627784" y="2852936"/>
            <a:ext cx="5508138" cy="1055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699792" y="476672"/>
            <a:ext cx="3960440" cy="563952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Elementos del poema: Rimas Libre</a:t>
            </a:r>
            <a:endParaRPr lang="es-CL" dirty="0"/>
          </a:p>
        </p:txBody>
      </p:sp>
      <p:sp>
        <p:nvSpPr>
          <p:cNvPr id="3" name="2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0" indent="0" algn="just">
              <a:buNone/>
            </a:pPr>
            <a:r>
              <a:rPr lang="es-MX" dirty="0" smtClean="0"/>
              <a:t>En la lírica moderna se utiliza otro tipo de rima que la  </a:t>
            </a:r>
            <a:r>
              <a:rPr lang="es-MX" b="1" dirty="0" smtClean="0"/>
              <a:t>blanca </a:t>
            </a:r>
            <a:r>
              <a:rPr lang="es-MX" dirty="0" smtClean="0"/>
              <a:t>o </a:t>
            </a:r>
            <a:r>
              <a:rPr lang="es-MX" b="1" dirty="0" smtClean="0"/>
              <a:t>libre.</a:t>
            </a:r>
            <a:r>
              <a:rPr lang="es-MX" dirty="0" smtClean="0"/>
              <a:t> Lo importante en este tipo de verso es el ritmo.</a:t>
            </a:r>
            <a:endParaRPr lang="es-CL" dirty="0" smtClean="0"/>
          </a:p>
          <a:p>
            <a:endParaRPr lang="es-CL" dirty="0"/>
          </a:p>
        </p:txBody>
      </p:sp>
      <p:pic>
        <p:nvPicPr>
          <p:cNvPr id="5122" name="Picture 2"/>
          <p:cNvPicPr>
            <a:picLocks noChangeAspect="1" noChangeArrowheads="1"/>
          </p:cNvPicPr>
          <p:nvPr/>
        </p:nvPicPr>
        <p:blipFill>
          <a:blip r:embed="rId2" cstate="print"/>
          <a:srcRect r="8254"/>
          <a:stretch>
            <a:fillRect/>
          </a:stretch>
        </p:blipFill>
        <p:spPr bwMode="auto">
          <a:xfrm>
            <a:off x="3707904" y="3284984"/>
            <a:ext cx="4727291" cy="150074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r="8254"/>
          <a:stretch>
            <a:fillRect/>
          </a:stretch>
        </p:blipFill>
        <p:spPr bwMode="auto">
          <a:xfrm>
            <a:off x="179512" y="4941168"/>
            <a:ext cx="4159687" cy="1606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Hablante lírico</a:t>
            </a:r>
            <a:endParaRPr lang="es-CL" dirty="0"/>
          </a:p>
        </p:txBody>
      </p:sp>
      <p:sp>
        <p:nvSpPr>
          <p:cNvPr id="3" name="2 Marcador de contenido"/>
          <p:cNvSpPr>
            <a:spLocks noGrp="1"/>
          </p:cNvSpPr>
          <p:nvPr>
            <p:ph idx="1"/>
          </p:nvPr>
        </p:nvSpPr>
        <p:spPr>
          <a:xfrm rot="20759908">
            <a:off x="179512" y="1628800"/>
            <a:ext cx="5040560" cy="4320480"/>
          </a:xfrm>
          <a:prstGeom prst="flowChartMagneticTape">
            <a:avLst/>
          </a:prstGeom>
          <a:scene3d>
            <a:camera prst="orthographicFront"/>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a:normAutofit fontScale="85000" lnSpcReduction="10000"/>
          </a:bodyPr>
          <a:lstStyle/>
          <a:p>
            <a:pPr marL="0" indent="0" algn="just">
              <a:buNone/>
            </a:pPr>
            <a:r>
              <a:rPr lang="es-ES" dirty="0" smtClean="0"/>
              <a:t>El hablante lírico es un ser que no existe como tal, es un ente de ficción, el que es creado por el autor. Este hablante expresa su sentir, su interior por medio de la poesía.</a:t>
            </a:r>
            <a:endParaRPr lang="es-CL" dirty="0"/>
          </a:p>
        </p:txBody>
      </p:sp>
      <p:pic>
        <p:nvPicPr>
          <p:cNvPr id="5" name="Picture 2"/>
          <p:cNvPicPr>
            <a:picLocks noChangeAspect="1" noChangeArrowheads="1"/>
          </p:cNvPicPr>
          <p:nvPr/>
        </p:nvPicPr>
        <p:blipFill>
          <a:blip r:embed="rId2" cstate="print"/>
          <a:srcRect/>
          <a:stretch>
            <a:fillRect/>
          </a:stretch>
        </p:blipFill>
        <p:spPr bwMode="auto">
          <a:xfrm>
            <a:off x="5652120" y="3284984"/>
            <a:ext cx="3019410" cy="25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Objeto lírico</a:t>
            </a:r>
            <a:endParaRPr lang="es-CL" dirty="0"/>
          </a:p>
        </p:txBody>
      </p:sp>
      <p:sp>
        <p:nvSpPr>
          <p:cNvPr id="3" name="2 Marcador de contenido"/>
          <p:cNvSpPr>
            <a:spLocks noGrp="1"/>
          </p:cNvSpPr>
          <p:nvPr>
            <p:ph idx="1"/>
          </p:nvPr>
        </p:nvSpPr>
        <p:spPr>
          <a:xfrm>
            <a:off x="457200" y="1600201"/>
            <a:ext cx="4618856" cy="2476871"/>
          </a:xfrm>
          <a:prstGeom prst="flowChartOffpageConnector">
            <a:avLst/>
          </a:prstGeom>
        </p:spPr>
        <p:style>
          <a:lnRef idx="1">
            <a:schemeClr val="accent5"/>
          </a:lnRef>
          <a:fillRef idx="3">
            <a:schemeClr val="accent5"/>
          </a:fillRef>
          <a:effectRef idx="2">
            <a:schemeClr val="accent5"/>
          </a:effectRef>
          <a:fontRef idx="minor">
            <a:schemeClr val="lt1"/>
          </a:fontRef>
        </p:style>
        <p:txBody>
          <a:bodyPr>
            <a:normAutofit fontScale="92500" lnSpcReduction="20000"/>
          </a:bodyPr>
          <a:lstStyle/>
          <a:p>
            <a:pPr marL="0" lvl="0" indent="0" algn="just">
              <a:buNone/>
            </a:pPr>
            <a:r>
              <a:rPr lang="es-MX" dirty="0" smtClean="0"/>
              <a:t>Puede ser una persona, animal, cosa, objeto personificado que sirve al hablante lírico para expresar su interioridad.</a:t>
            </a:r>
            <a:endParaRPr lang="es-CL" dirty="0"/>
          </a:p>
        </p:txBody>
      </p:sp>
      <p:pic>
        <p:nvPicPr>
          <p:cNvPr id="6" name="Picture 2"/>
          <p:cNvPicPr>
            <a:picLocks noChangeAspect="1" noChangeArrowheads="1"/>
          </p:cNvPicPr>
          <p:nvPr/>
        </p:nvPicPr>
        <p:blipFill>
          <a:blip r:embed="rId2" cstate="print"/>
          <a:srcRect/>
          <a:stretch>
            <a:fillRect/>
          </a:stretch>
        </p:blipFill>
        <p:spPr bwMode="auto">
          <a:xfrm>
            <a:off x="5436096" y="1412776"/>
            <a:ext cx="3355357" cy="2641451"/>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3131840" y="4653136"/>
            <a:ext cx="3048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Objeto lírico </a:t>
            </a:r>
            <a:r>
              <a:rPr lang="es-CL" sz="2400" dirty="0" smtClean="0"/>
              <a:t>Ejemplo</a:t>
            </a:r>
            <a:endParaRPr lang="es-CL"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a:buFont typeface="Wingdings" pitchFamily="2" charset="2"/>
              <a:buChar char="v"/>
            </a:pPr>
            <a:r>
              <a:rPr lang="es-MX" dirty="0" smtClean="0"/>
              <a:t>Vosotras, las familiares,</a:t>
            </a:r>
            <a:endParaRPr lang="es-CL" dirty="0" smtClean="0"/>
          </a:p>
          <a:p>
            <a:pPr>
              <a:buNone/>
            </a:pPr>
            <a:r>
              <a:rPr lang="es-MX" dirty="0" smtClean="0"/>
              <a:t>inevitables golosas,</a:t>
            </a:r>
            <a:endParaRPr lang="es-CL" dirty="0" smtClean="0"/>
          </a:p>
          <a:p>
            <a:pPr>
              <a:buNone/>
            </a:pPr>
            <a:r>
              <a:rPr lang="es-MX" dirty="0" smtClean="0"/>
              <a:t>vosotras, moscas vulgares</a:t>
            </a:r>
            <a:endParaRPr lang="es-CL" dirty="0" smtClean="0"/>
          </a:p>
          <a:p>
            <a:pPr>
              <a:buNone/>
            </a:pPr>
            <a:r>
              <a:rPr lang="es-MX" dirty="0" smtClean="0"/>
              <a:t>me evocáis todas las cosas.</a:t>
            </a:r>
          </a:p>
          <a:p>
            <a:pPr>
              <a:buNone/>
            </a:pPr>
            <a:endParaRPr lang="es-CL" dirty="0" smtClean="0"/>
          </a:p>
          <a:p>
            <a:pPr>
              <a:buNone/>
            </a:pPr>
            <a:r>
              <a:rPr lang="es-MX" dirty="0" smtClean="0"/>
              <a:t>					</a:t>
            </a:r>
            <a:r>
              <a:rPr lang="es-MX" b="1" dirty="0" smtClean="0"/>
              <a:t>Objeto</a:t>
            </a:r>
            <a:r>
              <a:rPr lang="es-MX" dirty="0" smtClean="0"/>
              <a:t>: las moscas. </a:t>
            </a:r>
            <a:endParaRPr lang="es-CL" dirty="0" smtClean="0"/>
          </a:p>
          <a:p>
            <a:pPr>
              <a:buNone/>
            </a:pPr>
            <a:r>
              <a:rPr lang="es-MX" dirty="0" smtClean="0"/>
              <a:t> </a:t>
            </a:r>
            <a:endParaRPr lang="es-CL" dirty="0" smtClean="0"/>
          </a:p>
          <a:p>
            <a:pPr>
              <a:buFont typeface="Wingdings" pitchFamily="2" charset="2"/>
              <a:buChar char="v"/>
            </a:pPr>
            <a:r>
              <a:rPr lang="es-MX" dirty="0" smtClean="0"/>
              <a:t>Porque es áspera y fea,</a:t>
            </a:r>
            <a:endParaRPr lang="es-CL" dirty="0" smtClean="0"/>
          </a:p>
          <a:p>
            <a:pPr>
              <a:buNone/>
            </a:pPr>
            <a:r>
              <a:rPr lang="es-MX" dirty="0" smtClean="0"/>
              <a:t>porque todas sus ramas son grises</a:t>
            </a:r>
            <a:endParaRPr lang="es-CL" dirty="0" smtClean="0"/>
          </a:p>
          <a:p>
            <a:pPr>
              <a:buNone/>
            </a:pPr>
            <a:r>
              <a:rPr lang="es-MX" dirty="0" smtClean="0"/>
              <a:t>yo le tengo piedad a la higuera.</a:t>
            </a:r>
          </a:p>
          <a:p>
            <a:pPr>
              <a:buNone/>
            </a:pPr>
            <a:endParaRPr lang="es-CL" dirty="0" smtClean="0"/>
          </a:p>
          <a:p>
            <a:pPr>
              <a:buNone/>
            </a:pPr>
            <a:r>
              <a:rPr lang="es-MX" dirty="0" smtClean="0"/>
              <a:t>					</a:t>
            </a:r>
            <a:r>
              <a:rPr lang="es-MX" b="1" dirty="0" smtClean="0"/>
              <a:t>Objeto</a:t>
            </a:r>
            <a:r>
              <a:rPr lang="es-MX" dirty="0" smtClean="0"/>
              <a:t>: la higuera.</a:t>
            </a:r>
            <a:endParaRPr lang="es-CL" dirty="0" smtClean="0"/>
          </a:p>
          <a:p>
            <a:pPr>
              <a:buNone/>
            </a:pPr>
            <a:r>
              <a:rPr lang="es-MX" dirty="0" smtClean="0"/>
              <a:t> </a:t>
            </a:r>
            <a:endParaRPr lang="es-CL" dirty="0" smtClean="0"/>
          </a:p>
          <a:p>
            <a:pPr>
              <a:buFont typeface="Wingdings" pitchFamily="2" charset="2"/>
              <a:buChar char="v"/>
            </a:pPr>
            <a:r>
              <a:rPr lang="es-MX" dirty="0" smtClean="0"/>
              <a:t>Jaca negra, luna grande,</a:t>
            </a:r>
            <a:endParaRPr lang="es-CL" dirty="0" smtClean="0"/>
          </a:p>
          <a:p>
            <a:pPr>
              <a:buNone/>
            </a:pPr>
            <a:r>
              <a:rPr lang="es-MX" dirty="0" smtClean="0"/>
              <a:t>y aceitunas en mi alforja.</a:t>
            </a:r>
            <a:endParaRPr lang="es-CL" dirty="0" smtClean="0"/>
          </a:p>
          <a:p>
            <a:pPr>
              <a:buNone/>
            </a:pPr>
            <a:r>
              <a:rPr lang="es-MX" dirty="0" smtClean="0"/>
              <a:t>Aunque sepa los caminos</a:t>
            </a:r>
            <a:endParaRPr lang="es-CL" dirty="0" smtClean="0"/>
          </a:p>
          <a:p>
            <a:pPr>
              <a:buNone/>
            </a:pPr>
            <a:r>
              <a:rPr lang="es-MX" dirty="0" smtClean="0"/>
              <a:t>yo nunca llegaré a Córdoba.</a:t>
            </a:r>
          </a:p>
          <a:p>
            <a:pPr>
              <a:buNone/>
            </a:pPr>
            <a:endParaRPr lang="es-CL" dirty="0" smtClean="0"/>
          </a:p>
          <a:p>
            <a:pPr>
              <a:buNone/>
            </a:pPr>
            <a:r>
              <a:rPr lang="es-MX" dirty="0" smtClean="0"/>
              <a:t>					</a:t>
            </a:r>
            <a:r>
              <a:rPr lang="es-MX" b="1" dirty="0" smtClean="0"/>
              <a:t>Objeto</a:t>
            </a:r>
            <a:r>
              <a:rPr lang="es-MX" dirty="0" smtClean="0"/>
              <a:t>: la muerte. </a:t>
            </a:r>
            <a:endParaRPr lang="es-CL" dirty="0" smtClean="0"/>
          </a:p>
          <a:p>
            <a:endParaRPr lang="es-CL" dirty="0"/>
          </a:p>
        </p:txBody>
      </p:sp>
      <p:pic>
        <p:nvPicPr>
          <p:cNvPr id="3075" name="Picture 3"/>
          <p:cNvPicPr>
            <a:picLocks noChangeAspect="1" noChangeArrowheads="1"/>
          </p:cNvPicPr>
          <p:nvPr/>
        </p:nvPicPr>
        <p:blipFill>
          <a:blip r:embed="rId2" cstate="print"/>
          <a:srcRect/>
          <a:stretch>
            <a:fillRect/>
          </a:stretch>
        </p:blipFill>
        <p:spPr bwMode="auto">
          <a:xfrm>
            <a:off x="6228184" y="3212976"/>
            <a:ext cx="1601846" cy="1481708"/>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012160" y="1412776"/>
            <a:ext cx="2272804" cy="150914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444208" y="4797152"/>
            <a:ext cx="1549524" cy="17708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Figuras literarias</a:t>
            </a:r>
            <a:endParaRPr lang="es-CL" dirty="0"/>
          </a:p>
        </p:txBody>
      </p:sp>
      <p:sp>
        <p:nvSpPr>
          <p:cNvPr id="3" name="2 Marcador de contenido"/>
          <p:cNvSpPr>
            <a:spLocks noGrp="1"/>
          </p:cNvSpPr>
          <p:nvPr>
            <p:ph idx="1"/>
          </p:nvPr>
        </p:nvSpPr>
        <p:spPr>
          <a:xfrm>
            <a:off x="323528" y="1556792"/>
            <a:ext cx="6563072" cy="3201219"/>
          </a:xfrm>
          <a:prstGeom prst="flowChartMultidocument">
            <a:avLst/>
          </a:prstGeom>
        </p:spPr>
        <p:style>
          <a:lnRef idx="0">
            <a:schemeClr val="accent5"/>
          </a:lnRef>
          <a:fillRef idx="3">
            <a:schemeClr val="accent5"/>
          </a:fillRef>
          <a:effectRef idx="3">
            <a:schemeClr val="accent5"/>
          </a:effectRef>
          <a:fontRef idx="minor">
            <a:schemeClr val="lt1"/>
          </a:fontRef>
        </p:style>
        <p:txBody>
          <a:bodyPr/>
          <a:lstStyle/>
          <a:p>
            <a:pPr marL="0" indent="0" algn="just">
              <a:buNone/>
            </a:pPr>
            <a:r>
              <a:rPr lang="es-CL" dirty="0" smtClean="0"/>
              <a:t>Son todos aquellos procedimientos de lenguaje de que se vale un autor para hacer más expresiva su obra.</a:t>
            </a:r>
            <a:endParaRPr lang="es-CL" dirty="0"/>
          </a:p>
        </p:txBody>
      </p:sp>
      <p:pic>
        <p:nvPicPr>
          <p:cNvPr id="6146" name="Picture 2"/>
          <p:cNvPicPr>
            <a:picLocks noChangeAspect="1" noChangeArrowheads="1"/>
          </p:cNvPicPr>
          <p:nvPr/>
        </p:nvPicPr>
        <p:blipFill>
          <a:blip r:embed="rId2" cstate="print"/>
          <a:srcRect/>
          <a:stretch>
            <a:fillRect/>
          </a:stretch>
        </p:blipFill>
        <p:spPr bwMode="auto">
          <a:xfrm>
            <a:off x="6300192" y="3969060"/>
            <a:ext cx="2592288" cy="27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Figuras literarias: Comparación</a:t>
            </a:r>
            <a:endParaRPr lang="es-CL" sz="4400" dirty="0">
              <a:latin typeface="+mj-lt"/>
            </a:endParaRPr>
          </a:p>
        </p:txBody>
      </p:sp>
      <p:sp>
        <p:nvSpPr>
          <p:cNvPr id="3" name="2 Marcador de contenido"/>
          <p:cNvSpPr>
            <a:spLocks noGrp="1"/>
          </p:cNvSpPr>
          <p:nvPr>
            <p:ph idx="1"/>
          </p:nvPr>
        </p:nvSpPr>
        <p:spPr>
          <a:xfrm>
            <a:off x="467544" y="1268760"/>
            <a:ext cx="6491064" cy="2376264"/>
          </a:xfrm>
          <a:prstGeom prst="round2DiagRect">
            <a:avLst/>
          </a:prstGeom>
        </p:spPr>
        <p:style>
          <a:lnRef idx="0">
            <a:schemeClr val="accent5"/>
          </a:lnRef>
          <a:fillRef idx="3">
            <a:schemeClr val="accent5"/>
          </a:fillRef>
          <a:effectRef idx="3">
            <a:schemeClr val="accent5"/>
          </a:effectRef>
          <a:fontRef idx="minor">
            <a:schemeClr val="lt1"/>
          </a:fontRef>
        </p:style>
        <p:txBody>
          <a:bodyPr/>
          <a:lstStyle/>
          <a:p>
            <a:pPr marL="0" indent="0" algn="just">
              <a:buNone/>
            </a:pPr>
            <a:r>
              <a:rPr lang="es-MX" dirty="0" smtClean="0"/>
              <a:t>Este parecido se expresa a través de un elemento comparativo (como, así como, tal como, parece, tal cual) o sin que este esté presente.</a:t>
            </a:r>
            <a:endParaRPr lang="es-CL" dirty="0"/>
          </a:p>
        </p:txBody>
      </p:sp>
      <p:sp>
        <p:nvSpPr>
          <p:cNvPr id="4" name="2 Marcador de contenido"/>
          <p:cNvSpPr txBox="1">
            <a:spLocks/>
          </p:cNvSpPr>
          <p:nvPr/>
        </p:nvSpPr>
        <p:spPr>
          <a:xfrm>
            <a:off x="2570584" y="4005064"/>
            <a:ext cx="6573416" cy="2592288"/>
          </a:xfrm>
          <a:prstGeom prst="teardrop">
            <a:avLst>
              <a:gd name="adj" fmla="val 46128"/>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85000" lnSpcReduction="20000"/>
          </a:bodyPr>
          <a:lstStyle/>
          <a:p>
            <a:pPr marL="0" marR="0" lvl="1"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0" i="0" u="none" strike="noStrike" kern="1200" cap="none" spc="0" normalizeH="0" baseline="0" noProof="0" dirty="0" smtClean="0">
                <a:ln>
                  <a:noFill/>
                </a:ln>
                <a:solidFill>
                  <a:schemeClr val="tx1"/>
                </a:solidFill>
                <a:effectLst/>
                <a:uLnTx/>
                <a:uFillTx/>
                <a:latin typeface="+mn-lt"/>
                <a:ea typeface="+mn-ea"/>
                <a:cs typeface="+mn-cs"/>
              </a:rPr>
              <a:t>Recurso literario que consiste en destacar o establecer semejanzas entre los elementos (objetos, personas, animales, situaciones, hechos). </a:t>
            </a:r>
            <a:endParaRPr kumimoji="0" lang="es-CL"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4 Rectángulo"/>
          <p:cNvSpPr/>
          <p:nvPr/>
        </p:nvSpPr>
        <p:spPr>
          <a:xfrm>
            <a:off x="251520" y="4005064"/>
            <a:ext cx="2892010" cy="369332"/>
          </a:xfrm>
          <a:prstGeom prst="rect">
            <a:avLst/>
          </a:prstGeom>
        </p:spPr>
        <p:txBody>
          <a:bodyPr wrap="none">
            <a:spAutoFit/>
          </a:bodyPr>
          <a:lstStyle/>
          <a:p>
            <a:r>
              <a:rPr lang="es-CL" dirty="0" smtClean="0"/>
              <a:t>Sus pies son como dos reglas</a:t>
            </a:r>
            <a:endParaRPr lang="es-CL" dirty="0"/>
          </a:p>
        </p:txBody>
      </p:sp>
      <p:pic>
        <p:nvPicPr>
          <p:cNvPr id="9218" name="Picture 2"/>
          <p:cNvPicPr>
            <a:picLocks noChangeAspect="1" noChangeArrowheads="1"/>
          </p:cNvPicPr>
          <p:nvPr/>
        </p:nvPicPr>
        <p:blipFill>
          <a:blip r:embed="rId2" cstate="print"/>
          <a:srcRect/>
          <a:stretch>
            <a:fillRect/>
          </a:stretch>
        </p:blipFill>
        <p:spPr bwMode="auto">
          <a:xfrm>
            <a:off x="200236" y="4653136"/>
            <a:ext cx="2172308"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Contenidos Género poético</a:t>
            </a:r>
            <a:endParaRPr lang="es-CL" dirty="0"/>
          </a:p>
        </p:txBody>
      </p:sp>
      <p:sp>
        <p:nvSpPr>
          <p:cNvPr id="3" name="2 Marcador de contenido"/>
          <p:cNvSpPr>
            <a:spLocks noGrp="1"/>
          </p:cNvSpPr>
          <p:nvPr>
            <p:ph idx="1"/>
          </p:nvPr>
        </p:nvSpPr>
        <p:spPr/>
        <p:txBody>
          <a:bodyPr>
            <a:normAutofit fontScale="47500" lnSpcReduction="20000"/>
          </a:bodyPr>
          <a:lstStyle/>
          <a:p>
            <a:r>
              <a:rPr lang="es-CL" dirty="0" smtClean="0"/>
              <a:t>Definición texto poético</a:t>
            </a:r>
          </a:p>
          <a:p>
            <a:r>
              <a:rPr lang="es-CL" dirty="0" smtClean="0"/>
              <a:t>Elementos del poema</a:t>
            </a:r>
          </a:p>
          <a:p>
            <a:pPr lvl="1"/>
            <a:r>
              <a:rPr lang="es-CL" dirty="0" smtClean="0"/>
              <a:t>Versos</a:t>
            </a:r>
          </a:p>
          <a:p>
            <a:pPr lvl="1"/>
            <a:r>
              <a:rPr lang="es-CL" dirty="0" smtClean="0"/>
              <a:t>Estrofas</a:t>
            </a:r>
          </a:p>
          <a:p>
            <a:pPr lvl="1"/>
            <a:r>
              <a:rPr lang="es-CL" dirty="0" smtClean="0"/>
              <a:t>Rimas</a:t>
            </a:r>
          </a:p>
          <a:p>
            <a:pPr lvl="2"/>
            <a:r>
              <a:rPr lang="es-CL" dirty="0" smtClean="0"/>
              <a:t>Consonantes</a:t>
            </a:r>
          </a:p>
          <a:p>
            <a:pPr lvl="2"/>
            <a:r>
              <a:rPr lang="es-CL" dirty="0" smtClean="0"/>
              <a:t>Asonantes</a:t>
            </a:r>
          </a:p>
          <a:p>
            <a:r>
              <a:rPr lang="es-CL" dirty="0" smtClean="0"/>
              <a:t>Hablante lírico</a:t>
            </a:r>
          </a:p>
          <a:p>
            <a:r>
              <a:rPr lang="es-CL" dirty="0" smtClean="0"/>
              <a:t>Objeto lírico</a:t>
            </a:r>
          </a:p>
          <a:p>
            <a:r>
              <a:rPr lang="es-CL" dirty="0" smtClean="0"/>
              <a:t>Figuras literarias</a:t>
            </a:r>
          </a:p>
          <a:p>
            <a:pPr lvl="1"/>
            <a:r>
              <a:rPr lang="es-CL" dirty="0" smtClean="0"/>
              <a:t>Comparación</a:t>
            </a:r>
          </a:p>
          <a:p>
            <a:pPr lvl="1"/>
            <a:r>
              <a:rPr lang="es-CL" dirty="0" smtClean="0"/>
              <a:t>Epíteto</a:t>
            </a:r>
          </a:p>
          <a:p>
            <a:pPr lvl="1"/>
            <a:r>
              <a:rPr lang="es-CL" dirty="0" smtClean="0"/>
              <a:t>Personificación</a:t>
            </a:r>
          </a:p>
          <a:p>
            <a:pPr lvl="1"/>
            <a:r>
              <a:rPr lang="es-CL" dirty="0" smtClean="0"/>
              <a:t>Aliteración</a:t>
            </a:r>
          </a:p>
          <a:p>
            <a:pPr lvl="1"/>
            <a:r>
              <a:rPr lang="es-CL" dirty="0" smtClean="0"/>
              <a:t>Metáfora</a:t>
            </a:r>
          </a:p>
          <a:p>
            <a:r>
              <a:rPr lang="es-CL" dirty="0" smtClean="0"/>
              <a:t>Tipos de poemas</a:t>
            </a:r>
          </a:p>
          <a:p>
            <a:pPr lvl="1"/>
            <a:r>
              <a:rPr lang="es-CL" dirty="0" smtClean="0"/>
              <a:t>Tradicionales</a:t>
            </a:r>
          </a:p>
          <a:p>
            <a:pPr lvl="1"/>
            <a:r>
              <a:rPr lang="es-CL" dirty="0" smtClean="0"/>
              <a:t>Odas</a:t>
            </a:r>
          </a:p>
          <a:p>
            <a:pPr lvl="1"/>
            <a:r>
              <a:rPr lang="es-CL" dirty="0" smtClean="0"/>
              <a:t>Caligramas</a:t>
            </a:r>
          </a:p>
          <a:p>
            <a:pPr lvl="1"/>
            <a:r>
              <a:rPr lang="es-CL" dirty="0" smtClean="0"/>
              <a:t>Trabalenguas</a:t>
            </a:r>
          </a:p>
          <a:p>
            <a:r>
              <a:rPr lang="es-CL" dirty="0" smtClean="0"/>
              <a:t>Función expresiva</a:t>
            </a:r>
          </a:p>
          <a:p>
            <a:endParaRPr lang="es-CL" dirty="0" smtClean="0"/>
          </a:p>
          <a:p>
            <a:pPr marL="0" lvl="2" indent="0">
              <a:buNone/>
            </a:pPr>
            <a:endParaRPr lang="es-CL" dirty="0" smtClean="0"/>
          </a:p>
          <a:p>
            <a:endParaRPr lang="es-CL" dirty="0"/>
          </a:p>
        </p:txBody>
      </p:sp>
      <p:pic>
        <p:nvPicPr>
          <p:cNvPr id="11267" name="Picture 3"/>
          <p:cNvPicPr>
            <a:picLocks noChangeAspect="1" noChangeArrowheads="1"/>
          </p:cNvPicPr>
          <p:nvPr/>
        </p:nvPicPr>
        <p:blipFill>
          <a:blip r:embed="rId2" cstate="print"/>
          <a:srcRect/>
          <a:stretch>
            <a:fillRect/>
          </a:stretch>
        </p:blipFill>
        <p:spPr bwMode="auto">
          <a:xfrm>
            <a:off x="4355976" y="1844824"/>
            <a:ext cx="3228950" cy="4197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Figuras literarias: Comparación </a:t>
            </a:r>
            <a:r>
              <a:rPr lang="es-CL" sz="2700" dirty="0" smtClean="0"/>
              <a:t>Ejemplos</a:t>
            </a:r>
            <a:endParaRPr lang="es-CL" sz="2700"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just">
              <a:buFont typeface="Wingdings" pitchFamily="2" charset="2"/>
              <a:buChar char="v"/>
            </a:pPr>
            <a:r>
              <a:rPr lang="es-MX" dirty="0" smtClean="0"/>
              <a:t>Nubes vaporosas,</a:t>
            </a:r>
            <a:endParaRPr lang="es-CL" dirty="0" smtClean="0"/>
          </a:p>
          <a:p>
            <a:pPr algn="just">
              <a:buNone/>
            </a:pPr>
            <a:r>
              <a:rPr lang="es-MX" dirty="0" smtClean="0"/>
              <a:t>nubes como tul,…</a:t>
            </a:r>
          </a:p>
          <a:p>
            <a:pPr algn="just">
              <a:buNone/>
            </a:pPr>
            <a:r>
              <a:rPr lang="es-MX" dirty="0" smtClean="0"/>
              <a:t>		</a:t>
            </a:r>
            <a:r>
              <a:rPr lang="es-MX" i="1" dirty="0" smtClean="0"/>
              <a:t>(G. Mistral)</a:t>
            </a:r>
            <a:endParaRPr lang="es-CL" i="1" dirty="0" smtClean="0"/>
          </a:p>
          <a:p>
            <a:pPr algn="just">
              <a:buNone/>
            </a:pPr>
            <a:r>
              <a:rPr lang="es-MX" dirty="0" smtClean="0"/>
              <a:t> </a:t>
            </a:r>
            <a:endParaRPr lang="es-CL" dirty="0" smtClean="0"/>
          </a:p>
          <a:p>
            <a:pPr algn="just">
              <a:buFont typeface="Wingdings" pitchFamily="2" charset="2"/>
              <a:buChar char="v"/>
            </a:pPr>
            <a:r>
              <a:rPr lang="es-MX" dirty="0" smtClean="0"/>
              <a:t>La mujer y las flores</a:t>
            </a:r>
            <a:endParaRPr lang="es-CL" dirty="0" smtClean="0"/>
          </a:p>
          <a:p>
            <a:pPr algn="just">
              <a:buNone/>
            </a:pPr>
            <a:r>
              <a:rPr lang="es-MX" dirty="0" smtClean="0"/>
              <a:t>son parecidas:</a:t>
            </a:r>
            <a:endParaRPr lang="es-CL" dirty="0" smtClean="0"/>
          </a:p>
          <a:p>
            <a:pPr algn="just">
              <a:buNone/>
            </a:pPr>
            <a:r>
              <a:rPr lang="es-MX" dirty="0" smtClean="0"/>
              <a:t>mucha gala a los ojos</a:t>
            </a:r>
            <a:endParaRPr lang="es-CL" dirty="0" smtClean="0"/>
          </a:p>
          <a:p>
            <a:pPr algn="just">
              <a:buNone/>
            </a:pPr>
            <a:r>
              <a:rPr lang="es-MX" dirty="0" smtClean="0"/>
              <a:t>y al tacto espinas.</a:t>
            </a:r>
          </a:p>
          <a:p>
            <a:pPr algn="just">
              <a:buNone/>
            </a:pPr>
            <a:r>
              <a:rPr lang="es-MX" dirty="0" smtClean="0"/>
              <a:t>		</a:t>
            </a:r>
            <a:r>
              <a:rPr lang="es-MX" i="1" dirty="0" smtClean="0"/>
              <a:t>(Espronceda)</a:t>
            </a:r>
            <a:endParaRPr lang="es-CL" i="1" dirty="0" smtClean="0"/>
          </a:p>
          <a:p>
            <a:endParaRPr lang="es-CL" dirty="0"/>
          </a:p>
        </p:txBody>
      </p:sp>
      <p:pic>
        <p:nvPicPr>
          <p:cNvPr id="4098" name="Picture 2"/>
          <p:cNvPicPr>
            <a:picLocks noChangeAspect="1" noChangeArrowheads="1"/>
          </p:cNvPicPr>
          <p:nvPr/>
        </p:nvPicPr>
        <p:blipFill>
          <a:blip r:embed="rId2" cstate="print"/>
          <a:srcRect/>
          <a:stretch>
            <a:fillRect/>
          </a:stretch>
        </p:blipFill>
        <p:spPr bwMode="auto">
          <a:xfrm>
            <a:off x="4211959" y="2132856"/>
            <a:ext cx="4193441"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flipH="1">
            <a:off x="251520" y="3212976"/>
            <a:ext cx="1770908" cy="2719958"/>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Figuras literarias: Epíteto</a:t>
            </a:r>
            <a:endParaRPr lang="es-CL" sz="4400" dirty="0">
              <a:latin typeface="+mj-lt"/>
            </a:endParaRPr>
          </a:p>
        </p:txBody>
      </p:sp>
      <p:sp>
        <p:nvSpPr>
          <p:cNvPr id="3" name="2 Marcador de contenido"/>
          <p:cNvSpPr>
            <a:spLocks noGrp="1"/>
          </p:cNvSpPr>
          <p:nvPr>
            <p:ph idx="1"/>
          </p:nvPr>
        </p:nvSpPr>
        <p:spPr>
          <a:xfrm>
            <a:off x="1475656" y="1340768"/>
            <a:ext cx="6419056" cy="4032448"/>
          </a:xfrm>
          <a:prstGeom prst="flowChartDecision">
            <a:avLst/>
          </a:prstGeom>
        </p:spPr>
        <p:style>
          <a:lnRef idx="0">
            <a:schemeClr val="accent5"/>
          </a:lnRef>
          <a:fillRef idx="3">
            <a:schemeClr val="accent5"/>
          </a:fillRef>
          <a:effectRef idx="3">
            <a:schemeClr val="accent5"/>
          </a:effectRef>
          <a:fontRef idx="minor">
            <a:schemeClr val="lt1"/>
          </a:fontRef>
        </p:style>
        <p:txBody>
          <a:bodyPr>
            <a:normAutofit fontScale="70000" lnSpcReduction="20000"/>
          </a:bodyPr>
          <a:lstStyle/>
          <a:p>
            <a:pPr marL="0" indent="0" algn="just">
              <a:buNone/>
            </a:pPr>
            <a:r>
              <a:rPr lang="es-CL" dirty="0" smtClean="0"/>
              <a:t>Es el uso de un adjetivo aparentemente innecesario y que atribuye al nombre al que acompaña una cualidad que le pertenece ya de por sí.</a:t>
            </a:r>
            <a:endParaRPr lang="es-CL" dirty="0"/>
          </a:p>
        </p:txBody>
      </p:sp>
      <p:pic>
        <p:nvPicPr>
          <p:cNvPr id="4098" name="Picture 2"/>
          <p:cNvPicPr>
            <a:picLocks noChangeAspect="1" noChangeArrowheads="1"/>
          </p:cNvPicPr>
          <p:nvPr/>
        </p:nvPicPr>
        <p:blipFill>
          <a:blip r:embed="rId3" cstate="print"/>
          <a:srcRect/>
          <a:stretch>
            <a:fillRect/>
          </a:stretch>
        </p:blipFill>
        <p:spPr bwMode="auto">
          <a:xfrm>
            <a:off x="6228184" y="4365104"/>
            <a:ext cx="2641079" cy="218368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Figuras literarias: Epíteto </a:t>
            </a:r>
            <a:r>
              <a:rPr lang="es-CL" sz="2400" dirty="0" smtClean="0"/>
              <a:t>Ejemplos</a:t>
            </a:r>
            <a:endParaRPr lang="es-CL" sz="2400"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a:buFont typeface="Wingdings" pitchFamily="2" charset="2"/>
              <a:buChar char="v"/>
            </a:pPr>
            <a:r>
              <a:rPr lang="es-CL" dirty="0" smtClean="0"/>
              <a:t>La blanca nieve.</a:t>
            </a:r>
          </a:p>
          <a:p>
            <a:pPr>
              <a:buFont typeface="Wingdings" pitchFamily="2" charset="2"/>
              <a:buChar char="v"/>
            </a:pPr>
            <a:r>
              <a:rPr lang="es-CL" dirty="0" smtClean="0"/>
              <a:t>La luminosa mañana.</a:t>
            </a:r>
          </a:p>
          <a:p>
            <a:pPr>
              <a:buFont typeface="Wingdings" pitchFamily="2" charset="2"/>
              <a:buChar char="v"/>
            </a:pPr>
            <a:r>
              <a:rPr lang="es-CL" dirty="0" smtClean="0"/>
              <a:t>¡Oh dulce luna por mis ojos hallada</a:t>
            </a:r>
          </a:p>
          <a:p>
            <a:pPr>
              <a:buNone/>
            </a:pPr>
            <a:r>
              <a:rPr lang="es-CL" dirty="0" smtClean="0"/>
              <a:t>Dulce y romántica cuando mas quería...</a:t>
            </a:r>
            <a:endParaRPr lang="es-CL" dirty="0"/>
          </a:p>
        </p:txBody>
      </p:sp>
      <p:pic>
        <p:nvPicPr>
          <p:cNvPr id="8194" name="Picture 2"/>
          <p:cNvPicPr>
            <a:picLocks noChangeAspect="1" noChangeArrowheads="1"/>
          </p:cNvPicPr>
          <p:nvPr/>
        </p:nvPicPr>
        <p:blipFill>
          <a:blip r:embed="rId2" cstate="print"/>
          <a:srcRect/>
          <a:stretch>
            <a:fillRect/>
          </a:stretch>
        </p:blipFill>
        <p:spPr bwMode="auto">
          <a:xfrm>
            <a:off x="2339752" y="4149080"/>
            <a:ext cx="4320480" cy="183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Figuras literarias: Personificación</a:t>
            </a:r>
            <a:endParaRPr lang="es-CL" sz="2700" dirty="0">
              <a:latin typeface="+mj-lt"/>
            </a:endParaRPr>
          </a:p>
        </p:txBody>
      </p:sp>
      <p:sp>
        <p:nvSpPr>
          <p:cNvPr id="3" name="2 Marcador de contenido"/>
          <p:cNvSpPr>
            <a:spLocks noGrp="1"/>
          </p:cNvSpPr>
          <p:nvPr>
            <p:ph idx="1"/>
          </p:nvPr>
        </p:nvSpPr>
        <p:spPr>
          <a:xfrm>
            <a:off x="2051720" y="1700808"/>
            <a:ext cx="6923112" cy="2260848"/>
          </a:xfrm>
          <a:prstGeom prst="flowChartDisplay">
            <a:avLst/>
          </a:prstGeom>
        </p:spPr>
        <p:style>
          <a:lnRef idx="0">
            <a:schemeClr val="accent5"/>
          </a:lnRef>
          <a:fillRef idx="3">
            <a:schemeClr val="accent5"/>
          </a:fillRef>
          <a:effectRef idx="3">
            <a:schemeClr val="accent5"/>
          </a:effectRef>
          <a:fontRef idx="minor">
            <a:schemeClr val="lt1"/>
          </a:fontRef>
        </p:style>
        <p:txBody>
          <a:bodyPr/>
          <a:lstStyle/>
          <a:p>
            <a:pPr marL="0" indent="0" algn="just">
              <a:buNone/>
            </a:pPr>
            <a:r>
              <a:rPr lang="es-CL" dirty="0" smtClean="0"/>
              <a:t>Consiste en atribuir a las cosas inertes, aptitudes o actividades propias de los seres vivos.</a:t>
            </a:r>
            <a:endParaRPr lang="es-CL" dirty="0"/>
          </a:p>
        </p:txBody>
      </p:sp>
      <p:pic>
        <p:nvPicPr>
          <p:cNvPr id="10242" name="Picture 2"/>
          <p:cNvPicPr>
            <a:picLocks noChangeAspect="1" noChangeArrowheads="1"/>
          </p:cNvPicPr>
          <p:nvPr/>
        </p:nvPicPr>
        <p:blipFill>
          <a:blip r:embed="rId2" cstate="print"/>
          <a:srcRect/>
          <a:stretch>
            <a:fillRect/>
          </a:stretch>
        </p:blipFill>
        <p:spPr bwMode="auto">
          <a:xfrm>
            <a:off x="179512" y="1844824"/>
            <a:ext cx="1905000"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1" algn="ctr" rtl="0">
              <a:spcBef>
                <a:spcPct val="0"/>
              </a:spcBef>
            </a:pPr>
            <a:r>
              <a:rPr lang="es-CL" sz="4400" dirty="0" smtClean="0">
                <a:latin typeface="+mj-lt"/>
              </a:rPr>
              <a:t>Figuras literarias: Personificación </a:t>
            </a:r>
            <a:r>
              <a:rPr lang="es-CL" sz="2700" dirty="0" smtClean="0">
                <a:latin typeface="+mj-lt"/>
              </a:rPr>
              <a:t>Ejemplos</a:t>
            </a:r>
            <a:endParaRPr lang="es-CL" sz="2700" dirty="0">
              <a:latin typeface="+mj-lt"/>
            </a:endParaRPr>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0" indent="0" algn="just">
              <a:buFont typeface="Wingdings" pitchFamily="2" charset="2"/>
              <a:buChar char="v"/>
            </a:pPr>
            <a:r>
              <a:rPr lang="es-CL" dirty="0" smtClean="0"/>
              <a:t>“La sombra se veía venir corriendo aprisa ya por la falda espesa del altísimo monte”.</a:t>
            </a:r>
            <a:endParaRPr lang="es-CL" dirty="0"/>
          </a:p>
        </p:txBody>
      </p:sp>
      <p:pic>
        <p:nvPicPr>
          <p:cNvPr id="5122" name="Picture 2"/>
          <p:cNvPicPr>
            <a:picLocks noChangeAspect="1" noChangeArrowheads="1"/>
          </p:cNvPicPr>
          <p:nvPr/>
        </p:nvPicPr>
        <p:blipFill>
          <a:blip r:embed="rId2" cstate="print"/>
          <a:srcRect/>
          <a:stretch>
            <a:fillRect/>
          </a:stretch>
        </p:blipFill>
        <p:spPr bwMode="auto">
          <a:xfrm>
            <a:off x="2555776" y="2852936"/>
            <a:ext cx="4219575" cy="2971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Figuras literarias: Aliteración</a:t>
            </a:r>
            <a:endParaRPr lang="es-CL" sz="4400" dirty="0">
              <a:latin typeface="+mj-lt"/>
            </a:endParaRPr>
          </a:p>
        </p:txBody>
      </p:sp>
      <p:sp>
        <p:nvSpPr>
          <p:cNvPr id="3" name="2 Marcador de contenido"/>
          <p:cNvSpPr>
            <a:spLocks noGrp="1"/>
          </p:cNvSpPr>
          <p:nvPr>
            <p:ph idx="1"/>
          </p:nvPr>
        </p:nvSpPr>
        <p:spPr>
          <a:xfrm flipH="1">
            <a:off x="467544" y="1412776"/>
            <a:ext cx="5616624" cy="2664296"/>
          </a:xfrm>
          <a:prstGeom prst="flowChartMultidocument">
            <a:avLst/>
          </a:prstGeom>
        </p:spPr>
        <p:style>
          <a:lnRef idx="0">
            <a:schemeClr val="accent5"/>
          </a:lnRef>
          <a:fillRef idx="3">
            <a:schemeClr val="accent5"/>
          </a:fillRef>
          <a:effectRef idx="3">
            <a:schemeClr val="accent5"/>
          </a:effectRef>
          <a:fontRef idx="minor">
            <a:schemeClr val="lt1"/>
          </a:fontRef>
        </p:style>
        <p:txBody>
          <a:bodyPr>
            <a:normAutofit fontScale="85000" lnSpcReduction="10000"/>
          </a:bodyPr>
          <a:lstStyle/>
          <a:p>
            <a:pPr marL="0" indent="0" algn="just">
              <a:buNone/>
            </a:pPr>
            <a:r>
              <a:rPr lang="es-ES" dirty="0" smtClean="0"/>
              <a:t>Consiste en </a:t>
            </a:r>
            <a:r>
              <a:rPr lang="es-ES" b="1" dirty="0" smtClean="0"/>
              <a:t>repetir </a:t>
            </a:r>
            <a:r>
              <a:rPr lang="es-ES" dirty="0" smtClean="0"/>
              <a:t>y/o </a:t>
            </a:r>
            <a:r>
              <a:rPr lang="es-ES" b="1" dirty="0" smtClean="0"/>
              <a:t>combinar </a:t>
            </a:r>
            <a:r>
              <a:rPr lang="es-ES" dirty="0" smtClean="0"/>
              <a:t>varios </a:t>
            </a:r>
            <a:r>
              <a:rPr lang="es-ES" b="1" dirty="0" smtClean="0"/>
              <a:t>sonidos </a:t>
            </a:r>
            <a:r>
              <a:rPr lang="es-ES" dirty="0" smtClean="0"/>
              <a:t>a lo largo de una </a:t>
            </a:r>
            <a:r>
              <a:rPr lang="es-ES" b="1" dirty="0" smtClean="0"/>
              <a:t>misma frase</a:t>
            </a:r>
            <a:r>
              <a:rPr lang="es-ES" dirty="0" smtClean="0"/>
              <a:t>. Su objetivo es conseguir un efecto lírico sonoro.</a:t>
            </a:r>
            <a:endParaRPr lang="es-CL" dirty="0" smtClean="0"/>
          </a:p>
          <a:p>
            <a:pPr>
              <a:buNone/>
            </a:pPr>
            <a:endParaRPr lang="es-CL" dirty="0"/>
          </a:p>
        </p:txBody>
      </p:sp>
      <p:pic>
        <p:nvPicPr>
          <p:cNvPr id="5122" name="Picture 2"/>
          <p:cNvPicPr>
            <a:picLocks noChangeAspect="1" noChangeArrowheads="1"/>
          </p:cNvPicPr>
          <p:nvPr/>
        </p:nvPicPr>
        <p:blipFill>
          <a:blip r:embed="rId2" cstate="print"/>
          <a:srcRect/>
          <a:stretch>
            <a:fillRect/>
          </a:stretch>
        </p:blipFill>
        <p:spPr bwMode="auto">
          <a:xfrm>
            <a:off x="0" y="4762128"/>
            <a:ext cx="2674995" cy="2095872"/>
          </a:xfrm>
          <a:prstGeom prst="rect">
            <a:avLst/>
          </a:prstGeom>
          <a:noFill/>
          <a:ln w="9525">
            <a:noFill/>
            <a:miter lim="800000"/>
            <a:headEnd/>
            <a:tailEnd/>
          </a:ln>
        </p:spPr>
      </p:pic>
      <p:sp>
        <p:nvSpPr>
          <p:cNvPr id="4" name="3 Rectángulo"/>
          <p:cNvSpPr/>
          <p:nvPr/>
        </p:nvSpPr>
        <p:spPr>
          <a:xfrm>
            <a:off x="1763688" y="4149080"/>
            <a:ext cx="3888432" cy="1200329"/>
          </a:xfrm>
          <a:prstGeom prst="rect">
            <a:avLst/>
          </a:prstGeom>
        </p:spPr>
        <p:txBody>
          <a:bodyPr wrap="square">
            <a:spAutoFit/>
          </a:bodyPr>
          <a:lstStyle/>
          <a:p>
            <a:r>
              <a:rPr lang="es-CL" dirty="0" smtClean="0"/>
              <a:t>El ruido con que rueda la ronca tempestad” </a:t>
            </a:r>
          </a:p>
          <a:p>
            <a:endParaRPr lang="es-CL" dirty="0" smtClean="0"/>
          </a:p>
          <a:p>
            <a:r>
              <a:rPr lang="es-CL" dirty="0" smtClean="0"/>
              <a:t>“Ya se oyen los claros clarines”.</a:t>
            </a:r>
            <a:endParaRPr lang="es-CL" dirty="0"/>
          </a:p>
        </p:txBody>
      </p:sp>
      <p:pic>
        <p:nvPicPr>
          <p:cNvPr id="5123" name="Picture 3"/>
          <p:cNvPicPr>
            <a:picLocks noChangeAspect="1" noChangeArrowheads="1"/>
          </p:cNvPicPr>
          <p:nvPr/>
        </p:nvPicPr>
        <p:blipFill>
          <a:blip r:embed="rId3" cstate="print"/>
          <a:srcRect l="49612" t="34020" r="21448" b="23456"/>
          <a:stretch>
            <a:fillRect/>
          </a:stretch>
        </p:blipFill>
        <p:spPr bwMode="auto">
          <a:xfrm>
            <a:off x="6228184" y="1628800"/>
            <a:ext cx="2664296"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Figuras literarias: Aliteración </a:t>
            </a:r>
            <a:r>
              <a:rPr lang="es-CL" sz="2700" dirty="0" smtClean="0"/>
              <a:t>Ejemplos</a:t>
            </a:r>
            <a:endParaRPr lang="es-CL" sz="2700"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marL="0" indent="0">
              <a:buFont typeface="Wingdings" pitchFamily="2" charset="2"/>
              <a:buChar char="v"/>
            </a:pPr>
            <a:r>
              <a:rPr lang="es-ES" dirty="0" smtClean="0"/>
              <a:t>"en el </a:t>
            </a:r>
            <a:r>
              <a:rPr lang="es-ES" b="1" dirty="0" smtClean="0"/>
              <a:t>si</a:t>
            </a:r>
            <a:r>
              <a:rPr lang="es-ES" dirty="0" smtClean="0"/>
              <a:t>lencio </a:t>
            </a:r>
            <a:r>
              <a:rPr lang="es-ES" b="1" dirty="0" smtClean="0"/>
              <a:t>só</a:t>
            </a:r>
            <a:r>
              <a:rPr lang="es-ES" dirty="0" smtClean="0"/>
              <a:t>lo</a:t>
            </a:r>
            <a:r>
              <a:rPr lang="es-ES" b="1" dirty="0" smtClean="0"/>
              <a:t> se es</a:t>
            </a:r>
            <a:r>
              <a:rPr lang="es-ES" dirty="0" smtClean="0"/>
              <a:t>cuchaba</a:t>
            </a:r>
            <a:br>
              <a:rPr lang="es-ES" dirty="0" smtClean="0"/>
            </a:br>
            <a:r>
              <a:rPr lang="es-ES" dirty="0" smtClean="0"/>
              <a:t>un </a:t>
            </a:r>
            <a:r>
              <a:rPr lang="es-ES" b="1" dirty="0" smtClean="0"/>
              <a:t>susu</a:t>
            </a:r>
            <a:r>
              <a:rPr lang="es-ES" dirty="0" smtClean="0"/>
              <a:t>rro de abejas que</a:t>
            </a:r>
            <a:r>
              <a:rPr lang="es-ES" b="1" dirty="0" smtClean="0"/>
              <a:t> so</a:t>
            </a:r>
            <a:r>
              <a:rPr lang="es-ES" dirty="0" smtClean="0"/>
              <a:t>naba"</a:t>
            </a:r>
            <a:br>
              <a:rPr lang="es-ES" dirty="0" smtClean="0"/>
            </a:br>
            <a:endParaRPr lang="es-CL" dirty="0" smtClean="0"/>
          </a:p>
          <a:p>
            <a:pPr marL="0" indent="0">
              <a:buFont typeface="Wingdings" pitchFamily="2" charset="2"/>
              <a:buChar char="v"/>
            </a:pPr>
            <a:r>
              <a:rPr lang="es-CL" dirty="0" smtClean="0"/>
              <a:t>“La libélula vaga de la vaga ilusión”</a:t>
            </a:r>
            <a:r>
              <a:rPr lang="es-ES" dirty="0" smtClean="0"/>
              <a:t/>
            </a:r>
            <a:br>
              <a:rPr lang="es-ES" dirty="0" smtClean="0"/>
            </a:br>
            <a:endParaRPr lang="es-CL" dirty="0" smtClean="0"/>
          </a:p>
          <a:p>
            <a:pPr marL="0" indent="0">
              <a:buFont typeface="Wingdings" pitchFamily="2" charset="2"/>
              <a:buChar char="v"/>
            </a:pPr>
            <a:r>
              <a:rPr lang="es-ES" dirty="0" smtClean="0"/>
              <a:t>"los claros clarines de pronto levantan sus sones"</a:t>
            </a:r>
            <a:br>
              <a:rPr lang="es-ES" dirty="0" smtClean="0"/>
            </a:br>
            <a:endParaRPr lang="es-CL" dirty="0" smtClean="0"/>
          </a:p>
          <a:p>
            <a:pPr marL="0" indent="0">
              <a:buFont typeface="Wingdings" pitchFamily="2" charset="2"/>
              <a:buChar char="v"/>
            </a:pPr>
            <a:r>
              <a:rPr lang="es-ES" dirty="0" smtClean="0"/>
              <a:t>"de finales, fugaces, fugitivos</a:t>
            </a:r>
            <a:br>
              <a:rPr lang="es-ES" dirty="0" smtClean="0"/>
            </a:br>
            <a:r>
              <a:rPr lang="es-ES" dirty="0" smtClean="0"/>
              <a:t>fuegos fundidos en tu piel fundada"</a:t>
            </a:r>
            <a:br>
              <a:rPr lang="es-ES" dirty="0" smtClean="0"/>
            </a:br>
            <a:endParaRPr lang="es-CL" dirty="0" smtClean="0"/>
          </a:p>
          <a:p>
            <a:pPr marL="0" indent="0">
              <a:buFont typeface="Wingdings" pitchFamily="2" charset="2"/>
              <a:buChar char="v"/>
            </a:pPr>
            <a:r>
              <a:rPr lang="es-ES" dirty="0" smtClean="0"/>
              <a:t>"estaba tan embebido</a:t>
            </a:r>
            <a:br>
              <a:rPr lang="es-ES" dirty="0" smtClean="0"/>
            </a:br>
            <a:r>
              <a:rPr lang="es-ES" dirty="0" smtClean="0"/>
              <a:t>tan absorto y enajenado</a:t>
            </a:r>
            <a:br>
              <a:rPr lang="es-ES" dirty="0" smtClean="0"/>
            </a:br>
            <a:r>
              <a:rPr lang="es-ES" dirty="0" smtClean="0"/>
              <a:t>que se quedó mi sentido</a:t>
            </a:r>
            <a:br>
              <a:rPr lang="es-ES" dirty="0" smtClean="0"/>
            </a:br>
            <a:r>
              <a:rPr lang="es-ES" dirty="0" smtClean="0"/>
              <a:t>de todo sentir privado</a:t>
            </a:r>
            <a:br>
              <a:rPr lang="es-ES" dirty="0" smtClean="0"/>
            </a:br>
            <a:r>
              <a:rPr lang="es-ES" dirty="0" smtClean="0"/>
              <a:t>y el espíritu dotado</a:t>
            </a:r>
            <a:br>
              <a:rPr lang="es-ES" dirty="0" smtClean="0"/>
            </a:br>
            <a:r>
              <a:rPr lang="es-ES" dirty="0" smtClean="0"/>
              <a:t>de un entender no entiendo</a:t>
            </a:r>
            <a:br>
              <a:rPr lang="es-ES" dirty="0" smtClean="0"/>
            </a:br>
            <a:r>
              <a:rPr lang="es-ES" dirty="0" smtClean="0"/>
              <a:t>toda ciencia trascendiendo"</a:t>
            </a:r>
            <a:endParaRPr lang="es-CL" dirty="0"/>
          </a:p>
        </p:txBody>
      </p:sp>
      <p:pic>
        <p:nvPicPr>
          <p:cNvPr id="7170" name="Picture 2"/>
          <p:cNvPicPr>
            <a:picLocks noChangeAspect="1" noChangeArrowheads="1"/>
          </p:cNvPicPr>
          <p:nvPr/>
        </p:nvPicPr>
        <p:blipFill>
          <a:blip r:embed="rId2" cstate="print"/>
          <a:srcRect/>
          <a:stretch>
            <a:fillRect/>
          </a:stretch>
        </p:blipFill>
        <p:spPr bwMode="auto">
          <a:xfrm>
            <a:off x="5508103" y="3284984"/>
            <a:ext cx="2961117" cy="2220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Figuras literarias: Metáfora</a:t>
            </a:r>
            <a:endParaRPr lang="es-CL" sz="4400" dirty="0">
              <a:latin typeface="+mj-lt"/>
            </a:endParaRPr>
          </a:p>
        </p:txBody>
      </p:sp>
      <p:sp>
        <p:nvSpPr>
          <p:cNvPr id="3" name="2 Marcador de contenido"/>
          <p:cNvSpPr>
            <a:spLocks noGrp="1"/>
          </p:cNvSpPr>
          <p:nvPr>
            <p:ph idx="1"/>
          </p:nvPr>
        </p:nvSpPr>
        <p:spPr>
          <a:xfrm>
            <a:off x="457200" y="1600200"/>
            <a:ext cx="5194920" cy="4853136"/>
          </a:xfrm>
          <a:prstGeom prst="flowChartTerminator">
            <a:avLst/>
          </a:prstGeom>
        </p:spPr>
        <p:style>
          <a:lnRef idx="0">
            <a:schemeClr val="accent5"/>
          </a:lnRef>
          <a:fillRef idx="3">
            <a:schemeClr val="accent5"/>
          </a:fillRef>
          <a:effectRef idx="3">
            <a:schemeClr val="accent5"/>
          </a:effectRef>
          <a:fontRef idx="minor">
            <a:schemeClr val="lt1"/>
          </a:fontRef>
        </p:style>
        <p:txBody>
          <a:bodyPr>
            <a:normAutofit fontScale="77500" lnSpcReduction="20000"/>
          </a:bodyPr>
          <a:lstStyle/>
          <a:p>
            <a:pPr marL="0" indent="0" algn="just">
              <a:buNone/>
            </a:pPr>
            <a:r>
              <a:rPr lang="es-CL" dirty="0" smtClean="0"/>
              <a:t>Consiste en la sustitución de una palabra por otra con base en su semejanza de significado; esta semejanza es posible porque los dos términos comparten un rasgo semántico común.</a:t>
            </a:r>
          </a:p>
          <a:p>
            <a:pPr marL="0" indent="0" algn="just">
              <a:buNone/>
            </a:pPr>
            <a:endParaRPr lang="es-CL" dirty="0" smtClean="0"/>
          </a:p>
          <a:p>
            <a:pPr marL="0" indent="0" algn="just">
              <a:buNone/>
            </a:pPr>
            <a:r>
              <a:rPr lang="es-MX" dirty="0" smtClean="0"/>
              <a:t>Lo que en la </a:t>
            </a:r>
            <a:r>
              <a:rPr lang="es-MX" b="1" dirty="0" smtClean="0"/>
              <a:t>COMPARACIÓN </a:t>
            </a:r>
            <a:r>
              <a:rPr lang="es-MX" dirty="0" smtClean="0"/>
              <a:t>es </a:t>
            </a:r>
            <a:r>
              <a:rPr lang="es-MX" b="1" dirty="0" smtClean="0"/>
              <a:t>semejanza</a:t>
            </a:r>
            <a:r>
              <a:rPr lang="es-MX" dirty="0" smtClean="0"/>
              <a:t>, en la </a:t>
            </a:r>
            <a:r>
              <a:rPr lang="es-MX" b="1" dirty="0" smtClean="0"/>
              <a:t>METÁFORA</a:t>
            </a:r>
            <a:r>
              <a:rPr lang="es-MX" dirty="0" smtClean="0"/>
              <a:t> parece ser </a:t>
            </a:r>
            <a:r>
              <a:rPr lang="es-MX" b="1" dirty="0" smtClean="0"/>
              <a:t>identidad</a:t>
            </a:r>
            <a:r>
              <a:rPr lang="es-MX" dirty="0" smtClean="0"/>
              <a:t>.  </a:t>
            </a:r>
            <a:endParaRPr lang="es-CL" dirty="0" smtClean="0"/>
          </a:p>
          <a:p>
            <a:pPr marL="342900" lvl="1" indent="-342900">
              <a:buFont typeface="Arial" pitchFamily="34" charset="0"/>
              <a:buChar char="•"/>
            </a:pPr>
            <a:endParaRPr lang="es-CL" dirty="0" smtClean="0"/>
          </a:p>
          <a:p>
            <a:endParaRPr lang="es-CL" dirty="0"/>
          </a:p>
        </p:txBody>
      </p:sp>
      <p:pic>
        <p:nvPicPr>
          <p:cNvPr id="6146" name="Picture 2"/>
          <p:cNvPicPr>
            <a:picLocks noChangeAspect="1" noChangeArrowheads="1"/>
          </p:cNvPicPr>
          <p:nvPr/>
        </p:nvPicPr>
        <p:blipFill>
          <a:blip r:embed="rId2" cstate="print"/>
          <a:srcRect/>
          <a:stretch>
            <a:fillRect/>
          </a:stretch>
        </p:blipFill>
        <p:spPr bwMode="auto">
          <a:xfrm>
            <a:off x="5868144" y="1484784"/>
            <a:ext cx="2857500" cy="453650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Figuras literarias Metáfora </a:t>
            </a:r>
            <a:r>
              <a:rPr lang="es-CL" sz="2400" dirty="0" smtClean="0"/>
              <a:t>Ejemplos</a:t>
            </a:r>
            <a:endParaRPr lang="es-CL" dirty="0"/>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47500" lnSpcReduction="20000"/>
          </a:bodyPr>
          <a:lstStyle/>
          <a:p>
            <a:pPr>
              <a:buFont typeface="Wingdings" pitchFamily="2" charset="2"/>
              <a:buChar char="v"/>
            </a:pPr>
            <a:r>
              <a:rPr lang="es-ES" dirty="0" smtClean="0"/>
              <a:t>Tus cabellos son </a:t>
            </a:r>
            <a:r>
              <a:rPr lang="es-ES" b="1" dirty="0" smtClean="0"/>
              <a:t>de oro </a:t>
            </a:r>
            <a:r>
              <a:rPr lang="es-ES" dirty="0" smtClean="0"/>
              <a:t>(el fundamento sería que el color dorado de sus cabellos rubios se asemeja al oro) </a:t>
            </a:r>
            <a:endParaRPr lang="es-CL" dirty="0" smtClean="0"/>
          </a:p>
          <a:p>
            <a:pPr>
              <a:buFont typeface="Wingdings" pitchFamily="2" charset="2"/>
              <a:buChar char="v"/>
            </a:pPr>
            <a:r>
              <a:rPr lang="es-ES" dirty="0" smtClean="0"/>
              <a:t> </a:t>
            </a:r>
            <a:endParaRPr lang="es-CL" dirty="0" smtClean="0"/>
          </a:p>
          <a:p>
            <a:pPr>
              <a:buFont typeface="Wingdings" pitchFamily="2" charset="2"/>
              <a:buChar char="v"/>
            </a:pPr>
            <a:r>
              <a:rPr lang="es-ES" dirty="0" smtClean="0"/>
              <a:t>Tus ojos son </a:t>
            </a:r>
            <a:r>
              <a:rPr lang="es-ES" b="1" dirty="0" smtClean="0"/>
              <a:t>dos luceros</a:t>
            </a:r>
            <a:r>
              <a:rPr lang="es-ES" dirty="0" smtClean="0"/>
              <a:t> -</a:t>
            </a:r>
            <a:r>
              <a:rPr lang="es-ES" b="1" dirty="0" smtClean="0"/>
              <a:t> </a:t>
            </a:r>
            <a:r>
              <a:rPr lang="es-ES" dirty="0" smtClean="0"/>
              <a:t>(el fundamento es que sus ojos son brillantes o están iluminados como unos luceros) </a:t>
            </a:r>
            <a:endParaRPr lang="es-CL" dirty="0" smtClean="0"/>
          </a:p>
          <a:p>
            <a:pPr>
              <a:buFont typeface="Wingdings" pitchFamily="2" charset="2"/>
              <a:buChar char="v"/>
            </a:pPr>
            <a:endParaRPr lang="es-ES" dirty="0" smtClean="0"/>
          </a:p>
          <a:p>
            <a:pPr>
              <a:buFont typeface="Wingdings" pitchFamily="2" charset="2"/>
              <a:buChar char="v"/>
            </a:pPr>
            <a:r>
              <a:rPr lang="es-ES" dirty="0" smtClean="0"/>
              <a:t>La </a:t>
            </a:r>
            <a:r>
              <a:rPr lang="es-ES" b="1" dirty="0" smtClean="0"/>
              <a:t>primavera</a:t>
            </a:r>
            <a:r>
              <a:rPr lang="es-ES" dirty="0" smtClean="0"/>
              <a:t>, niña errática y desnuda.</a:t>
            </a:r>
          </a:p>
          <a:p>
            <a:pPr>
              <a:buFont typeface="Wingdings" pitchFamily="2" charset="2"/>
              <a:buChar char="v"/>
            </a:pPr>
            <a:endParaRPr lang="es-ES" dirty="0" smtClean="0"/>
          </a:p>
          <a:p>
            <a:pPr>
              <a:buFont typeface="Wingdings" pitchFamily="2" charset="2"/>
              <a:buChar char="v"/>
            </a:pPr>
            <a:r>
              <a:rPr lang="es-ES" dirty="0" smtClean="0"/>
              <a:t>El profesor llegó a </a:t>
            </a:r>
            <a:r>
              <a:rPr lang="es-ES" b="1" dirty="0" smtClean="0"/>
              <a:t>la fuente </a:t>
            </a:r>
            <a:r>
              <a:rPr lang="es-ES" dirty="0" smtClean="0"/>
              <a:t>del problema.</a:t>
            </a:r>
            <a:endParaRPr lang="es-CL" dirty="0" smtClean="0"/>
          </a:p>
          <a:p>
            <a:pPr>
              <a:buFont typeface="Wingdings" pitchFamily="2" charset="2"/>
              <a:buChar char="v"/>
            </a:pPr>
            <a:r>
              <a:rPr lang="es-ES" dirty="0" smtClean="0"/>
              <a:t> </a:t>
            </a:r>
            <a:endParaRPr lang="es-CL" dirty="0" smtClean="0"/>
          </a:p>
          <a:p>
            <a:pPr>
              <a:buFont typeface="Wingdings" pitchFamily="2" charset="2"/>
              <a:buChar char="v"/>
            </a:pPr>
            <a:r>
              <a:rPr lang="es-ES" dirty="0" smtClean="0"/>
              <a:t>Mi padre estaba </a:t>
            </a:r>
            <a:r>
              <a:rPr lang="es-ES" b="1" dirty="0" smtClean="0"/>
              <a:t>asándose.</a:t>
            </a:r>
            <a:endParaRPr lang="es-ES" dirty="0" smtClean="0"/>
          </a:p>
          <a:p>
            <a:pPr>
              <a:buFont typeface="Wingdings" pitchFamily="2" charset="2"/>
              <a:buChar char="v"/>
            </a:pPr>
            <a:endParaRPr lang="es-ES" dirty="0" smtClean="0"/>
          </a:p>
          <a:p>
            <a:pPr>
              <a:buFont typeface="Wingdings" pitchFamily="2" charset="2"/>
              <a:buChar char="v"/>
            </a:pPr>
            <a:r>
              <a:rPr lang="es-ES" dirty="0" smtClean="0"/>
              <a:t>Oh hermosura mortal, </a:t>
            </a:r>
            <a:r>
              <a:rPr lang="es-ES" b="1" dirty="0" smtClean="0"/>
              <a:t>cometa al viento.</a:t>
            </a:r>
            <a:endParaRPr lang="es-ES" dirty="0" smtClean="0"/>
          </a:p>
          <a:p>
            <a:pPr>
              <a:buFont typeface="Wingdings" pitchFamily="2" charset="2"/>
              <a:buChar char="v"/>
            </a:pPr>
            <a:endParaRPr lang="es-ES" dirty="0" smtClean="0"/>
          </a:p>
          <a:p>
            <a:pPr>
              <a:buFont typeface="Wingdings" pitchFamily="2" charset="2"/>
              <a:buChar char="v"/>
            </a:pPr>
            <a:r>
              <a:rPr lang="es-ES" dirty="0" smtClean="0"/>
              <a:t>Su idea era </a:t>
            </a:r>
            <a:r>
              <a:rPr lang="es-ES" b="1" dirty="0" smtClean="0"/>
              <a:t>intragable.</a:t>
            </a:r>
            <a:endParaRPr lang="es-ES" dirty="0" smtClean="0"/>
          </a:p>
          <a:p>
            <a:pPr>
              <a:buFont typeface="Wingdings" pitchFamily="2" charset="2"/>
              <a:buChar char="v"/>
            </a:pPr>
            <a:endParaRPr lang="es-ES" dirty="0" smtClean="0"/>
          </a:p>
          <a:p>
            <a:pPr>
              <a:buFont typeface="Wingdings" pitchFamily="2" charset="2"/>
              <a:buChar char="v"/>
            </a:pPr>
            <a:r>
              <a:rPr lang="es-ES" dirty="0" smtClean="0"/>
              <a:t>La tarea era </a:t>
            </a:r>
            <a:r>
              <a:rPr lang="es-ES" b="1" dirty="0" smtClean="0"/>
              <a:t>pan comido.</a:t>
            </a:r>
          </a:p>
          <a:p>
            <a:pPr>
              <a:buFont typeface="Wingdings" pitchFamily="2" charset="2"/>
              <a:buChar char="v"/>
            </a:pPr>
            <a:endParaRPr lang="es-ES" b="1" dirty="0" smtClean="0"/>
          </a:p>
          <a:p>
            <a:pPr>
              <a:buFont typeface="Wingdings" pitchFamily="2" charset="2"/>
              <a:buChar char="v"/>
            </a:pPr>
            <a:r>
              <a:rPr lang="es-ES" dirty="0" smtClean="0"/>
              <a:t>Le </a:t>
            </a:r>
            <a:r>
              <a:rPr lang="es-ES" b="1" dirty="0" smtClean="0"/>
              <a:t>llovieron </a:t>
            </a:r>
            <a:r>
              <a:rPr lang="es-ES" dirty="0" smtClean="0"/>
              <a:t>regalos a la cumpleañera</a:t>
            </a:r>
            <a:endParaRPr lang="es-CL" dirty="0"/>
          </a:p>
        </p:txBody>
      </p:sp>
      <p:pic>
        <p:nvPicPr>
          <p:cNvPr id="7170" name="Picture 2"/>
          <p:cNvPicPr>
            <a:picLocks noChangeAspect="1" noChangeArrowheads="1"/>
          </p:cNvPicPr>
          <p:nvPr/>
        </p:nvPicPr>
        <p:blipFill>
          <a:blip r:embed="rId2" cstate="print"/>
          <a:srcRect/>
          <a:stretch>
            <a:fillRect/>
          </a:stretch>
        </p:blipFill>
        <p:spPr bwMode="auto">
          <a:xfrm>
            <a:off x="5508104" y="2556263"/>
            <a:ext cx="2651448" cy="33938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Tipos de poemas: Tradicionales</a:t>
            </a:r>
            <a:endParaRPr lang="es-CL" sz="4400" dirty="0">
              <a:latin typeface="+mj-lt"/>
            </a:endParaRPr>
          </a:p>
        </p:txBody>
      </p:sp>
      <p:sp>
        <p:nvSpPr>
          <p:cNvPr id="3" name="2 Marcador de contenido"/>
          <p:cNvSpPr>
            <a:spLocks noGrp="1"/>
          </p:cNvSpPr>
          <p:nvPr>
            <p:ph idx="1"/>
          </p:nvPr>
        </p:nvSpPr>
        <p:spPr>
          <a:xfrm>
            <a:off x="457200" y="1600201"/>
            <a:ext cx="4258816" cy="1540768"/>
          </a:xfrm>
          <a:prstGeom prst="flowChartConnector">
            <a:avLst/>
          </a:prstGeom>
        </p:spPr>
        <p:style>
          <a:lnRef idx="0">
            <a:schemeClr val="accent5"/>
          </a:lnRef>
          <a:fillRef idx="3">
            <a:schemeClr val="accent5"/>
          </a:fillRef>
          <a:effectRef idx="3">
            <a:schemeClr val="accent5"/>
          </a:effectRef>
          <a:fontRef idx="minor">
            <a:schemeClr val="lt1"/>
          </a:fontRef>
        </p:style>
        <p:txBody>
          <a:bodyPr>
            <a:normAutofit fontScale="77500" lnSpcReduction="20000"/>
          </a:bodyPr>
          <a:lstStyle/>
          <a:p>
            <a:pPr marL="0" indent="0" algn="just">
              <a:buNone/>
            </a:pPr>
            <a:r>
              <a:rPr lang="es-CL" dirty="0" smtClean="0"/>
              <a:t>Es toda composición poética que esté formada por versos.</a:t>
            </a:r>
            <a:endParaRPr lang="es-CL" dirty="0"/>
          </a:p>
        </p:txBody>
      </p:sp>
      <p:pic>
        <p:nvPicPr>
          <p:cNvPr id="8194" name="Picture 2"/>
          <p:cNvPicPr>
            <a:picLocks noChangeAspect="1" noChangeArrowheads="1"/>
          </p:cNvPicPr>
          <p:nvPr/>
        </p:nvPicPr>
        <p:blipFill>
          <a:blip r:embed="rId2" cstate="print"/>
          <a:srcRect/>
          <a:stretch>
            <a:fillRect/>
          </a:stretch>
        </p:blipFill>
        <p:spPr bwMode="auto">
          <a:xfrm>
            <a:off x="395536" y="4437112"/>
            <a:ext cx="4572000" cy="18097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l="42913" t="48110" r="41140" b="22595"/>
          <a:stretch>
            <a:fillRect/>
          </a:stretch>
        </p:blipFill>
        <p:spPr bwMode="auto">
          <a:xfrm>
            <a:off x="5303694" y="1412776"/>
            <a:ext cx="3637566"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Definición Texto Poético</a:t>
            </a:r>
            <a:endParaRPr lang="es-CL" dirty="0"/>
          </a:p>
        </p:txBody>
      </p:sp>
      <p:sp>
        <p:nvSpPr>
          <p:cNvPr id="3" name="2 Marcador de contenido"/>
          <p:cNvSpPr>
            <a:spLocks noGrp="1"/>
          </p:cNvSpPr>
          <p:nvPr>
            <p:ph idx="1"/>
          </p:nvPr>
        </p:nvSpPr>
        <p:spPr>
          <a:xfrm>
            <a:off x="457200" y="1600201"/>
            <a:ext cx="5050904" cy="2980928"/>
          </a:xfrm>
          <a:prstGeom prst="flowChartPunchedTape">
            <a:avLst/>
          </a:prstGeom>
        </p:spPr>
        <p:style>
          <a:lnRef idx="1">
            <a:schemeClr val="accent5"/>
          </a:lnRef>
          <a:fillRef idx="3">
            <a:schemeClr val="accent5"/>
          </a:fillRef>
          <a:effectRef idx="2">
            <a:schemeClr val="accent5"/>
          </a:effectRef>
          <a:fontRef idx="minor">
            <a:schemeClr val="lt1"/>
          </a:fontRef>
        </p:style>
        <p:txBody>
          <a:bodyPr>
            <a:normAutofit fontScale="85000" lnSpcReduction="20000"/>
          </a:bodyPr>
          <a:lstStyle/>
          <a:p>
            <a:pPr marL="0" indent="0" algn="just">
              <a:buNone/>
            </a:pPr>
            <a:r>
              <a:rPr lang="es-ES" dirty="0" smtClean="0"/>
              <a:t>Son obras en las que predomina la voluntad del autor por transmitir sentimientos, reales o ficticios, y mostrar una percepción personal del mundo.</a:t>
            </a:r>
            <a:endParaRPr lang="es-CL" dirty="0" smtClean="0"/>
          </a:p>
          <a:p>
            <a:pPr algn="just"/>
            <a:endParaRPr lang="es-CL" dirty="0"/>
          </a:p>
        </p:txBody>
      </p:sp>
      <p:pic>
        <p:nvPicPr>
          <p:cNvPr id="1026" name="Picture 2"/>
          <p:cNvPicPr>
            <a:picLocks noChangeAspect="1" noChangeArrowheads="1"/>
          </p:cNvPicPr>
          <p:nvPr/>
        </p:nvPicPr>
        <p:blipFill>
          <a:blip r:embed="rId2" cstate="print"/>
          <a:srcRect/>
          <a:stretch>
            <a:fillRect/>
          </a:stretch>
        </p:blipFill>
        <p:spPr bwMode="auto">
          <a:xfrm>
            <a:off x="6300192" y="3356992"/>
            <a:ext cx="221932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5770984" cy="1143000"/>
          </a:xfrm>
        </p:spPr>
        <p:txBody>
          <a:bodyPr/>
          <a:lstStyle/>
          <a:p>
            <a:r>
              <a:rPr lang="es-CL" dirty="0" smtClean="0"/>
              <a:t>Tipos de poemas: Odas</a:t>
            </a:r>
            <a:endParaRPr lang="es-CL" dirty="0"/>
          </a:p>
        </p:txBody>
      </p:sp>
      <p:sp>
        <p:nvSpPr>
          <p:cNvPr id="3" name="2 Marcador de contenido"/>
          <p:cNvSpPr>
            <a:spLocks noGrp="1"/>
          </p:cNvSpPr>
          <p:nvPr>
            <p:ph idx="1"/>
          </p:nvPr>
        </p:nvSpPr>
        <p:spPr>
          <a:xfrm>
            <a:off x="611560" y="2780928"/>
            <a:ext cx="4211960" cy="3888432"/>
          </a:xfrm>
          <a:prstGeom prst="teardrop">
            <a:avLst>
              <a:gd name="adj" fmla="val 147287"/>
            </a:avLst>
          </a:prstGeom>
        </p:spPr>
        <p:style>
          <a:lnRef idx="0">
            <a:schemeClr val="accent5"/>
          </a:lnRef>
          <a:fillRef idx="3">
            <a:schemeClr val="accent5"/>
          </a:fillRef>
          <a:effectRef idx="3">
            <a:schemeClr val="accent5"/>
          </a:effectRef>
          <a:fontRef idx="minor">
            <a:schemeClr val="lt1"/>
          </a:fontRef>
        </p:style>
        <p:txBody>
          <a:bodyPr>
            <a:normAutofit fontScale="62500" lnSpcReduction="20000"/>
          </a:bodyPr>
          <a:lstStyle/>
          <a:p>
            <a:pPr marL="0" indent="0" algn="just">
              <a:buNone/>
            </a:pPr>
            <a:r>
              <a:rPr lang="es-CL" dirty="0" smtClean="0"/>
              <a:t>Este tipo de poesía responde a un modo de alabanza, de exaltación, es una forma de canto donde fluye la pasión por parte del hablante lírico, quien expresa sus sentimientos y entusiasmo, para plasmar belleza en el poema. </a:t>
            </a:r>
          </a:p>
        </p:txBody>
      </p:sp>
      <p:pic>
        <p:nvPicPr>
          <p:cNvPr id="9218" name="Picture 2"/>
          <p:cNvPicPr>
            <a:picLocks noChangeAspect="1" noChangeArrowheads="1"/>
          </p:cNvPicPr>
          <p:nvPr/>
        </p:nvPicPr>
        <p:blipFill>
          <a:blip r:embed="rId2" cstate="print"/>
          <a:srcRect l="45769" t="16650" r="41828" b="15311"/>
          <a:stretch>
            <a:fillRect/>
          </a:stretch>
        </p:blipFill>
        <p:spPr bwMode="auto">
          <a:xfrm>
            <a:off x="6012160" y="332656"/>
            <a:ext cx="2808312" cy="617211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Tipos de poemas: Odas </a:t>
            </a:r>
            <a:r>
              <a:rPr lang="es-CL" sz="2400" dirty="0" smtClean="0"/>
              <a:t>Ejemplo</a:t>
            </a:r>
            <a:endParaRPr lang="es-CL" dirty="0"/>
          </a:p>
        </p:txBody>
      </p:sp>
      <p:sp>
        <p:nvSpPr>
          <p:cNvPr id="3" name="2 Marcador de contenido"/>
          <p:cNvSpPr>
            <a:spLocks noGrp="1"/>
          </p:cNvSpPr>
          <p:nvPr>
            <p:ph idx="1"/>
          </p:nvPr>
        </p:nvSpPr>
        <p:spPr>
          <a:xfrm>
            <a:off x="457200" y="1600200"/>
            <a:ext cx="8229600" cy="4997152"/>
          </a:xfrm>
        </p:spPr>
        <p:txBody>
          <a:bodyPr>
            <a:normAutofit fontScale="32500" lnSpcReduction="20000"/>
          </a:bodyPr>
          <a:lstStyle/>
          <a:p>
            <a:pPr algn="just">
              <a:buNone/>
            </a:pPr>
            <a:endParaRPr lang="es-CL" dirty="0" smtClean="0"/>
          </a:p>
          <a:p>
            <a:pPr algn="ctr">
              <a:buNone/>
            </a:pPr>
            <a:r>
              <a:rPr lang="es-CL" sz="3700" dirty="0" smtClean="0"/>
              <a:t>Oda a la Cebolla</a:t>
            </a:r>
          </a:p>
          <a:p>
            <a:pPr algn="ctr">
              <a:buNone/>
            </a:pPr>
            <a:r>
              <a:rPr lang="es-CL" sz="3700" dirty="0" smtClean="0"/>
              <a:t> (Autor: Pablo Neruda)</a:t>
            </a:r>
          </a:p>
          <a:p>
            <a:pPr algn="ctr">
              <a:buNone/>
            </a:pPr>
            <a:endParaRPr lang="es-CL" sz="3700" dirty="0" smtClean="0"/>
          </a:p>
          <a:p>
            <a:pPr algn="ctr">
              <a:buNone/>
            </a:pPr>
            <a:r>
              <a:rPr lang="es-CL" sz="3700" dirty="0" smtClean="0"/>
              <a:t>“Cebolla luminosa redoma,</a:t>
            </a:r>
          </a:p>
          <a:p>
            <a:pPr algn="ctr">
              <a:buNone/>
            </a:pPr>
            <a:r>
              <a:rPr lang="es-CL" sz="3700" dirty="0" smtClean="0"/>
              <a:t> pétalo a pétalo se formó tu hermosura,</a:t>
            </a:r>
          </a:p>
          <a:p>
            <a:pPr algn="ctr">
              <a:buNone/>
            </a:pPr>
            <a:r>
              <a:rPr lang="es-CL" sz="3700" dirty="0" smtClean="0"/>
              <a:t> escamas de cristal te acrecentaron</a:t>
            </a:r>
          </a:p>
          <a:p>
            <a:pPr algn="ctr">
              <a:buNone/>
            </a:pPr>
            <a:r>
              <a:rPr lang="es-CL" sz="3700" dirty="0" smtClean="0"/>
              <a:t> y en el secreto de la tierra oscura</a:t>
            </a:r>
          </a:p>
          <a:p>
            <a:pPr algn="ctr">
              <a:buNone/>
            </a:pPr>
            <a:r>
              <a:rPr lang="es-CL" sz="3700" dirty="0" smtClean="0"/>
              <a:t> se redondeó tu vientre de rocío (…)</a:t>
            </a:r>
          </a:p>
          <a:p>
            <a:pPr algn="ctr">
              <a:buNone/>
            </a:pPr>
            <a:r>
              <a:rPr lang="es-CL" sz="3700" dirty="0" smtClean="0"/>
              <a:t> Estrella de los pobres, hada madrina</a:t>
            </a:r>
          </a:p>
          <a:p>
            <a:pPr algn="ctr">
              <a:buNone/>
            </a:pPr>
            <a:r>
              <a:rPr lang="es-CL" sz="3700" dirty="0" smtClean="0"/>
              <a:t> envuelta en delicado papel,</a:t>
            </a:r>
          </a:p>
          <a:p>
            <a:pPr algn="ctr">
              <a:buNone/>
            </a:pPr>
            <a:r>
              <a:rPr lang="es-CL" sz="3700" dirty="0" smtClean="0"/>
              <a:t> sales del suelo,</a:t>
            </a:r>
          </a:p>
          <a:p>
            <a:pPr algn="ctr">
              <a:buNone/>
            </a:pPr>
            <a:r>
              <a:rPr lang="es-CL" sz="3700" dirty="0" smtClean="0"/>
              <a:t> eterna, intacta, pura </a:t>
            </a:r>
          </a:p>
          <a:p>
            <a:pPr algn="ctr">
              <a:buNone/>
            </a:pPr>
            <a:r>
              <a:rPr lang="es-CL" sz="3700" dirty="0" smtClean="0"/>
              <a:t> como semilla de astro</a:t>
            </a:r>
          </a:p>
          <a:p>
            <a:pPr algn="ctr">
              <a:buNone/>
            </a:pPr>
            <a:r>
              <a:rPr lang="es-CL" sz="3700" dirty="0" smtClean="0"/>
              <a:t> y al cortarte el cuchillo en la cocina</a:t>
            </a:r>
          </a:p>
          <a:p>
            <a:pPr algn="ctr">
              <a:buNone/>
            </a:pPr>
            <a:r>
              <a:rPr lang="es-CL" sz="3700" dirty="0" smtClean="0"/>
              <a:t> sube la única lágrima sin pena.</a:t>
            </a:r>
          </a:p>
          <a:p>
            <a:pPr algn="ctr">
              <a:buNone/>
            </a:pPr>
            <a:r>
              <a:rPr lang="es-CL" sz="3700" dirty="0" smtClean="0"/>
              <a:t> Nos hiciste llorar sin afligirnos.</a:t>
            </a:r>
          </a:p>
          <a:p>
            <a:pPr algn="ctr">
              <a:buNone/>
            </a:pPr>
            <a:r>
              <a:rPr lang="es-CL" sz="3700" dirty="0" smtClean="0"/>
              <a:t> Yo cuanto existes celebré, cebolla,</a:t>
            </a:r>
          </a:p>
          <a:p>
            <a:pPr algn="ctr">
              <a:buNone/>
            </a:pPr>
            <a:r>
              <a:rPr lang="es-CL" sz="3700" dirty="0" smtClean="0"/>
              <a:t> pero para mí eres</a:t>
            </a:r>
          </a:p>
          <a:p>
            <a:pPr algn="ctr">
              <a:buNone/>
            </a:pPr>
            <a:r>
              <a:rPr lang="es-CL" sz="3700" dirty="0" smtClean="0"/>
              <a:t> más hermosa que un ave</a:t>
            </a:r>
          </a:p>
          <a:p>
            <a:pPr algn="ctr">
              <a:buNone/>
            </a:pPr>
            <a:r>
              <a:rPr lang="es-CL" sz="3700" dirty="0" smtClean="0"/>
              <a:t> de plumas cegadoras,</a:t>
            </a:r>
          </a:p>
          <a:p>
            <a:pPr algn="ctr">
              <a:buNone/>
            </a:pPr>
            <a:r>
              <a:rPr lang="es-CL" sz="3700" dirty="0" smtClean="0"/>
              <a:t> eres para mis ojos globo celeste,</a:t>
            </a:r>
          </a:p>
          <a:p>
            <a:pPr algn="ctr">
              <a:buNone/>
            </a:pPr>
            <a:r>
              <a:rPr lang="es-CL" sz="3700" dirty="0" smtClean="0"/>
              <a:t> copa de platino, baile inmóvil</a:t>
            </a:r>
          </a:p>
          <a:p>
            <a:pPr algn="ctr">
              <a:buNone/>
            </a:pPr>
            <a:r>
              <a:rPr lang="es-CL" sz="3700" dirty="0" smtClean="0"/>
              <a:t> de anémona nevada</a:t>
            </a:r>
          </a:p>
          <a:p>
            <a:pPr algn="ctr">
              <a:buNone/>
            </a:pPr>
            <a:r>
              <a:rPr lang="es-CL" sz="3700" dirty="0" smtClean="0"/>
              <a:t> y vive la fragancia de la tierra</a:t>
            </a:r>
          </a:p>
          <a:p>
            <a:pPr algn="ctr">
              <a:buNone/>
            </a:pPr>
            <a:r>
              <a:rPr lang="es-CL" sz="3700" dirty="0" smtClean="0"/>
              <a:t> en tu naturaleza cristalina”.</a:t>
            </a:r>
            <a:endParaRPr lang="es-CL" sz="3700" dirty="0"/>
          </a:p>
        </p:txBody>
      </p:sp>
      <p:pic>
        <p:nvPicPr>
          <p:cNvPr id="10242" name="Picture 2"/>
          <p:cNvPicPr>
            <a:picLocks noChangeAspect="1" noChangeArrowheads="1"/>
          </p:cNvPicPr>
          <p:nvPr/>
        </p:nvPicPr>
        <p:blipFill>
          <a:blip r:embed="rId2" cstate="print"/>
          <a:srcRect/>
          <a:stretch>
            <a:fillRect/>
          </a:stretch>
        </p:blipFill>
        <p:spPr bwMode="auto">
          <a:xfrm>
            <a:off x="5868144" y="1124744"/>
            <a:ext cx="2873896" cy="2852342"/>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rot="20845867">
            <a:off x="215043" y="2709298"/>
            <a:ext cx="2829908" cy="152600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Tipos de poemas: Caligramas</a:t>
            </a:r>
            <a:endParaRPr lang="es-CL" dirty="0"/>
          </a:p>
        </p:txBody>
      </p:sp>
      <p:sp>
        <p:nvSpPr>
          <p:cNvPr id="3" name="2 Marcador de contenido"/>
          <p:cNvSpPr>
            <a:spLocks noGrp="1"/>
          </p:cNvSpPr>
          <p:nvPr>
            <p:ph idx="1"/>
          </p:nvPr>
        </p:nvSpPr>
        <p:spPr>
          <a:xfrm>
            <a:off x="457200" y="1600201"/>
            <a:ext cx="4474840" cy="2908920"/>
          </a:xfrm>
          <a:prstGeom prst="homePlate">
            <a:avLst/>
          </a:prstGeom>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pPr marL="0" indent="0" algn="just">
              <a:buNone/>
            </a:pPr>
            <a:r>
              <a:rPr lang="es-CL" dirty="0" smtClean="0"/>
              <a:t>Un caligrama (del francés </a:t>
            </a:r>
            <a:r>
              <a:rPr lang="es-CL" dirty="0" err="1" smtClean="0"/>
              <a:t>calligramme</a:t>
            </a:r>
            <a:r>
              <a:rPr lang="es-CL" dirty="0" smtClean="0"/>
              <a:t>) es un poema visual en el que las palabras "dibujan" o conforman un personaje, un animal, un paisaje o cualquier objeto imaginable.</a:t>
            </a:r>
          </a:p>
        </p:txBody>
      </p:sp>
      <p:sp>
        <p:nvSpPr>
          <p:cNvPr id="4" name="2 Marcador de contenido"/>
          <p:cNvSpPr txBox="1">
            <a:spLocks/>
          </p:cNvSpPr>
          <p:nvPr/>
        </p:nvSpPr>
        <p:spPr>
          <a:xfrm>
            <a:off x="2771800" y="4653136"/>
            <a:ext cx="5853336" cy="1717651"/>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fontScale="85000" lnSpcReduction="1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3200" b="0" i="0" u="none" strike="noStrike" kern="1200" cap="none" spc="0" normalizeH="0" baseline="0" noProof="0" dirty="0" smtClean="0">
                <a:ln>
                  <a:noFill/>
                </a:ln>
                <a:solidFill>
                  <a:schemeClr val="tx1"/>
                </a:solidFill>
                <a:effectLst/>
                <a:uLnTx/>
                <a:uFillTx/>
                <a:latin typeface="+mn-lt"/>
                <a:ea typeface="+mn-ea"/>
                <a:cs typeface="+mn-cs"/>
              </a:rPr>
              <a:t>Para crear un caligrama habrá que partir de una idea : una palabra, una expresión , un objeto que habrá que transformar primero en imagen y luego en poesía.</a:t>
            </a:r>
            <a:endParaRPr kumimoji="0" lang="es-CL"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1266" name="Picture 2"/>
          <p:cNvPicPr>
            <a:picLocks noChangeAspect="1" noChangeArrowheads="1"/>
          </p:cNvPicPr>
          <p:nvPr/>
        </p:nvPicPr>
        <p:blipFill>
          <a:blip r:embed="rId2" cstate="print"/>
          <a:srcRect/>
          <a:stretch>
            <a:fillRect/>
          </a:stretch>
        </p:blipFill>
        <p:spPr bwMode="auto">
          <a:xfrm>
            <a:off x="179512" y="4869160"/>
            <a:ext cx="2247132" cy="1590278"/>
          </a:xfrm>
          <a:prstGeom prst="rect">
            <a:avLst/>
          </a:prstGeom>
          <a:noFill/>
          <a:ln w="9525">
            <a:noFill/>
            <a:miter lim="800000"/>
            <a:headEnd/>
            <a:tailEnd/>
          </a:ln>
        </p:spPr>
      </p:pic>
      <p:pic>
        <p:nvPicPr>
          <p:cNvPr id="11267" name="Picture 3"/>
          <p:cNvPicPr>
            <a:picLocks noChangeAspect="1" noChangeArrowheads="1"/>
          </p:cNvPicPr>
          <p:nvPr/>
        </p:nvPicPr>
        <p:blipFill>
          <a:blip r:embed="rId3" cstate="print"/>
          <a:srcRect/>
          <a:stretch>
            <a:fillRect/>
          </a:stretch>
        </p:blipFill>
        <p:spPr bwMode="auto">
          <a:xfrm>
            <a:off x="5076056" y="1268760"/>
            <a:ext cx="3240360" cy="335788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11619" t="17549" r="22087" b="6732"/>
          <a:stretch>
            <a:fillRect/>
          </a:stretch>
        </p:blipFill>
        <p:spPr bwMode="auto">
          <a:xfrm>
            <a:off x="2267744" y="2348880"/>
            <a:ext cx="3888432" cy="4297741"/>
          </a:xfrm>
          <a:prstGeom prst="rect">
            <a:avLst/>
          </a:prstGeom>
          <a:noFill/>
          <a:ln w="9525">
            <a:noFill/>
            <a:miter lim="800000"/>
            <a:headEnd/>
            <a:tailEnd/>
          </a:ln>
        </p:spPr>
      </p:pic>
      <p:sp>
        <p:nvSpPr>
          <p:cNvPr id="2" name="1 Título"/>
          <p:cNvSpPr>
            <a:spLocks noGrp="1"/>
          </p:cNvSpPr>
          <p:nvPr>
            <p:ph type="title"/>
          </p:nvPr>
        </p:nvSpPr>
        <p:spPr/>
        <p:txBody>
          <a:bodyPr>
            <a:normAutofit/>
          </a:bodyPr>
          <a:lstStyle/>
          <a:p>
            <a:r>
              <a:rPr lang="es-CL" dirty="0" smtClean="0"/>
              <a:t>Tipos de poemas: Caligramas </a:t>
            </a:r>
            <a:r>
              <a:rPr lang="es-CL" sz="2700" dirty="0" smtClean="0"/>
              <a:t>Ejemplos</a:t>
            </a:r>
            <a:endParaRPr lang="es-CL" sz="2700" dirty="0"/>
          </a:p>
        </p:txBody>
      </p:sp>
      <p:pic>
        <p:nvPicPr>
          <p:cNvPr id="2050" name="Picture 2"/>
          <p:cNvPicPr>
            <a:picLocks noChangeAspect="1" noChangeArrowheads="1"/>
          </p:cNvPicPr>
          <p:nvPr/>
        </p:nvPicPr>
        <p:blipFill>
          <a:blip r:embed="rId3" cstate="print"/>
          <a:srcRect/>
          <a:stretch>
            <a:fillRect/>
          </a:stretch>
        </p:blipFill>
        <p:spPr bwMode="auto">
          <a:xfrm>
            <a:off x="5940152" y="1412776"/>
            <a:ext cx="2705100" cy="17240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11560" y="4725144"/>
            <a:ext cx="1619250" cy="16764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23528" y="1052736"/>
            <a:ext cx="2543175" cy="19145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dirty="0" smtClean="0"/>
              <a:t>Tipos de poemas: Trabalenguas</a:t>
            </a:r>
            <a:endParaRPr lang="es-CL" dirty="0"/>
          </a:p>
        </p:txBody>
      </p:sp>
      <p:sp>
        <p:nvSpPr>
          <p:cNvPr id="3" name="2 Marcador de contenido"/>
          <p:cNvSpPr>
            <a:spLocks noGrp="1"/>
          </p:cNvSpPr>
          <p:nvPr>
            <p:ph idx="1"/>
          </p:nvPr>
        </p:nvSpPr>
        <p:spPr>
          <a:xfrm>
            <a:off x="457200" y="1600200"/>
            <a:ext cx="4834880" cy="2980927"/>
          </a:xfrm>
          <a:prstGeom prst="downArrowCallout">
            <a:avLst>
              <a:gd name="adj1" fmla="val 25000"/>
              <a:gd name="adj2" fmla="val 25000"/>
              <a:gd name="adj3" fmla="val 10592"/>
              <a:gd name="adj4" fmla="val 84962"/>
            </a:avLst>
          </a:prstGeom>
        </p:spPr>
        <p:style>
          <a:lnRef idx="0">
            <a:schemeClr val="accent5"/>
          </a:lnRef>
          <a:fillRef idx="3">
            <a:schemeClr val="accent5"/>
          </a:fillRef>
          <a:effectRef idx="3">
            <a:schemeClr val="accent5"/>
          </a:effectRef>
          <a:fontRef idx="minor">
            <a:schemeClr val="lt1"/>
          </a:fontRef>
        </p:style>
        <p:txBody>
          <a:bodyPr>
            <a:normAutofit fontScale="85000" lnSpcReduction="10000"/>
          </a:bodyPr>
          <a:lstStyle/>
          <a:p>
            <a:pPr marL="0" indent="0" algn="just">
              <a:buNone/>
            </a:pPr>
            <a:r>
              <a:rPr lang="es-CL" dirty="0" smtClean="0"/>
              <a:t>También llamados </a:t>
            </a:r>
            <a:r>
              <a:rPr lang="es-CL" dirty="0" err="1" smtClean="0"/>
              <a:t>destrabalenguas</a:t>
            </a:r>
            <a:r>
              <a:rPr lang="es-CL" dirty="0" smtClean="0"/>
              <a:t>, son oraciones o textos breves, en cualquier idioma, creados para que su pronunciación en voz alta sea de difícil articulación.</a:t>
            </a:r>
            <a:endParaRPr lang="es-CL" dirty="0"/>
          </a:p>
        </p:txBody>
      </p:sp>
      <p:pic>
        <p:nvPicPr>
          <p:cNvPr id="12290" name="Picture 2"/>
          <p:cNvPicPr>
            <a:picLocks noChangeAspect="1" noChangeArrowheads="1"/>
          </p:cNvPicPr>
          <p:nvPr/>
        </p:nvPicPr>
        <p:blipFill>
          <a:blip r:embed="rId2" cstate="print"/>
          <a:srcRect/>
          <a:stretch>
            <a:fillRect/>
          </a:stretch>
        </p:blipFill>
        <p:spPr bwMode="auto">
          <a:xfrm>
            <a:off x="1763688" y="4857750"/>
            <a:ext cx="2381250" cy="200025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flipH="1">
            <a:off x="5292080" y="3861048"/>
            <a:ext cx="3362994" cy="24384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Tipos de poemas: Trabalenguas </a:t>
            </a:r>
            <a:r>
              <a:rPr lang="es-CL" sz="2700" dirty="0" smtClean="0"/>
              <a:t>Ejemplos</a:t>
            </a:r>
            <a:endParaRPr lang="es-CL" dirty="0"/>
          </a:p>
        </p:txBody>
      </p:sp>
      <p:pic>
        <p:nvPicPr>
          <p:cNvPr id="13314" name="Picture 2"/>
          <p:cNvPicPr>
            <a:picLocks noChangeAspect="1" noChangeArrowheads="1"/>
          </p:cNvPicPr>
          <p:nvPr/>
        </p:nvPicPr>
        <p:blipFill>
          <a:blip r:embed="rId2" cstate="print"/>
          <a:srcRect/>
          <a:stretch>
            <a:fillRect/>
          </a:stretch>
        </p:blipFill>
        <p:spPr bwMode="auto">
          <a:xfrm>
            <a:off x="539552" y="3140968"/>
            <a:ext cx="3121521" cy="337177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395536" y="1340768"/>
            <a:ext cx="4189556" cy="1728192"/>
          </a:xfrm>
          <a:prstGeom prst="rect">
            <a:avLst/>
          </a:prstGeom>
          <a:noFill/>
          <a:ln w="9525">
            <a:noFill/>
            <a:miter lim="800000"/>
            <a:headEnd/>
            <a:tailEnd/>
          </a:ln>
        </p:spPr>
      </p:pic>
      <p:pic>
        <p:nvPicPr>
          <p:cNvPr id="13316" name="Picture 4"/>
          <p:cNvPicPr>
            <a:picLocks noChangeAspect="1" noChangeArrowheads="1"/>
          </p:cNvPicPr>
          <p:nvPr/>
        </p:nvPicPr>
        <p:blipFill>
          <a:blip r:embed="rId4" cstate="print"/>
          <a:srcRect l="40550" t="23540" r="38188" b="7476"/>
          <a:stretch>
            <a:fillRect/>
          </a:stretch>
        </p:blipFill>
        <p:spPr bwMode="auto">
          <a:xfrm>
            <a:off x="5004048" y="1340768"/>
            <a:ext cx="3960440" cy="525658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s-CL" dirty="0" smtClean="0"/>
              <a:t>Función expresiva</a:t>
            </a:r>
            <a:endParaRPr lang="es-ES" i="1" u="sng" dirty="0"/>
          </a:p>
        </p:txBody>
      </p:sp>
      <p:sp>
        <p:nvSpPr>
          <p:cNvPr id="6147" name="Rectangle 3"/>
          <p:cNvSpPr>
            <a:spLocks noGrp="1" noChangeArrowheads="1"/>
          </p:cNvSpPr>
          <p:nvPr>
            <p:ph idx="1"/>
          </p:nvPr>
        </p:nvSpPr>
        <p:spPr>
          <a:xfrm>
            <a:off x="457200" y="1600200"/>
            <a:ext cx="3538736" cy="4525963"/>
          </a:xfrm>
          <a:prstGeom prst="rightArrowCallout">
            <a:avLst>
              <a:gd name="adj1" fmla="val 14038"/>
              <a:gd name="adj2" fmla="val 25000"/>
              <a:gd name="adj3" fmla="val 12472"/>
              <a:gd name="adj4" fmla="val 81812"/>
            </a:avLst>
          </a:prstGeom>
        </p:spPr>
        <p:style>
          <a:lnRef idx="0">
            <a:schemeClr val="accent5"/>
          </a:lnRef>
          <a:fillRef idx="3">
            <a:schemeClr val="accent5"/>
          </a:fillRef>
          <a:effectRef idx="3">
            <a:schemeClr val="accent5"/>
          </a:effectRef>
          <a:fontRef idx="minor">
            <a:schemeClr val="lt1"/>
          </a:fontRef>
        </p:style>
        <p:txBody>
          <a:bodyPr>
            <a:normAutofit fontScale="62500" lnSpcReduction="20000"/>
          </a:bodyPr>
          <a:lstStyle/>
          <a:p>
            <a:pPr marL="0" indent="0" algn="just">
              <a:buNone/>
            </a:pPr>
            <a:r>
              <a:rPr lang="es-MX" dirty="0"/>
              <a:t>Tanto </a:t>
            </a:r>
            <a:r>
              <a:rPr lang="es-MX" sz="3600" dirty="0"/>
              <a:t>el género narrativo como el dramático intentan representar</a:t>
            </a:r>
            <a:r>
              <a:rPr lang="es-MX" dirty="0"/>
              <a:t> creando un mundo.</a:t>
            </a:r>
          </a:p>
          <a:p>
            <a:pPr marL="0" indent="0" algn="just">
              <a:buNone/>
            </a:pPr>
            <a:r>
              <a:rPr lang="es-MX" dirty="0"/>
              <a:t> </a:t>
            </a:r>
            <a:r>
              <a:rPr lang="es-MX" dirty="0" smtClean="0"/>
              <a:t>El </a:t>
            </a:r>
            <a:r>
              <a:rPr lang="es-MX" dirty="0"/>
              <a:t>género lírico no intenta </a:t>
            </a:r>
            <a:r>
              <a:rPr lang="es-MX" dirty="0" smtClean="0"/>
              <a:t>representar sino </a:t>
            </a:r>
            <a:r>
              <a:rPr lang="es-MX" b="1" u="sng" dirty="0"/>
              <a:t>expresar</a:t>
            </a:r>
          </a:p>
          <a:p>
            <a:pPr marL="0" indent="0" algn="just">
              <a:buNone/>
            </a:pPr>
            <a:endParaRPr lang="es-MX" sz="4000" dirty="0"/>
          </a:p>
          <a:p>
            <a:pPr marL="0" indent="0" algn="just">
              <a:buNone/>
            </a:pPr>
            <a:r>
              <a:rPr lang="es-MX" sz="3600" dirty="0" smtClean="0"/>
              <a:t>Por </a:t>
            </a:r>
            <a:r>
              <a:rPr lang="es-MX" sz="3600" dirty="0"/>
              <a:t>esta razón la función del lenguaje</a:t>
            </a:r>
          </a:p>
          <a:p>
            <a:pPr marL="0" indent="0" algn="just">
              <a:buNone/>
            </a:pPr>
            <a:r>
              <a:rPr lang="es-MX" sz="3600" dirty="0"/>
              <a:t> que predomina en el genero lírico es</a:t>
            </a:r>
            <a:r>
              <a:rPr lang="es-MX" sz="3600" u="sng" dirty="0"/>
              <a:t> </a:t>
            </a:r>
            <a:r>
              <a:rPr lang="es-MX" sz="3600" b="1" dirty="0"/>
              <a:t>EMOTIVA o EXPRESIVA.</a:t>
            </a:r>
          </a:p>
        </p:txBody>
      </p:sp>
      <p:pic>
        <p:nvPicPr>
          <p:cNvPr id="14338" name="Picture 2"/>
          <p:cNvPicPr>
            <a:picLocks noChangeAspect="1" noChangeArrowheads="1"/>
          </p:cNvPicPr>
          <p:nvPr/>
        </p:nvPicPr>
        <p:blipFill>
          <a:blip r:embed="rId2" cstate="print"/>
          <a:srcRect r="66665" b="50000"/>
          <a:stretch>
            <a:fillRect/>
          </a:stretch>
        </p:blipFill>
        <p:spPr bwMode="auto">
          <a:xfrm>
            <a:off x="4427984" y="1556792"/>
            <a:ext cx="2808535" cy="3967785"/>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6660232" y="4221088"/>
            <a:ext cx="2215505" cy="2257839"/>
          </a:xfrm>
          <a:prstGeom prst="rect">
            <a:avLst/>
          </a:prstGeom>
          <a:noFill/>
          <a:ln w="9525">
            <a:noFill/>
            <a:miter lim="800000"/>
            <a:headEnd/>
            <a:tailEnd/>
          </a:ln>
        </p:spPr>
      </p:pic>
    </p:spTree>
  </p:cSld>
  <p:clrMapOvr>
    <a:masterClrMapping/>
  </p:clrMapOvr>
  <p:transition spd="slow" advClick="0" advTm="25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Recuerda…</a:t>
            </a:r>
            <a:endParaRPr lang="es-CL" dirty="0"/>
          </a:p>
        </p:txBody>
      </p:sp>
      <p:sp>
        <p:nvSpPr>
          <p:cNvPr id="3" name="2 Marcador de contenido"/>
          <p:cNvSpPr>
            <a:spLocks noGrp="1"/>
          </p:cNvSpPr>
          <p:nvPr>
            <p:ph idx="1"/>
          </p:nvPr>
        </p:nvSpPr>
        <p:spPr>
          <a:xfrm>
            <a:off x="457200" y="1600200"/>
            <a:ext cx="8229600" cy="5257800"/>
          </a:xfrm>
          <a:prstGeom prst="flowChartMultidocument">
            <a:avLst/>
          </a:prstGeom>
        </p:spPr>
        <p:style>
          <a:lnRef idx="0">
            <a:schemeClr val="accent5"/>
          </a:lnRef>
          <a:fillRef idx="3">
            <a:schemeClr val="accent5"/>
          </a:fillRef>
          <a:effectRef idx="3">
            <a:schemeClr val="accent5"/>
          </a:effectRef>
          <a:fontRef idx="minor">
            <a:schemeClr val="lt1"/>
          </a:fontRef>
        </p:style>
        <p:txBody>
          <a:bodyPr>
            <a:normAutofit fontScale="55000" lnSpcReduction="20000"/>
          </a:bodyPr>
          <a:lstStyle/>
          <a:p>
            <a:pPr lvl="0" algn="just"/>
            <a:r>
              <a:rPr lang="es-ES" dirty="0" smtClean="0"/>
              <a:t>Los poemas están escritos en versos.</a:t>
            </a:r>
            <a:endParaRPr lang="es-CL" dirty="0" smtClean="0"/>
          </a:p>
          <a:p>
            <a:pPr lvl="0" algn="just"/>
            <a:r>
              <a:rPr lang="es-ES" dirty="0" smtClean="0"/>
              <a:t>Un conjunto de versos recibe el nombre de estrofa.</a:t>
            </a:r>
            <a:endParaRPr lang="es-CL" dirty="0" smtClean="0"/>
          </a:p>
          <a:p>
            <a:pPr lvl="0" algn="just"/>
            <a:r>
              <a:rPr lang="es-ES" dirty="0" smtClean="0"/>
              <a:t>La coincidencia de sonidos finales entre dos versos se llama rima.</a:t>
            </a:r>
            <a:endParaRPr lang="es-CL" dirty="0" smtClean="0"/>
          </a:p>
          <a:p>
            <a:pPr lvl="0" algn="just"/>
            <a:r>
              <a:rPr lang="es-ES" dirty="0" smtClean="0"/>
              <a:t>La escritura en verso y la rima otorgan musicalidad a la poesía.</a:t>
            </a:r>
            <a:endParaRPr lang="es-CL" dirty="0" smtClean="0"/>
          </a:p>
          <a:p>
            <a:pPr lvl="0" algn="just"/>
            <a:r>
              <a:rPr lang="es-ES" dirty="0" smtClean="0"/>
              <a:t>Para intensificar el sentido de un poema, el poeta emplea recursos conocidos como figuras literarias.</a:t>
            </a:r>
            <a:endParaRPr lang="es-CL" dirty="0" smtClean="0"/>
          </a:p>
          <a:p>
            <a:pPr lvl="0" algn="just"/>
            <a:r>
              <a:rPr lang="es-ES" dirty="0" smtClean="0"/>
              <a:t>La reiteración es una figura literaria que consiste en repetir palabras o frases.</a:t>
            </a:r>
            <a:endParaRPr lang="es-CL" dirty="0" smtClean="0"/>
          </a:p>
          <a:p>
            <a:pPr lvl="0" algn="just"/>
            <a:r>
              <a:rPr lang="es-ES" dirty="0" smtClean="0"/>
              <a:t>La rima es la coincidencia de sonidos entre las palabras finales de dos versos, a partir de la última vocal tónica o acentuada.</a:t>
            </a:r>
            <a:endParaRPr lang="es-CL" dirty="0" smtClean="0"/>
          </a:p>
          <a:p>
            <a:pPr lvl="0" algn="just"/>
            <a:r>
              <a:rPr lang="es-ES" dirty="0" smtClean="0"/>
              <a:t>Cuando la coincidencia es total -afecta a vocales y consonantes-, se le denomina rima consonante.</a:t>
            </a:r>
            <a:endParaRPr lang="es-CL" dirty="0" smtClean="0"/>
          </a:p>
          <a:p>
            <a:pPr lvl="0" algn="just"/>
            <a:r>
              <a:rPr lang="es-ES" dirty="0" smtClean="0"/>
              <a:t>Si sólo coinciden las vocales, recibe el nombre de rima asonante.</a:t>
            </a:r>
            <a:endParaRPr lang="es-CL" dirty="0" smtClean="0"/>
          </a:p>
          <a:p>
            <a:endParaRPr lang="es-CL" dirty="0"/>
          </a:p>
        </p:txBody>
      </p:sp>
      <p:pic>
        <p:nvPicPr>
          <p:cNvPr id="15362" name="Picture 2"/>
          <p:cNvPicPr>
            <a:picLocks noChangeAspect="1" noChangeArrowheads="1"/>
          </p:cNvPicPr>
          <p:nvPr/>
        </p:nvPicPr>
        <p:blipFill>
          <a:blip r:embed="rId2" cstate="print"/>
          <a:srcRect/>
          <a:stretch>
            <a:fillRect/>
          </a:stretch>
        </p:blipFill>
        <p:spPr bwMode="auto">
          <a:xfrm>
            <a:off x="6643659" y="188640"/>
            <a:ext cx="2250951" cy="278109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Poeta</a:t>
            </a:r>
            <a:endParaRPr lang="es-CL" dirty="0"/>
          </a:p>
        </p:txBody>
      </p:sp>
      <p:sp>
        <p:nvSpPr>
          <p:cNvPr id="3" name="2 Marcador de contenido"/>
          <p:cNvSpPr>
            <a:spLocks noGrp="1"/>
          </p:cNvSpPr>
          <p:nvPr>
            <p:ph idx="1"/>
          </p:nvPr>
        </p:nvSpPr>
        <p:spPr>
          <a:xfrm>
            <a:off x="0" y="2060848"/>
            <a:ext cx="4186808" cy="4425355"/>
          </a:xfrm>
          <a:prstGeom prst="teardrop">
            <a:avLst/>
          </a:prstGeom>
        </p:spPr>
        <p:style>
          <a:lnRef idx="1">
            <a:schemeClr val="accent5"/>
          </a:lnRef>
          <a:fillRef idx="3">
            <a:schemeClr val="accent5"/>
          </a:fillRef>
          <a:effectRef idx="2">
            <a:schemeClr val="accent5"/>
          </a:effectRef>
          <a:fontRef idx="minor">
            <a:schemeClr val="lt1"/>
          </a:fontRef>
        </p:style>
        <p:txBody>
          <a:bodyPr>
            <a:normAutofit fontScale="92500" lnSpcReduction="20000"/>
          </a:bodyPr>
          <a:lstStyle/>
          <a:p>
            <a:pPr marL="0" indent="0" algn="just">
              <a:buNone/>
            </a:pPr>
            <a:r>
              <a:rPr lang="es-ES" dirty="0" smtClean="0"/>
              <a:t>Es la persona que crea la obra, ya sea por escrito o en forma oral. Es como el autor, pero a los autores de obras líricas se les llama poetas.</a:t>
            </a:r>
            <a:endParaRPr lang="es-CL" dirty="0" smtClean="0"/>
          </a:p>
          <a:p>
            <a:endParaRPr lang="es-CL" dirty="0"/>
          </a:p>
        </p:txBody>
      </p:sp>
      <p:pic>
        <p:nvPicPr>
          <p:cNvPr id="14338" name="Picture 2"/>
          <p:cNvPicPr>
            <a:picLocks noChangeAspect="1" noChangeArrowheads="1"/>
          </p:cNvPicPr>
          <p:nvPr/>
        </p:nvPicPr>
        <p:blipFill>
          <a:blip r:embed="rId2" cstate="print"/>
          <a:srcRect/>
          <a:stretch>
            <a:fillRect/>
          </a:stretch>
        </p:blipFill>
        <p:spPr bwMode="auto">
          <a:xfrm>
            <a:off x="4932040" y="2420888"/>
            <a:ext cx="3223803" cy="364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Elementos del poema: Poema</a:t>
            </a:r>
            <a:endParaRPr lang="es-CL" dirty="0"/>
          </a:p>
        </p:txBody>
      </p:sp>
      <p:sp>
        <p:nvSpPr>
          <p:cNvPr id="3" name="2 Marcador de contenido"/>
          <p:cNvSpPr>
            <a:spLocks noGrp="1"/>
          </p:cNvSpPr>
          <p:nvPr>
            <p:ph idx="1"/>
          </p:nvPr>
        </p:nvSpPr>
        <p:spPr>
          <a:xfrm>
            <a:off x="179512" y="1412776"/>
            <a:ext cx="5338936" cy="2764904"/>
          </a:xfrm>
          <a:prstGeom prst="snipRoundRect">
            <a:avLst/>
          </a:prstGeo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lgn="just">
              <a:buNone/>
            </a:pPr>
            <a:r>
              <a:rPr lang="es-CL" dirty="0" smtClean="0"/>
              <a:t>Unidad mayor con mensaje completo cuyos componentes están sujetos a ritmo. Existe la diferenciación entre poemas estróficos, los cuales están formados por estrofas, y entre poemas no estróficos, que son aquéllos que no tienen estrofas.</a:t>
            </a:r>
            <a:endParaRPr lang="es-CL" dirty="0"/>
          </a:p>
        </p:txBody>
      </p:sp>
      <p:pic>
        <p:nvPicPr>
          <p:cNvPr id="12290" name="Picture 2"/>
          <p:cNvPicPr>
            <a:picLocks noChangeAspect="1" noChangeArrowheads="1"/>
          </p:cNvPicPr>
          <p:nvPr/>
        </p:nvPicPr>
        <p:blipFill>
          <a:blip r:embed="rId2" cstate="print"/>
          <a:srcRect/>
          <a:stretch>
            <a:fillRect/>
          </a:stretch>
        </p:blipFill>
        <p:spPr bwMode="auto">
          <a:xfrm>
            <a:off x="1763688" y="4653136"/>
            <a:ext cx="2190750" cy="1762125"/>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l="31003" t="13815" r="43010" b="7751"/>
          <a:stretch>
            <a:fillRect/>
          </a:stretch>
        </p:blipFill>
        <p:spPr bwMode="auto">
          <a:xfrm>
            <a:off x="5652120" y="1124744"/>
            <a:ext cx="3168352"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Elementos del poema: Versos</a:t>
            </a:r>
            <a:endParaRPr lang="es-CL" sz="4400" dirty="0">
              <a:latin typeface="+mj-lt"/>
            </a:endParaRPr>
          </a:p>
        </p:txBody>
      </p:sp>
      <p:sp>
        <p:nvSpPr>
          <p:cNvPr id="3" name="2 Marcador de contenido"/>
          <p:cNvSpPr>
            <a:spLocks noGrp="1"/>
          </p:cNvSpPr>
          <p:nvPr>
            <p:ph idx="1"/>
          </p:nvPr>
        </p:nvSpPr>
        <p:spPr>
          <a:xfrm>
            <a:off x="457200" y="1600201"/>
            <a:ext cx="7715200" cy="2980928"/>
          </a:xfrm>
          <a:prstGeom prst="roundRect">
            <a:avLst/>
          </a:prstGeom>
        </p:spPr>
        <p:style>
          <a:lnRef idx="2">
            <a:schemeClr val="accent5"/>
          </a:lnRef>
          <a:fillRef idx="1">
            <a:schemeClr val="lt1"/>
          </a:fillRef>
          <a:effectRef idx="0">
            <a:schemeClr val="accent5"/>
          </a:effectRef>
          <a:fontRef idx="minor">
            <a:schemeClr val="dk1"/>
          </a:fontRef>
        </p:style>
        <p:txBody>
          <a:bodyPr/>
          <a:lstStyle/>
          <a:p>
            <a:pPr algn="just">
              <a:buNone/>
            </a:pPr>
            <a:r>
              <a:rPr lang="es-CL" dirty="0" smtClean="0"/>
              <a:t>Cada línea del poema es un </a:t>
            </a:r>
            <a:r>
              <a:rPr lang="es-CL" b="1" dirty="0" smtClean="0"/>
              <a:t>verso.</a:t>
            </a:r>
            <a:endParaRPr lang="es-CL" dirty="0"/>
          </a:p>
        </p:txBody>
      </p:sp>
      <p:pic>
        <p:nvPicPr>
          <p:cNvPr id="15363" name="Picture 3"/>
          <p:cNvPicPr>
            <a:picLocks noChangeAspect="1" noChangeArrowheads="1"/>
          </p:cNvPicPr>
          <p:nvPr/>
        </p:nvPicPr>
        <p:blipFill>
          <a:blip r:embed="rId2" cstate="print"/>
          <a:srcRect l="30510" t="51890" r="54134" b="36770"/>
          <a:stretch>
            <a:fillRect/>
          </a:stretch>
        </p:blipFill>
        <p:spPr bwMode="auto">
          <a:xfrm>
            <a:off x="3995936" y="3861048"/>
            <a:ext cx="3816424" cy="1761426"/>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907704" y="2492896"/>
            <a:ext cx="1643318" cy="16208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Elementos del poema: Estrofas</a:t>
            </a:r>
            <a:endParaRPr lang="es-CL" sz="4400" dirty="0">
              <a:latin typeface="+mj-lt"/>
            </a:endParaRPr>
          </a:p>
        </p:txBody>
      </p:sp>
      <p:sp>
        <p:nvSpPr>
          <p:cNvPr id="3" name="2 Marcador de contenido"/>
          <p:cNvSpPr>
            <a:spLocks noGrp="1"/>
          </p:cNvSpPr>
          <p:nvPr>
            <p:ph idx="1"/>
          </p:nvPr>
        </p:nvSpPr>
        <p:spPr>
          <a:xfrm>
            <a:off x="457200" y="1916831"/>
            <a:ext cx="5050904" cy="4104457"/>
          </a:xfrm>
          <a:prstGeom prst="roundRect">
            <a:avLst/>
          </a:prstGeo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lgn="just">
              <a:buNone/>
            </a:pPr>
            <a:r>
              <a:rPr lang="es-CL" dirty="0" smtClean="0"/>
              <a:t>En un poema los versos se pueden agrupar en estrofas. Una estrofa es un </a:t>
            </a:r>
            <a:r>
              <a:rPr lang="es-CL" b="1" dirty="0" smtClean="0"/>
              <a:t>conjunto de versos que tienen características similares. </a:t>
            </a:r>
            <a:r>
              <a:rPr lang="es-CL" dirty="0" smtClean="0"/>
              <a:t>En general, dentro de un poema, cada estrofa aparece separada por une espacio.</a:t>
            </a:r>
            <a:endParaRPr lang="es-CL" dirty="0"/>
          </a:p>
        </p:txBody>
      </p:sp>
      <p:pic>
        <p:nvPicPr>
          <p:cNvPr id="1026" name="Picture 2"/>
          <p:cNvPicPr>
            <a:picLocks noChangeAspect="1" noChangeArrowheads="1"/>
          </p:cNvPicPr>
          <p:nvPr/>
        </p:nvPicPr>
        <p:blipFill>
          <a:blip r:embed="rId2" cstate="print"/>
          <a:srcRect l="31594" t="27045" r="50688" b="37990"/>
          <a:stretch>
            <a:fillRect/>
          </a:stretch>
        </p:blipFill>
        <p:spPr bwMode="auto">
          <a:xfrm>
            <a:off x="5652120" y="1556792"/>
            <a:ext cx="3386322"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57375" y="1390650"/>
            <a:ext cx="5429250" cy="4076700"/>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5334000" y="4333875"/>
            <a:ext cx="38100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CL" sz="4400" dirty="0" smtClean="0">
                <a:latin typeface="+mj-lt"/>
              </a:rPr>
              <a:t>Elementos del poema: Rimas</a:t>
            </a:r>
            <a:endParaRPr lang="es-CL" sz="4400" dirty="0">
              <a:latin typeface="+mj-lt"/>
            </a:endParaRPr>
          </a:p>
        </p:txBody>
      </p:sp>
      <p:sp>
        <p:nvSpPr>
          <p:cNvPr id="3" name="2 Marcador de contenido"/>
          <p:cNvSpPr>
            <a:spLocks noGrp="1"/>
          </p:cNvSpPr>
          <p:nvPr>
            <p:ph idx="1"/>
          </p:nvPr>
        </p:nvSpPr>
        <p:spPr/>
        <p:style>
          <a:lnRef idx="2">
            <a:schemeClr val="accent5"/>
          </a:lnRef>
          <a:fillRef idx="1">
            <a:schemeClr val="lt1"/>
          </a:fillRef>
          <a:effectRef idx="0">
            <a:schemeClr val="accent5"/>
          </a:effectRef>
          <a:fontRef idx="minor">
            <a:schemeClr val="dk1"/>
          </a:fontRef>
        </p:style>
        <p:txBody>
          <a:bodyPr/>
          <a:lstStyle/>
          <a:p>
            <a:pPr marL="0" indent="0" algn="just">
              <a:buNone/>
            </a:pPr>
            <a:r>
              <a:rPr lang="es-MX" dirty="0" smtClean="0"/>
              <a:t>Es la igualdad o semejanza de sonidos finales de los versos entre sí.</a:t>
            </a:r>
          </a:p>
          <a:p>
            <a:pPr marL="0" indent="0" algn="just">
              <a:buNone/>
            </a:pPr>
            <a:endParaRPr lang="es-CL" dirty="0" smtClean="0"/>
          </a:p>
          <a:p>
            <a:pPr marL="0" indent="0" algn="just">
              <a:buNone/>
            </a:pPr>
            <a:r>
              <a:rPr lang="es-MX" dirty="0" smtClean="0"/>
              <a:t>Hay dos tipos de rima:</a:t>
            </a:r>
          </a:p>
          <a:p>
            <a:pPr marL="0" lvl="0" indent="0" algn="just">
              <a:buNone/>
            </a:pPr>
            <a:r>
              <a:rPr lang="es-MX" dirty="0" smtClean="0"/>
              <a:t>	Rima consonante.</a:t>
            </a:r>
            <a:endParaRPr lang="es-CL" dirty="0" smtClean="0"/>
          </a:p>
          <a:p>
            <a:pPr marL="0" lvl="0" indent="0" algn="just">
              <a:buNone/>
            </a:pPr>
            <a:r>
              <a:rPr lang="es-MX" dirty="0" smtClean="0"/>
              <a:t>	Rima asonante.</a:t>
            </a:r>
            <a:endParaRPr lang="es-CL" dirty="0" smtClean="0"/>
          </a:p>
          <a:p>
            <a:pPr>
              <a:buNone/>
            </a:pPr>
            <a:endParaRPr lang="es-CL" dirty="0"/>
          </a:p>
        </p:txBody>
      </p:sp>
      <p:pic>
        <p:nvPicPr>
          <p:cNvPr id="3074" name="Picture 2"/>
          <p:cNvPicPr>
            <a:picLocks noChangeAspect="1" noChangeArrowheads="1"/>
          </p:cNvPicPr>
          <p:nvPr/>
        </p:nvPicPr>
        <p:blipFill>
          <a:blip r:embed="rId2" cstate="print"/>
          <a:srcRect/>
          <a:stretch>
            <a:fillRect/>
          </a:stretch>
        </p:blipFill>
        <p:spPr bwMode="auto">
          <a:xfrm>
            <a:off x="6257925" y="2095500"/>
            <a:ext cx="2886075"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1217</Words>
  <Application>Microsoft Office PowerPoint</Application>
  <PresentationFormat>Presentación en pantalla (4:3)</PresentationFormat>
  <Paragraphs>197</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Textos Poéticos</vt:lpstr>
      <vt:lpstr>Contenidos Género poético</vt:lpstr>
      <vt:lpstr>Definición Texto Poético</vt:lpstr>
      <vt:lpstr>Poeta</vt:lpstr>
      <vt:lpstr>Elementos del poema: Poema</vt:lpstr>
      <vt:lpstr>Elementos del poema: Versos</vt:lpstr>
      <vt:lpstr>Elementos del poema: Estrofas</vt:lpstr>
      <vt:lpstr>Diapositiva 8</vt:lpstr>
      <vt:lpstr>Elementos del poema: Rimas</vt:lpstr>
      <vt:lpstr>Elementos del poema: Rimas Consonantes</vt:lpstr>
      <vt:lpstr>Diapositiva 11</vt:lpstr>
      <vt:lpstr>Elementos del poema: Rimas Asonantes</vt:lpstr>
      <vt:lpstr>Diapositiva 13</vt:lpstr>
      <vt:lpstr>Elementos del poema: Rimas Libre</vt:lpstr>
      <vt:lpstr>Hablante lírico</vt:lpstr>
      <vt:lpstr>Objeto lírico</vt:lpstr>
      <vt:lpstr>Objeto lírico Ejemplo</vt:lpstr>
      <vt:lpstr>Figuras literarias</vt:lpstr>
      <vt:lpstr>Figuras literarias: Comparación</vt:lpstr>
      <vt:lpstr>Figuras literarias: Comparación Ejemplos</vt:lpstr>
      <vt:lpstr>Figuras literarias: Epíteto</vt:lpstr>
      <vt:lpstr>Figuras literarias: Epíteto Ejemplos</vt:lpstr>
      <vt:lpstr>Figuras literarias: Personificación</vt:lpstr>
      <vt:lpstr>Figuras literarias: Personificación Ejemplos</vt:lpstr>
      <vt:lpstr>Figuras literarias: Aliteración</vt:lpstr>
      <vt:lpstr>Figuras literarias: Aliteración Ejemplos</vt:lpstr>
      <vt:lpstr>Figuras literarias: Metáfora</vt:lpstr>
      <vt:lpstr>Figuras literarias Metáfora Ejemplos</vt:lpstr>
      <vt:lpstr>Tipos de poemas: Tradicionales</vt:lpstr>
      <vt:lpstr>Tipos de poemas: Odas</vt:lpstr>
      <vt:lpstr>Tipos de poemas: Odas Ejemplo</vt:lpstr>
      <vt:lpstr>Tipos de poemas: Caligramas</vt:lpstr>
      <vt:lpstr>Tipos de poemas: Caligramas Ejemplos</vt:lpstr>
      <vt:lpstr>Tipos de poemas: Trabalenguas</vt:lpstr>
      <vt:lpstr>Tipos de poemas: Trabalenguas Ejemplos</vt:lpstr>
      <vt:lpstr>Función expresiva</vt:lpstr>
      <vt:lpstr>Recuerda…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Textos Poéticos</dc:title>
  <dc:creator>Karla</dc:creator>
  <cp:lastModifiedBy>Ruth Elgueta</cp:lastModifiedBy>
  <cp:revision>313</cp:revision>
  <dcterms:created xsi:type="dcterms:W3CDTF">2011-05-02T02:48:41Z</dcterms:created>
  <dcterms:modified xsi:type="dcterms:W3CDTF">2011-09-03T19:39:09Z</dcterms:modified>
</cp:coreProperties>
</file>